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54"/>
  </p:notesMasterIdLst>
  <p:sldIdLst>
    <p:sldId id="256" r:id="rId2"/>
    <p:sldId id="258" r:id="rId3"/>
    <p:sldId id="327" r:id="rId4"/>
    <p:sldId id="307" r:id="rId5"/>
    <p:sldId id="268" r:id="rId6"/>
    <p:sldId id="299" r:id="rId7"/>
    <p:sldId id="271" r:id="rId8"/>
    <p:sldId id="322" r:id="rId9"/>
    <p:sldId id="274" r:id="rId10"/>
    <p:sldId id="309" r:id="rId11"/>
    <p:sldId id="323" r:id="rId12"/>
    <p:sldId id="326" r:id="rId13"/>
    <p:sldId id="273" r:id="rId14"/>
    <p:sldId id="325" r:id="rId15"/>
    <p:sldId id="301" r:id="rId16"/>
    <p:sldId id="324" r:id="rId17"/>
    <p:sldId id="302" r:id="rId18"/>
    <p:sldId id="285" r:id="rId19"/>
    <p:sldId id="308" r:id="rId20"/>
    <p:sldId id="311" r:id="rId21"/>
    <p:sldId id="278" r:id="rId22"/>
    <p:sldId id="304" r:id="rId23"/>
    <p:sldId id="279" r:id="rId24"/>
    <p:sldId id="312" r:id="rId25"/>
    <p:sldId id="313" r:id="rId26"/>
    <p:sldId id="314" r:id="rId27"/>
    <p:sldId id="280" r:id="rId28"/>
    <p:sldId id="281" r:id="rId29"/>
    <p:sldId id="315" r:id="rId30"/>
    <p:sldId id="284" r:id="rId31"/>
    <p:sldId id="317" r:id="rId32"/>
    <p:sldId id="318" r:id="rId33"/>
    <p:sldId id="298" r:id="rId34"/>
    <p:sldId id="266" r:id="rId35"/>
    <p:sldId id="291" r:id="rId36"/>
    <p:sldId id="319" r:id="rId37"/>
    <p:sldId id="320" r:id="rId38"/>
    <p:sldId id="292" r:id="rId39"/>
    <p:sldId id="293" r:id="rId40"/>
    <p:sldId id="294" r:id="rId41"/>
    <p:sldId id="295" r:id="rId42"/>
    <p:sldId id="305" r:id="rId43"/>
    <p:sldId id="296" r:id="rId44"/>
    <p:sldId id="297" r:id="rId45"/>
    <p:sldId id="263" r:id="rId46"/>
    <p:sldId id="262" r:id="rId47"/>
    <p:sldId id="267" r:id="rId48"/>
    <p:sldId id="270" r:id="rId49"/>
    <p:sldId id="321" r:id="rId50"/>
    <p:sldId id="288" r:id="rId51"/>
    <p:sldId id="289" r:id="rId52"/>
    <p:sldId id="290" r:id="rId53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46168"/>
    <p:restoredTop sz="88369"/>
  </p:normalViewPr>
  <p:slideViewPr>
    <p:cSldViewPr snapToGrid="0" snapToObjects="1">
      <p:cViewPr varScale="1">
        <p:scale>
          <a:sx n="56" d="100"/>
          <a:sy n="56" d="100"/>
        </p:scale>
        <p:origin x="200" y="1264"/>
      </p:cViewPr>
      <p:guideLst/>
    </p:cSldViewPr>
  </p:slideViewPr>
  <p:outlineViewPr>
    <p:cViewPr>
      <p:scale>
        <a:sx n="33" d="100"/>
        <a:sy n="33" d="100"/>
      </p:scale>
      <p:origin x="0" y="-3544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tableStyles" Target="tableStyles.xml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heme" Target="theme/theme1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10E8CB9-7359-0041-AD5A-9349FE7457FF}" type="datetimeFigureOut">
              <a:rPr lang="en-US" smtClean="0"/>
              <a:t>9/29/20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FE6E4C7-A2BD-5643-8966-B9AB986B61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64729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Agregar</a:t>
            </a:r>
            <a:r>
              <a:rPr lang="en-US" dirty="0"/>
              <a:t> array amigos </a:t>
            </a:r>
            <a:r>
              <a:rPr lang="en-US" dirty="0" err="1"/>
              <a:t>como</a:t>
            </a:r>
            <a:r>
              <a:rPr lang="en-US" dirty="0"/>
              <a:t> </a:t>
            </a:r>
            <a:r>
              <a:rPr lang="en-US" dirty="0" err="1"/>
              <a:t>atributo</a:t>
            </a:r>
            <a:r>
              <a:rPr lang="en-US" dirty="0"/>
              <a:t> de la persona.</a:t>
            </a:r>
          </a:p>
          <a:p>
            <a:r>
              <a:rPr lang="en-US" dirty="0" err="1"/>
              <a:t>Usarlo</a:t>
            </a:r>
            <a:r>
              <a:rPr lang="en-US" dirty="0"/>
              <a:t> para </a:t>
            </a:r>
            <a:r>
              <a:rPr lang="en-US" dirty="0" err="1"/>
              <a:t>hacer</a:t>
            </a:r>
            <a:r>
              <a:rPr lang="en-US" dirty="0"/>
              <a:t> </a:t>
            </a:r>
            <a:r>
              <a:rPr lang="en-US" dirty="0" err="1"/>
              <a:t>crecer</a:t>
            </a:r>
            <a:r>
              <a:rPr lang="en-US" dirty="0"/>
              <a:t> el array</a:t>
            </a:r>
          </a:p>
          <a:p>
            <a:r>
              <a:rPr lang="en-US" dirty="0" err="1"/>
              <a:t>Diagrama</a:t>
            </a:r>
            <a:r>
              <a:rPr lang="en-US" dirty="0"/>
              <a:t> de la persona</a:t>
            </a:r>
          </a:p>
          <a:p>
            <a:r>
              <a:rPr lang="en-US" dirty="0" err="1"/>
              <a:t>Usar</a:t>
            </a:r>
            <a:r>
              <a:rPr lang="en-US" dirty="0"/>
              <a:t> el </a:t>
            </a:r>
            <a:r>
              <a:rPr lang="en-US" dirty="0" err="1"/>
              <a:t>mismo</a:t>
            </a:r>
            <a:r>
              <a:rPr lang="en-US" dirty="0"/>
              <a:t> monito con </a:t>
            </a:r>
            <a:r>
              <a:rPr lang="en-US" dirty="0" err="1"/>
              <a:t>todos</a:t>
            </a:r>
            <a:r>
              <a:rPr lang="en-US" dirty="0"/>
              <a:t> </a:t>
            </a:r>
            <a:r>
              <a:rPr lang="en-US" dirty="0" err="1"/>
              <a:t>los</a:t>
            </a:r>
            <a:r>
              <a:rPr lang="en-US" dirty="0"/>
              <a:t> layouts</a:t>
            </a:r>
          </a:p>
          <a:p>
            <a:r>
              <a:rPr lang="en-US" dirty="0" err="1"/>
              <a:t>Agre</a:t>
            </a:r>
            <a:r>
              <a:rPr lang="en-US" dirty="0"/>
              <a:t>: nil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FE6E4C7-A2BD-5643-8966-B9AB986B614F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58352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FE6E4C7-A2BD-5643-8966-B9AB986B614F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167711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Agregar</a:t>
            </a:r>
            <a:r>
              <a:rPr lang="en-US" dirty="0"/>
              <a:t> array amigos </a:t>
            </a:r>
            <a:r>
              <a:rPr lang="en-US" dirty="0" err="1"/>
              <a:t>como</a:t>
            </a:r>
            <a:r>
              <a:rPr lang="en-US" dirty="0"/>
              <a:t> </a:t>
            </a:r>
            <a:r>
              <a:rPr lang="en-US" dirty="0" err="1"/>
              <a:t>atributo</a:t>
            </a:r>
            <a:r>
              <a:rPr lang="en-US" dirty="0"/>
              <a:t> de la persona.</a:t>
            </a:r>
          </a:p>
          <a:p>
            <a:r>
              <a:rPr lang="en-US" dirty="0" err="1"/>
              <a:t>Usarlo</a:t>
            </a:r>
            <a:r>
              <a:rPr lang="en-US" dirty="0"/>
              <a:t> para </a:t>
            </a:r>
            <a:r>
              <a:rPr lang="en-US" dirty="0" err="1"/>
              <a:t>hacer</a:t>
            </a:r>
            <a:r>
              <a:rPr lang="en-US" dirty="0"/>
              <a:t> </a:t>
            </a:r>
            <a:r>
              <a:rPr lang="en-US" dirty="0" err="1"/>
              <a:t>crecer</a:t>
            </a:r>
            <a:r>
              <a:rPr lang="en-US" dirty="0"/>
              <a:t> el array</a:t>
            </a:r>
          </a:p>
          <a:p>
            <a:r>
              <a:rPr lang="en-US" dirty="0" err="1"/>
              <a:t>Diagrama</a:t>
            </a:r>
            <a:r>
              <a:rPr lang="en-US" dirty="0"/>
              <a:t> de la persona</a:t>
            </a:r>
          </a:p>
          <a:p>
            <a:r>
              <a:rPr lang="en-US" dirty="0" err="1"/>
              <a:t>Usar</a:t>
            </a:r>
            <a:r>
              <a:rPr lang="en-US" dirty="0"/>
              <a:t> el </a:t>
            </a:r>
            <a:r>
              <a:rPr lang="en-US" dirty="0" err="1"/>
              <a:t>mismo</a:t>
            </a:r>
            <a:r>
              <a:rPr lang="en-US" dirty="0"/>
              <a:t> monito con </a:t>
            </a:r>
            <a:r>
              <a:rPr lang="en-US" dirty="0" err="1"/>
              <a:t>todos</a:t>
            </a:r>
            <a:r>
              <a:rPr lang="en-US" dirty="0"/>
              <a:t> </a:t>
            </a:r>
            <a:r>
              <a:rPr lang="en-US" dirty="0" err="1"/>
              <a:t>los</a:t>
            </a:r>
            <a:r>
              <a:rPr lang="en-US" dirty="0"/>
              <a:t> layouts</a:t>
            </a:r>
          </a:p>
          <a:p>
            <a:r>
              <a:rPr lang="en-US" dirty="0" err="1"/>
              <a:t>Agre</a:t>
            </a:r>
            <a:r>
              <a:rPr lang="en-US" dirty="0"/>
              <a:t>: nil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FE6E4C7-A2BD-5643-8966-B9AB986B614F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218559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Agregar</a:t>
            </a:r>
            <a:r>
              <a:rPr lang="en-US" dirty="0"/>
              <a:t> array amigos </a:t>
            </a:r>
            <a:r>
              <a:rPr lang="en-US" dirty="0" err="1"/>
              <a:t>como</a:t>
            </a:r>
            <a:r>
              <a:rPr lang="en-US" dirty="0"/>
              <a:t> </a:t>
            </a:r>
            <a:r>
              <a:rPr lang="en-US" dirty="0" err="1"/>
              <a:t>atributo</a:t>
            </a:r>
            <a:r>
              <a:rPr lang="en-US" dirty="0"/>
              <a:t> de la persona.</a:t>
            </a:r>
          </a:p>
          <a:p>
            <a:r>
              <a:rPr lang="en-US" dirty="0" err="1"/>
              <a:t>Usarlo</a:t>
            </a:r>
            <a:r>
              <a:rPr lang="en-US" dirty="0"/>
              <a:t> para </a:t>
            </a:r>
            <a:r>
              <a:rPr lang="en-US" dirty="0" err="1"/>
              <a:t>hacer</a:t>
            </a:r>
            <a:r>
              <a:rPr lang="en-US" dirty="0"/>
              <a:t> </a:t>
            </a:r>
            <a:r>
              <a:rPr lang="en-US" dirty="0" err="1"/>
              <a:t>crecer</a:t>
            </a:r>
            <a:r>
              <a:rPr lang="en-US" dirty="0"/>
              <a:t> el array</a:t>
            </a:r>
          </a:p>
          <a:p>
            <a:r>
              <a:rPr lang="en-US" dirty="0" err="1"/>
              <a:t>Diagrama</a:t>
            </a:r>
            <a:r>
              <a:rPr lang="en-US" dirty="0"/>
              <a:t> de la persona</a:t>
            </a:r>
          </a:p>
          <a:p>
            <a:r>
              <a:rPr lang="en-US" dirty="0" err="1"/>
              <a:t>Usar</a:t>
            </a:r>
            <a:r>
              <a:rPr lang="en-US" dirty="0"/>
              <a:t> el </a:t>
            </a:r>
            <a:r>
              <a:rPr lang="en-US" dirty="0" err="1"/>
              <a:t>mismo</a:t>
            </a:r>
            <a:r>
              <a:rPr lang="en-US" dirty="0"/>
              <a:t> monito con </a:t>
            </a:r>
            <a:r>
              <a:rPr lang="en-US" dirty="0" err="1"/>
              <a:t>todos</a:t>
            </a:r>
            <a:r>
              <a:rPr lang="en-US" dirty="0"/>
              <a:t> </a:t>
            </a:r>
            <a:r>
              <a:rPr lang="en-US" dirty="0" err="1"/>
              <a:t>los</a:t>
            </a:r>
            <a:r>
              <a:rPr lang="en-US" dirty="0"/>
              <a:t> layouts</a:t>
            </a:r>
          </a:p>
          <a:p>
            <a:r>
              <a:rPr lang="en-US" dirty="0" err="1"/>
              <a:t>Agre</a:t>
            </a:r>
            <a:r>
              <a:rPr lang="en-US" dirty="0"/>
              <a:t>: nil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FE6E4C7-A2BD-5643-8966-B9AB986B614F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267834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Agregar</a:t>
            </a:r>
            <a:r>
              <a:rPr lang="en-US" dirty="0"/>
              <a:t> array amigos </a:t>
            </a:r>
            <a:r>
              <a:rPr lang="en-US" dirty="0" err="1"/>
              <a:t>como</a:t>
            </a:r>
            <a:r>
              <a:rPr lang="en-US" dirty="0"/>
              <a:t> </a:t>
            </a:r>
            <a:r>
              <a:rPr lang="en-US" dirty="0" err="1"/>
              <a:t>atributo</a:t>
            </a:r>
            <a:r>
              <a:rPr lang="en-US" dirty="0"/>
              <a:t> de la persona.</a:t>
            </a:r>
          </a:p>
          <a:p>
            <a:r>
              <a:rPr lang="en-US" dirty="0" err="1"/>
              <a:t>Usarlo</a:t>
            </a:r>
            <a:r>
              <a:rPr lang="en-US" dirty="0"/>
              <a:t> para </a:t>
            </a:r>
            <a:r>
              <a:rPr lang="en-US" dirty="0" err="1"/>
              <a:t>hacer</a:t>
            </a:r>
            <a:r>
              <a:rPr lang="en-US" dirty="0"/>
              <a:t> </a:t>
            </a:r>
            <a:r>
              <a:rPr lang="en-US" dirty="0" err="1"/>
              <a:t>crecer</a:t>
            </a:r>
            <a:r>
              <a:rPr lang="en-US" dirty="0"/>
              <a:t> el array</a:t>
            </a:r>
          </a:p>
          <a:p>
            <a:r>
              <a:rPr lang="en-US" dirty="0" err="1"/>
              <a:t>Diagrama</a:t>
            </a:r>
            <a:r>
              <a:rPr lang="en-US" dirty="0"/>
              <a:t> de la persona</a:t>
            </a:r>
          </a:p>
          <a:p>
            <a:r>
              <a:rPr lang="en-US" dirty="0" err="1"/>
              <a:t>Usar</a:t>
            </a:r>
            <a:r>
              <a:rPr lang="en-US" dirty="0"/>
              <a:t> el </a:t>
            </a:r>
            <a:r>
              <a:rPr lang="en-US" dirty="0" err="1"/>
              <a:t>mismo</a:t>
            </a:r>
            <a:r>
              <a:rPr lang="en-US" dirty="0"/>
              <a:t> monito con </a:t>
            </a:r>
            <a:r>
              <a:rPr lang="en-US" dirty="0" err="1"/>
              <a:t>todos</a:t>
            </a:r>
            <a:r>
              <a:rPr lang="en-US" dirty="0"/>
              <a:t> </a:t>
            </a:r>
            <a:r>
              <a:rPr lang="en-US" dirty="0" err="1"/>
              <a:t>los</a:t>
            </a:r>
            <a:r>
              <a:rPr lang="en-US" dirty="0"/>
              <a:t> layouts</a:t>
            </a:r>
          </a:p>
          <a:p>
            <a:r>
              <a:rPr lang="en-US" dirty="0" err="1"/>
              <a:t>Agre</a:t>
            </a:r>
            <a:r>
              <a:rPr lang="en-US" dirty="0"/>
              <a:t>: nil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FE6E4C7-A2BD-5643-8966-B9AB986B614F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085619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Esto</a:t>
            </a:r>
            <a:r>
              <a:rPr lang="en-US" dirty="0"/>
              <a:t> </a:t>
            </a:r>
            <a:r>
              <a:rPr lang="en-US" dirty="0" err="1"/>
              <a:t>es</a:t>
            </a:r>
            <a:r>
              <a:rPr lang="en-US" dirty="0"/>
              <a:t> </a:t>
            </a:r>
            <a:r>
              <a:rPr lang="en-US" dirty="0" err="1"/>
              <a:t>una</a:t>
            </a:r>
            <a:r>
              <a:rPr lang="en-US" dirty="0"/>
              <a:t> </a:t>
            </a:r>
            <a:r>
              <a:rPr lang="en-US" dirty="0" err="1"/>
              <a:t>optimizacion</a:t>
            </a:r>
            <a:r>
              <a:rPr lang="en-US" dirty="0"/>
              <a:t>, </a:t>
            </a:r>
            <a:r>
              <a:rPr lang="en-US" dirty="0" err="1"/>
              <a:t>numeros</a:t>
            </a:r>
            <a:r>
              <a:rPr lang="en-US" dirty="0"/>
              <a:t> son </a:t>
            </a:r>
            <a:r>
              <a:rPr lang="en-US" dirty="0" err="1"/>
              <a:t>infinitos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FE6E4C7-A2BD-5643-8966-B9AB986B614F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935593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Esto</a:t>
            </a:r>
            <a:r>
              <a:rPr lang="en-US" dirty="0"/>
              <a:t> </a:t>
            </a:r>
            <a:r>
              <a:rPr lang="en-US" dirty="0" err="1"/>
              <a:t>es</a:t>
            </a:r>
            <a:r>
              <a:rPr lang="en-US" dirty="0"/>
              <a:t> </a:t>
            </a:r>
            <a:r>
              <a:rPr lang="en-US" dirty="0" err="1"/>
              <a:t>una</a:t>
            </a:r>
            <a:r>
              <a:rPr lang="en-US" dirty="0"/>
              <a:t> </a:t>
            </a:r>
            <a:r>
              <a:rPr lang="en-US" dirty="0" err="1"/>
              <a:t>optimizacion</a:t>
            </a:r>
            <a:r>
              <a:rPr lang="en-US" dirty="0"/>
              <a:t>, </a:t>
            </a:r>
            <a:r>
              <a:rPr lang="en-US" dirty="0" err="1"/>
              <a:t>numeros</a:t>
            </a:r>
            <a:r>
              <a:rPr lang="en-US" dirty="0"/>
              <a:t> son </a:t>
            </a:r>
            <a:r>
              <a:rPr lang="en-US" dirty="0" err="1"/>
              <a:t>infinitos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FE6E4C7-A2BD-5643-8966-B9AB986B614F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85185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Esto</a:t>
            </a:r>
            <a:r>
              <a:rPr lang="en-US" dirty="0"/>
              <a:t> </a:t>
            </a:r>
            <a:r>
              <a:rPr lang="en-US" dirty="0" err="1"/>
              <a:t>es</a:t>
            </a:r>
            <a:r>
              <a:rPr lang="en-US" dirty="0"/>
              <a:t> </a:t>
            </a:r>
            <a:r>
              <a:rPr lang="en-US" dirty="0" err="1"/>
              <a:t>una</a:t>
            </a:r>
            <a:r>
              <a:rPr lang="en-US" dirty="0"/>
              <a:t> </a:t>
            </a:r>
            <a:r>
              <a:rPr lang="en-US" dirty="0" err="1"/>
              <a:t>optimizacion</a:t>
            </a:r>
            <a:r>
              <a:rPr lang="en-US" dirty="0"/>
              <a:t>, </a:t>
            </a:r>
            <a:r>
              <a:rPr lang="en-US" dirty="0" err="1"/>
              <a:t>numeros</a:t>
            </a:r>
            <a:r>
              <a:rPr lang="en-US" dirty="0"/>
              <a:t> son </a:t>
            </a:r>
            <a:r>
              <a:rPr lang="en-US" dirty="0" err="1"/>
              <a:t>infinitos</a:t>
            </a:r>
            <a:r>
              <a:rPr lang="en-US" dirty="0"/>
              <a:t>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FE6E4C7-A2BD-5643-8966-B9AB986B614F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086336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/>
              <a:t>SpurMemoryManager</a:t>
            </a:r>
            <a:r>
              <a:rPr lang="en-US" dirty="0"/>
              <a:t> &gt;&gt; </a:t>
            </a:r>
            <a:r>
              <a:rPr lang="en-US" dirty="0" err="1"/>
              <a:t>smallIntegerTag</a:t>
            </a:r>
            <a:endParaRPr lang="en-US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/>
              <a:t>SpurMemoryManager</a:t>
            </a:r>
            <a:r>
              <a:rPr lang="en-US" dirty="0"/>
              <a:t> &gt;&gt; </a:t>
            </a:r>
            <a:r>
              <a:rPr lang="en-US" dirty="0" err="1"/>
              <a:t>characterTag</a:t>
            </a:r>
            <a:endParaRPr lang="en-US" dirty="0"/>
          </a:p>
          <a:p>
            <a:endParaRPr lang="en-US" dirty="0"/>
          </a:p>
          <a:p>
            <a:r>
              <a:rPr lang="en-US" dirty="0" err="1"/>
              <a:t>SpurMemoryManager</a:t>
            </a:r>
            <a:r>
              <a:rPr lang="en-US" dirty="0"/>
              <a:t> &gt;&gt; </a:t>
            </a:r>
            <a:r>
              <a:rPr lang="en-US" dirty="0" err="1"/>
              <a:t>smallFloatTag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FE6E4C7-A2BD-5643-8966-B9AB986B614F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543187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Explicar</a:t>
            </a:r>
            <a:r>
              <a:rPr lang="en-US" dirty="0"/>
              <a:t> </a:t>
            </a:r>
            <a:r>
              <a:rPr lang="en-US" dirty="0" err="1"/>
              <a:t>usando</a:t>
            </a:r>
            <a:r>
              <a:rPr lang="en-US" dirty="0"/>
              <a:t> new: y new la </a:t>
            </a:r>
            <a:r>
              <a:rPr lang="en-US" dirty="0" err="1"/>
              <a:t>diferencia</a:t>
            </a:r>
            <a:r>
              <a:rPr lang="en-US" dirty="0"/>
              <a:t> entre fixed e indexable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FE6E4C7-A2BD-5643-8966-B9AB986B614F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692273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Explicar</a:t>
            </a:r>
            <a:r>
              <a:rPr lang="en-US" dirty="0"/>
              <a:t> </a:t>
            </a:r>
            <a:r>
              <a:rPr lang="en-US" dirty="0" err="1"/>
              <a:t>usando</a:t>
            </a:r>
            <a:r>
              <a:rPr lang="en-US" dirty="0"/>
              <a:t> new: y new la </a:t>
            </a:r>
            <a:r>
              <a:rPr lang="en-US" dirty="0" err="1"/>
              <a:t>diferencia</a:t>
            </a:r>
            <a:r>
              <a:rPr lang="en-US" dirty="0"/>
              <a:t> entre fixed e indexable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FE6E4C7-A2BD-5643-8966-B9AB986B614F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414590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FE6E4C7-A2BD-5643-8966-B9AB986B614F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514659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Explicar</a:t>
            </a:r>
            <a:r>
              <a:rPr lang="en-US" dirty="0"/>
              <a:t> </a:t>
            </a:r>
            <a:r>
              <a:rPr lang="en-US" dirty="0" err="1"/>
              <a:t>usando</a:t>
            </a:r>
            <a:r>
              <a:rPr lang="en-US" dirty="0"/>
              <a:t> new: y new la </a:t>
            </a:r>
            <a:r>
              <a:rPr lang="en-US" dirty="0" err="1"/>
              <a:t>diferencia</a:t>
            </a:r>
            <a:r>
              <a:rPr lang="en-US" dirty="0"/>
              <a:t> entre fixed e indexable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FE6E4C7-A2BD-5643-8966-B9AB986B614F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440559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Explicar</a:t>
            </a:r>
            <a:r>
              <a:rPr lang="en-US" dirty="0"/>
              <a:t> </a:t>
            </a:r>
            <a:r>
              <a:rPr lang="en-US" dirty="0" err="1"/>
              <a:t>usando</a:t>
            </a:r>
            <a:r>
              <a:rPr lang="en-US" dirty="0"/>
              <a:t> new: y new la </a:t>
            </a:r>
            <a:r>
              <a:rPr lang="en-US" dirty="0" err="1"/>
              <a:t>diferencia</a:t>
            </a:r>
            <a:r>
              <a:rPr lang="en-US" dirty="0"/>
              <a:t> entre fixed e indexable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FE6E4C7-A2BD-5643-8966-B9AB986B614F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5818708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FE6E4C7-A2BD-5643-8966-B9AB986B614F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9317451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Reference to the bluebook</a:t>
            </a:r>
          </a:p>
          <a:p>
            <a:r>
              <a:rPr lang="en-US" dirty="0"/>
              <a:t>Compiled method no lo </a:t>
            </a:r>
            <a:r>
              <a:rPr lang="en-US" dirty="0" err="1"/>
              <a:t>voy</a:t>
            </a:r>
            <a:r>
              <a:rPr lang="en-US" dirty="0"/>
              <a:t> a </a:t>
            </a:r>
            <a:r>
              <a:rPr lang="en-US" dirty="0" err="1"/>
              <a:t>explicar</a:t>
            </a:r>
            <a:r>
              <a:rPr lang="en-US" dirty="0"/>
              <a:t> </a:t>
            </a:r>
            <a:r>
              <a:rPr lang="en-US" dirty="0" err="1"/>
              <a:t>pero</a:t>
            </a:r>
            <a:r>
              <a:rPr lang="en-US" dirty="0"/>
              <a:t> </a:t>
            </a:r>
            <a:r>
              <a:rPr lang="en-US" dirty="0" err="1"/>
              <a:t>es</a:t>
            </a:r>
            <a:r>
              <a:rPr lang="en-US" dirty="0"/>
              <a:t> especial </a:t>
            </a:r>
            <a:r>
              <a:rPr lang="en-US" dirty="0" err="1"/>
              <a:t>tb</a:t>
            </a:r>
            <a:endParaRPr lang="en-US" dirty="0"/>
          </a:p>
          <a:p>
            <a:r>
              <a:rPr lang="en-US" dirty="0" err="1"/>
              <a:t>Agregar</a:t>
            </a:r>
            <a:r>
              <a:rPr lang="en-US" dirty="0"/>
              <a:t> slide al final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FE6E4C7-A2BD-5643-8966-B9AB986B614F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5000974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FE6E4C7-A2BD-5643-8966-B9AB986B614F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8874773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FE6E4C7-A2BD-5643-8966-B9AB986B614F}" type="slidenum">
              <a:rPr lang="en-US" smtClean="0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1470032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Tally explain what it is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FE6E4C7-A2BD-5643-8966-B9AB986B614F}" type="slidenum">
              <a:rPr lang="en-US" smtClean="0"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7520777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FE6E4C7-A2BD-5643-8966-B9AB986B614F}" type="slidenum">
              <a:rPr lang="en-US" smtClean="0"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0324631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FE6E4C7-A2BD-5643-8966-B9AB986B614F}" type="slidenum">
              <a:rPr lang="en-US" smtClean="0"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9273734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FE6E4C7-A2BD-5643-8966-B9AB986B614F}" type="slidenum">
              <a:rPr lang="en-US" smtClean="0"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93646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FE6E4C7-A2BD-5643-8966-B9AB986B614F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3973150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FE6E4C7-A2BD-5643-8966-B9AB986B614F}" type="slidenum">
              <a:rPr lang="en-US" smtClean="0"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9724598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Explicar</a:t>
            </a:r>
            <a:r>
              <a:rPr lang="en-US" dirty="0"/>
              <a:t> </a:t>
            </a:r>
            <a:r>
              <a:rPr lang="en-US" dirty="0" err="1"/>
              <a:t>cada</a:t>
            </a:r>
            <a:r>
              <a:rPr lang="en-US" dirty="0"/>
              <a:t> </a:t>
            </a:r>
            <a:r>
              <a:rPr lang="en-US" dirty="0" err="1"/>
              <a:t>uno</a:t>
            </a:r>
            <a:r>
              <a:rPr lang="en-US" dirty="0"/>
              <a:t> de </a:t>
            </a:r>
            <a:r>
              <a:rPr lang="en-US" dirty="0" err="1"/>
              <a:t>los</a:t>
            </a:r>
            <a:r>
              <a:rPr lang="en-US" dirty="0"/>
              <a:t> </a:t>
            </a:r>
            <a:r>
              <a:rPr lang="en-US" dirty="0" err="1"/>
              <a:t>campos</a:t>
            </a:r>
            <a:r>
              <a:rPr lang="en-US" dirty="0"/>
              <a:t>.</a:t>
            </a:r>
          </a:p>
          <a:p>
            <a:r>
              <a:rPr lang="en-US" dirty="0"/>
              <a:t>Los </a:t>
            </a:r>
            <a:r>
              <a:rPr lang="en-US" dirty="0" err="1"/>
              <a:t>amarillos</a:t>
            </a:r>
            <a:r>
              <a:rPr lang="en-US" dirty="0"/>
              <a:t> </a:t>
            </a:r>
            <a:r>
              <a:rPr lang="en-US" dirty="0" err="1"/>
              <a:t>explicar</a:t>
            </a:r>
            <a:r>
              <a:rPr lang="en-US" dirty="0"/>
              <a:t> </a:t>
            </a:r>
            <a:r>
              <a:rPr lang="en-US" dirty="0" err="1"/>
              <a:t>pineado</a:t>
            </a:r>
            <a:r>
              <a:rPr lang="en-US" dirty="0"/>
              <a:t> y immutable </a:t>
            </a:r>
            <a:r>
              <a:rPr lang="en-US" dirty="0" err="1"/>
              <a:t>pero</a:t>
            </a:r>
            <a:r>
              <a:rPr lang="en-US" dirty="0"/>
              <a:t> el resto solo </a:t>
            </a:r>
            <a:r>
              <a:rPr lang="en-US" dirty="0" err="1"/>
              <a:t>mencionar</a:t>
            </a:r>
            <a:r>
              <a:rPr lang="en-US" dirty="0"/>
              <a:t> que se </a:t>
            </a:r>
            <a:r>
              <a:rPr lang="en-US" dirty="0" err="1"/>
              <a:t>usan</a:t>
            </a:r>
            <a:r>
              <a:rPr lang="en-US" dirty="0"/>
              <a:t> </a:t>
            </a:r>
            <a:r>
              <a:rPr lang="en-US" dirty="0" err="1"/>
              <a:t>en</a:t>
            </a:r>
            <a:r>
              <a:rPr lang="en-US" dirty="0"/>
              <a:t> GC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FE6E4C7-A2BD-5643-8966-B9AB986B614F}" type="slidenum">
              <a:rPr lang="en-US" smtClean="0"/>
              <a:t>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2494948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Explicar</a:t>
            </a:r>
            <a:r>
              <a:rPr lang="en-US" dirty="0"/>
              <a:t> </a:t>
            </a:r>
            <a:r>
              <a:rPr lang="en-US" dirty="0" err="1"/>
              <a:t>cada</a:t>
            </a:r>
            <a:r>
              <a:rPr lang="en-US" dirty="0"/>
              <a:t> </a:t>
            </a:r>
            <a:r>
              <a:rPr lang="en-US" dirty="0" err="1"/>
              <a:t>uno</a:t>
            </a:r>
            <a:r>
              <a:rPr lang="en-US" dirty="0"/>
              <a:t> de </a:t>
            </a:r>
            <a:r>
              <a:rPr lang="en-US" dirty="0" err="1"/>
              <a:t>los</a:t>
            </a:r>
            <a:r>
              <a:rPr lang="en-US" dirty="0"/>
              <a:t> </a:t>
            </a:r>
            <a:r>
              <a:rPr lang="en-US" dirty="0" err="1"/>
              <a:t>campos</a:t>
            </a:r>
            <a:r>
              <a:rPr lang="en-US" dirty="0"/>
              <a:t>.</a:t>
            </a:r>
          </a:p>
          <a:p>
            <a:r>
              <a:rPr lang="en-US" dirty="0"/>
              <a:t>Los </a:t>
            </a:r>
            <a:r>
              <a:rPr lang="en-US" dirty="0" err="1"/>
              <a:t>amarillos</a:t>
            </a:r>
            <a:r>
              <a:rPr lang="en-US" dirty="0"/>
              <a:t> </a:t>
            </a:r>
            <a:r>
              <a:rPr lang="en-US" dirty="0" err="1"/>
              <a:t>explicar</a:t>
            </a:r>
            <a:r>
              <a:rPr lang="en-US" dirty="0"/>
              <a:t> </a:t>
            </a:r>
            <a:r>
              <a:rPr lang="en-US" dirty="0" err="1"/>
              <a:t>pineado</a:t>
            </a:r>
            <a:r>
              <a:rPr lang="en-US" dirty="0"/>
              <a:t> y immutable </a:t>
            </a:r>
            <a:r>
              <a:rPr lang="en-US" dirty="0" err="1"/>
              <a:t>pero</a:t>
            </a:r>
            <a:r>
              <a:rPr lang="en-US" dirty="0"/>
              <a:t> el resto solo </a:t>
            </a:r>
            <a:r>
              <a:rPr lang="en-US" dirty="0" err="1"/>
              <a:t>mencionar</a:t>
            </a:r>
            <a:r>
              <a:rPr lang="en-US" dirty="0"/>
              <a:t> que se </a:t>
            </a:r>
            <a:r>
              <a:rPr lang="en-US" dirty="0" err="1"/>
              <a:t>usan</a:t>
            </a:r>
            <a:r>
              <a:rPr lang="en-US" dirty="0"/>
              <a:t> </a:t>
            </a:r>
            <a:r>
              <a:rPr lang="en-US" dirty="0" err="1"/>
              <a:t>en</a:t>
            </a:r>
            <a:r>
              <a:rPr lang="en-US" dirty="0"/>
              <a:t> GC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FE6E4C7-A2BD-5643-8966-B9AB986B614F}" type="slidenum">
              <a:rPr lang="en-US" smtClean="0"/>
              <a:t>44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1828151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FE6E4C7-A2BD-5643-8966-B9AB986B614F}" type="slidenum">
              <a:rPr lang="en-US" smtClean="0"/>
              <a:t>45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9554642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Que </a:t>
            </a:r>
            <a:r>
              <a:rPr lang="en-US" dirty="0" err="1"/>
              <a:t>pasa</a:t>
            </a:r>
            <a:r>
              <a:rPr lang="en-US" dirty="0"/>
              <a:t> </a:t>
            </a:r>
            <a:r>
              <a:rPr lang="en-US" dirty="0" err="1"/>
              <a:t>cuando</a:t>
            </a:r>
            <a:r>
              <a:rPr lang="en-US" dirty="0"/>
              <a:t> el </a:t>
            </a:r>
            <a:r>
              <a:rPr lang="en-US" dirty="0" err="1"/>
              <a:t>numero</a:t>
            </a:r>
            <a:r>
              <a:rPr lang="en-US" dirty="0"/>
              <a:t> de slots </a:t>
            </a:r>
            <a:r>
              <a:rPr lang="en-US" dirty="0" err="1"/>
              <a:t>es</a:t>
            </a:r>
            <a:r>
              <a:rPr lang="en-US" dirty="0"/>
              <a:t> superior a </a:t>
            </a:r>
            <a:r>
              <a:rPr lang="en-US" dirty="0" err="1"/>
              <a:t>los</a:t>
            </a:r>
            <a:r>
              <a:rPr lang="en-US" dirty="0"/>
              <a:t> 255 q se </a:t>
            </a:r>
            <a:r>
              <a:rPr lang="en-US" dirty="0" err="1"/>
              <a:t>pueden</a:t>
            </a:r>
            <a:r>
              <a:rPr lang="en-US" dirty="0"/>
              <a:t> </a:t>
            </a:r>
            <a:r>
              <a:rPr lang="en-US" dirty="0" err="1"/>
              <a:t>guaradar</a:t>
            </a:r>
            <a:r>
              <a:rPr lang="en-US" dirty="0"/>
              <a:t> </a:t>
            </a:r>
            <a:r>
              <a:rPr lang="en-US" dirty="0" err="1"/>
              <a:t>en</a:t>
            </a:r>
            <a:r>
              <a:rPr lang="en-US" dirty="0"/>
              <a:t> el header?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FE6E4C7-A2BD-5643-8966-B9AB986B614F}" type="slidenum">
              <a:rPr lang="en-US" smtClean="0"/>
              <a:t>47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6594791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Agregar</a:t>
            </a:r>
            <a:r>
              <a:rPr lang="en-US" dirty="0"/>
              <a:t> el test para </a:t>
            </a:r>
            <a:r>
              <a:rPr lang="en-US" dirty="0" err="1"/>
              <a:t>cada</a:t>
            </a:r>
            <a:r>
              <a:rPr lang="en-US" dirty="0"/>
              <a:t> feature que </a:t>
            </a:r>
            <a:r>
              <a:rPr lang="en-US" dirty="0" err="1"/>
              <a:t>mencione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FE6E4C7-A2BD-5643-8966-B9AB986B614F}" type="slidenum">
              <a:rPr lang="en-US" smtClean="0"/>
              <a:t>48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4742623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Tests: </a:t>
            </a:r>
          </a:p>
          <a:p>
            <a:endParaRPr lang="en-US" dirty="0"/>
          </a:p>
          <a:p>
            <a:r>
              <a:rPr lang="en-US" dirty="0" err="1"/>
              <a:t>VMObjectLayoutTests</a:t>
            </a:r>
            <a:r>
              <a:rPr lang="en-US" dirty="0"/>
              <a:t> &gt;&gt; testObjectHeaderEncodesObjecFormatForIndexableOpaqueLayout8Bit</a:t>
            </a:r>
          </a:p>
          <a:p>
            <a:endParaRPr lang="en-US" dirty="0"/>
          </a:p>
          <a:p>
            <a:r>
              <a:rPr lang="en-US" dirty="0" err="1"/>
              <a:t>VMObjectLayoutTests</a:t>
            </a:r>
            <a:r>
              <a:rPr lang="en-US" dirty="0"/>
              <a:t> &gt;&gt; testObjectHeaderEncodesObjecFormatForIndexableOpaqueLayout16Bit</a:t>
            </a:r>
          </a:p>
          <a:p>
            <a:endParaRPr lang="en-US" dirty="0"/>
          </a:p>
          <a:p>
            <a:r>
              <a:rPr lang="en-US" dirty="0" err="1"/>
              <a:t>VMObjectLayoutTests</a:t>
            </a:r>
            <a:r>
              <a:rPr lang="en-US" dirty="0"/>
              <a:t> &gt;&gt; testObjectHeaderEncodesObjecFormatForIndexableOpaqueLayout32Bit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FE6E4C7-A2BD-5643-8966-B9AB986B614F}" type="slidenum">
              <a:rPr lang="en-US" smtClean="0"/>
              <a:t>50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5720357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Tests: </a:t>
            </a:r>
          </a:p>
          <a:p>
            <a:endParaRPr lang="en-US" dirty="0"/>
          </a:p>
          <a:p>
            <a:r>
              <a:rPr lang="en-US" dirty="0" err="1"/>
              <a:t>VMObjectLayoutTests</a:t>
            </a:r>
            <a:r>
              <a:rPr lang="en-US" dirty="0"/>
              <a:t> &gt;&gt; testObjectHeaderEncodesObjecFormatForIndexableOpaqueLayout8Bit</a:t>
            </a:r>
          </a:p>
          <a:p>
            <a:endParaRPr lang="en-US" dirty="0"/>
          </a:p>
          <a:p>
            <a:r>
              <a:rPr lang="en-US" dirty="0" err="1"/>
              <a:t>VMObjectLayoutTests</a:t>
            </a:r>
            <a:r>
              <a:rPr lang="en-US" dirty="0"/>
              <a:t> &gt;&gt; testObjectHeaderEncodesObjecFormatForIndexableOpaqueLayout16Bit</a:t>
            </a:r>
          </a:p>
          <a:p>
            <a:endParaRPr lang="en-US" dirty="0"/>
          </a:p>
          <a:p>
            <a:r>
              <a:rPr lang="en-US" dirty="0" err="1"/>
              <a:t>VMObjectLayoutTests</a:t>
            </a:r>
            <a:r>
              <a:rPr lang="en-US" dirty="0"/>
              <a:t> &gt;&gt; testObjectHeaderEncodesObjecFormatForIndexableOpaqueLayout32Bit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FE6E4C7-A2BD-5643-8966-B9AB986B614F}" type="slidenum">
              <a:rPr lang="en-US" smtClean="0"/>
              <a:t>51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9123829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Tests: </a:t>
            </a:r>
          </a:p>
          <a:p>
            <a:endParaRPr lang="en-US" dirty="0"/>
          </a:p>
          <a:p>
            <a:r>
              <a:rPr lang="en-US" dirty="0" err="1"/>
              <a:t>VMObjectLayoutTests</a:t>
            </a:r>
            <a:r>
              <a:rPr lang="en-US" dirty="0"/>
              <a:t> &gt;&gt; testObjectHeaderEncodesObjecFormatForIndexableOpaqueLayout8Bit</a:t>
            </a:r>
          </a:p>
          <a:p>
            <a:endParaRPr lang="en-US" dirty="0"/>
          </a:p>
          <a:p>
            <a:r>
              <a:rPr lang="en-US" dirty="0" err="1"/>
              <a:t>VMObjectLayoutTests</a:t>
            </a:r>
            <a:r>
              <a:rPr lang="en-US" dirty="0"/>
              <a:t> &gt;&gt; testObjectHeaderEncodesObjecFormatForIndexableOpaqueLayout16Bit</a:t>
            </a:r>
          </a:p>
          <a:p>
            <a:endParaRPr lang="en-US" dirty="0"/>
          </a:p>
          <a:p>
            <a:r>
              <a:rPr lang="en-US" dirty="0" err="1"/>
              <a:t>VMObjectLayoutTests</a:t>
            </a:r>
            <a:r>
              <a:rPr lang="en-US" dirty="0"/>
              <a:t> &gt;&gt; testObjectHeaderEncodesObjecFormatForIndexableOpaqueLayout32Bit</a:t>
            </a:r>
          </a:p>
          <a:p>
            <a:endParaRPr lang="en-US" dirty="0"/>
          </a:p>
          <a:p>
            <a:r>
              <a:rPr lang="en-US" dirty="0"/>
              <a:t>24-27 =&gt; 16 bits</a:t>
            </a:r>
          </a:p>
          <a:p>
            <a:r>
              <a:rPr lang="en-US" dirty="0"/>
              <a:t>9	= 64-bit indexable</a:t>
            </a:r>
          </a:p>
          <a:p>
            <a:r>
              <a:rPr lang="en-US" dirty="0"/>
              <a:t>		10-11	= 32-bit indexable (Bitmap)</a:t>
            </a:r>
          </a:p>
          <a:p>
            <a:r>
              <a:rPr lang="en-US" dirty="0"/>
              <a:t>		12-15	= 16-bit indexable</a:t>
            </a:r>
          </a:p>
          <a:p>
            <a:r>
              <a:rPr lang="en-US" dirty="0"/>
              <a:t>		16-23	= 8-bit indexable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FE6E4C7-A2BD-5643-8966-B9AB986B614F}" type="slidenum">
              <a:rPr lang="en-US" smtClean="0"/>
              <a:t>52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815810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FE6E4C7-A2BD-5643-8966-B9AB986B614F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331578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FE6E4C7-A2BD-5643-8966-B9AB986B614F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958751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FE6E4C7-A2BD-5643-8966-B9AB986B614F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918403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FE6E4C7-A2BD-5643-8966-B9AB986B614F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801961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FE6E4C7-A2BD-5643-8966-B9AB986B614F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893936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FE6E4C7-A2BD-5643-8966-B9AB986B614F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131122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3B7E29-CACD-8644-990C-CC6C2B2805C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359C214-33DF-964A-8AF3-1B08DA639CF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fr-F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34AA254-2983-8149-8BFF-1F771A799E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4E2A96-078C-054B-B767-80FE70067CB7}" type="datetime1">
              <a:rPr lang="fr-FR" smtClean="0"/>
              <a:t>29/09/2020</a:t>
            </a:fld>
            <a:endParaRPr lang="fr-F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43E6764-DF13-5744-A915-4EDE92404B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8B092FC-3E29-BD4A-90A9-C9D46CCAD3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7C3A89-02D6-3C43-A589-6B53E992ED30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979046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79A7C5-809D-CF4A-82D7-BEDCB1C91F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68D3A78-2E1C-5244-804C-A12EF43020E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3CEC174-9C77-1647-954C-2C873EF6F9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A48635-60FF-BF48-923A-F4A20E8ED891}" type="datetime1">
              <a:rPr lang="fr-FR" smtClean="0"/>
              <a:t>29/09/2020</a:t>
            </a:fld>
            <a:endParaRPr lang="fr-F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646B6D6-C0CE-9A48-BC63-46B3198736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A61AAA9-EB88-D747-AB9E-BF89F758E5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7C3A89-02D6-3C43-A589-6B53E992ED30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773214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D69107F-7E45-F34D-99ED-CAA4C47FAF9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BDF6124-94F6-6547-99C8-815797EBF83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B63E98F-956A-9E4A-864B-A43C9C0046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625CE3-4277-9245-9D0E-27B451906BE3}" type="datetime1">
              <a:rPr lang="fr-FR" smtClean="0"/>
              <a:t>29/09/2020</a:t>
            </a:fld>
            <a:endParaRPr lang="fr-F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09F8B41-A1D6-A54D-920D-5736101A12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5BDBFB1-7223-FE4B-8BE5-2FDDB9E21D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7C3A89-02D6-3C43-A589-6B53E992ED30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67195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78CF30-BA12-9343-8DAD-1DBE5790E0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09DF1D4-25CE-5E41-8884-5F00F5BC867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5FAECF2-8A30-BB4D-BBF6-558AED4CFF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73E56D-FAB6-6346-9FB9-DC7318777A3C}" type="datetime1">
              <a:rPr lang="fr-FR" smtClean="0"/>
              <a:t>29/09/2020</a:t>
            </a:fld>
            <a:endParaRPr lang="fr-F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CB2F762-4B9C-604C-A36B-7C7CE6AF3D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D6FCD21-AA82-4444-B037-4AF8912226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7C3A89-02D6-3C43-A589-6B53E992ED30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902416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3F6429-4439-724C-BECD-83E7D855A2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3861420-E37E-3642-B406-B12565982A5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08F9EB9-B848-2F4F-8D5F-BFD941B8E5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2D87FF-6CFD-4F4C-ABE4-771AEE48E7B4}" type="datetime1">
              <a:rPr lang="fr-FR" smtClean="0"/>
              <a:t>29/09/2020</a:t>
            </a:fld>
            <a:endParaRPr lang="fr-F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547043E-2790-EF42-9F77-8C71B0EA76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2175824-354F-A749-82A5-4282268B43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7C3A89-02D6-3C43-A589-6B53E992ED30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226876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F3B4DB-643E-BE48-B833-0D0DC0C191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D3CFDC5-626B-E348-B683-F710978D32C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0695391-65AC-B04F-96E8-F8D79FC472D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6B0CF77-266E-5742-97AE-EDC32EAFED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01B81F-0420-AB4A-98B0-094C188E95E6}" type="datetime1">
              <a:rPr lang="fr-FR" smtClean="0"/>
              <a:t>29/09/2020</a:t>
            </a:fld>
            <a:endParaRPr lang="fr-FR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D8D8560-0845-A048-890C-0ACE907C75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640B60C-4DAD-2745-A39F-4DD2400E5C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7C3A89-02D6-3C43-A589-6B53E992ED30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691932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4E0A82-1C38-9247-BD15-A7C70D00F6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BA47F1D-F7ED-EB43-883E-6899C1C29A3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AFE4257-8D33-A040-8F3D-96CE220483E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6ABA5BB-3940-1A46-9583-45957C5931C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A656137-B123-BE46-A83E-FFED48CBA46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E687F90-DE42-A94B-8549-200ACDE5E2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59E576-7D39-FC48-8528-C87535869188}" type="datetime1">
              <a:rPr lang="fr-FR" smtClean="0"/>
              <a:t>29/09/2020</a:t>
            </a:fld>
            <a:endParaRPr lang="fr-FR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DCDCD62-1DBF-6845-B826-715A31856E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3B4EF13-65F4-8941-A197-B54109FA68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7C3A89-02D6-3C43-A589-6B53E992ED30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948964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097020-67D4-D341-8BC8-BCAC505872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73E43D4-DEF9-894D-B131-5325DE994F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3EEAE8-686B-5F4D-A808-C2E8D895ACEB}" type="datetime1">
              <a:rPr lang="fr-FR" smtClean="0"/>
              <a:t>29/09/2020</a:t>
            </a:fld>
            <a:endParaRPr lang="fr-FR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532578E-6534-6645-AB82-47D9B6BA6F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507BDF8-3E0A-4C4E-9FF4-BB21FBD64E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7C3A89-02D6-3C43-A589-6B53E992ED30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474283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92E819D-77A5-464E-9417-CBD5D3BC7F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21FCB4-1D96-9449-A050-6D2BAD3E719A}" type="datetime1">
              <a:rPr lang="fr-FR" smtClean="0"/>
              <a:t>29/09/2020</a:t>
            </a:fld>
            <a:endParaRPr lang="fr-FR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1C91685-40BF-4B42-8980-A3761D2F0E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B0E146C-33FB-8C48-84A7-542B4D40B1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7C3A89-02D6-3C43-A589-6B53E992ED30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214041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CDA829-6FD6-E949-87C9-7C558F707E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707A949-EDDD-4F4A-96F9-DA185BE3FE4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957220A-25D7-D447-A648-AA29945E450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43EB3CE-FE2A-EA4B-83DA-183B430785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A992D0-757F-DD4E-8DCB-E0D347E2B2F8}" type="datetime1">
              <a:rPr lang="fr-FR" smtClean="0"/>
              <a:t>29/09/2020</a:t>
            </a:fld>
            <a:endParaRPr lang="fr-FR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70606B3-D22F-744B-941E-2A834E2D88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990DBDD-1D0D-F143-BAE4-EBC66D1A21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7C3A89-02D6-3C43-A589-6B53E992ED30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519910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A220BE-66EE-7D44-AA67-E8D87DE592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D853774-AEFC-B64C-979B-9B3B3FBCA4A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C47AD87-F6D3-364F-B607-40216EECE23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EB3354A-155B-7A41-AFE1-D39D0F782B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ED7FD9-7F7A-EC46-89A2-FA32DDBE88FC}" type="datetime1">
              <a:rPr lang="fr-FR" smtClean="0"/>
              <a:t>29/09/2020</a:t>
            </a:fld>
            <a:endParaRPr lang="fr-FR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8BB597C-078E-FC4B-8869-A904FA773E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8A34884-BA2A-F144-9DDF-4035EDB7FA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7C3A89-02D6-3C43-A589-6B53E992ED30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597101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12000"/>
            <a:lum/>
            <a:extLst>
              <a:ext uri="{BEBA8EAE-BF5A-486C-A8C5-ECC9F3942E4B}">
                <a14:imgProps xmlns:a14="http://schemas.microsoft.com/office/drawing/2010/main">
                  <a14:imgLayer>
                    <a14:imgEffect>
                      <a14:sharpenSoften amount="-79000"/>
                    </a14:imgEffect>
                  </a14:imgLayer>
                </a14:imgProps>
              </a:ext>
            </a:extLst>
          </a:blip>
          <a:srcRect/>
          <a:stretch>
            <a:fillRect l="60000" r="-2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D822BB0-B253-F04A-9359-AACFFCD7F0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5AAF0C5-8AB9-5C4F-AE51-7E72CDFE014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5D31268-D3BC-7E49-8332-8219D544D6A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FBE8DD-3EC7-C846-B4E4-BA87DA1A1DF5}" type="datetime1">
              <a:rPr lang="fr-FR" smtClean="0"/>
              <a:t>29/09/2020</a:t>
            </a:fld>
            <a:endParaRPr lang="fr-F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EC9F492-2DA4-3649-9231-93A00CAB408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57D3169-A179-7543-BEB4-883302138A3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7C3A89-02D6-3C43-A589-6B53E992ED30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906962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if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png"/><Relationship Id="rId4" Type="http://schemas.openxmlformats.org/officeDocument/2006/relationships/image" Target="../media/image22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e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e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emf"/><Relationship Id="rId5" Type="http://schemas.openxmlformats.org/officeDocument/2006/relationships/image" Target="../media/image25.emf"/><Relationship Id="rId4" Type="http://schemas.openxmlformats.org/officeDocument/2006/relationships/image" Target="../media/image24.e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em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png"/><Relationship Id="rId4" Type="http://schemas.openxmlformats.org/officeDocument/2006/relationships/image" Target="../media/image28.emf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29.emf"/><Relationship Id="rId7" Type="http://schemas.openxmlformats.org/officeDocument/2006/relationships/image" Target="../media/image33.em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emf"/><Relationship Id="rId5" Type="http://schemas.openxmlformats.org/officeDocument/2006/relationships/image" Target="../media/image31.emf"/><Relationship Id="rId4" Type="http://schemas.openxmlformats.org/officeDocument/2006/relationships/image" Target="../media/image30.e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em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e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em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7.e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9.emf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emf"/><Relationship Id="rId3" Type="http://schemas.openxmlformats.org/officeDocument/2006/relationships/image" Target="../media/image4.png"/><Relationship Id="rId7" Type="http://schemas.openxmlformats.org/officeDocument/2006/relationships/image" Target="../media/image8.em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emf"/><Relationship Id="rId5" Type="http://schemas.openxmlformats.org/officeDocument/2006/relationships/image" Target="../media/image6.png"/><Relationship Id="rId4" Type="http://schemas.openxmlformats.org/officeDocument/2006/relationships/image" Target="../media/image5.png"/><Relationship Id="rId9" Type="http://schemas.openxmlformats.org/officeDocument/2006/relationships/image" Target="../media/image10.emf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emf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8.png"/><Relationship Id="rId4" Type="http://schemas.openxmlformats.org/officeDocument/2006/relationships/image" Target="../media/image41.em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emf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5.emf"/><Relationship Id="rId5" Type="http://schemas.openxmlformats.org/officeDocument/2006/relationships/image" Target="../media/image44.emf"/><Relationship Id="rId4" Type="http://schemas.openxmlformats.org/officeDocument/2006/relationships/image" Target="../media/image43.emf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tiff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8.emf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0.emf"/><Relationship Id="rId4" Type="http://schemas.openxmlformats.org/officeDocument/2006/relationships/image" Target="../media/image49.emf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2.emf"/><Relationship Id="rId4" Type="http://schemas.openxmlformats.org/officeDocument/2006/relationships/image" Target="../media/image51.emf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4.emf"/><Relationship Id="rId4" Type="http://schemas.openxmlformats.org/officeDocument/2006/relationships/image" Target="../media/image53.emf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emf"/><Relationship Id="rId2" Type="http://schemas.openxmlformats.org/officeDocument/2006/relationships/image" Target="../media/image55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9.emf"/><Relationship Id="rId5" Type="http://schemas.openxmlformats.org/officeDocument/2006/relationships/image" Target="../media/image58.png"/><Relationship Id="rId4" Type="http://schemas.openxmlformats.org/officeDocument/2006/relationships/image" Target="../media/image57.emf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emf"/><Relationship Id="rId7" Type="http://schemas.openxmlformats.org/officeDocument/2006/relationships/image" Target="../media/image65.emf"/><Relationship Id="rId2" Type="http://schemas.openxmlformats.org/officeDocument/2006/relationships/image" Target="../media/image60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4.emf"/><Relationship Id="rId5" Type="http://schemas.openxmlformats.org/officeDocument/2006/relationships/image" Target="../media/image63.emf"/><Relationship Id="rId4" Type="http://schemas.openxmlformats.org/officeDocument/2006/relationships/image" Target="../media/image62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emf"/><Relationship Id="rId7" Type="http://schemas.openxmlformats.org/officeDocument/2006/relationships/image" Target="../media/image70.emf"/><Relationship Id="rId2" Type="http://schemas.openxmlformats.org/officeDocument/2006/relationships/image" Target="../media/image66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9.emf"/><Relationship Id="rId5" Type="http://schemas.openxmlformats.org/officeDocument/2006/relationships/image" Target="../media/image68.emf"/><Relationship Id="rId4" Type="http://schemas.openxmlformats.org/officeDocument/2006/relationships/image" Target="../media/image62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emf"/><Relationship Id="rId2" Type="http://schemas.openxmlformats.org/officeDocument/2006/relationships/image" Target="../media/image71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5.png"/><Relationship Id="rId5" Type="http://schemas.openxmlformats.org/officeDocument/2006/relationships/image" Target="../media/image74.emf"/><Relationship Id="rId4" Type="http://schemas.openxmlformats.org/officeDocument/2006/relationships/image" Target="../media/image73.emf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1.emf"/><Relationship Id="rId3" Type="http://schemas.openxmlformats.org/officeDocument/2006/relationships/image" Target="../media/image76.emf"/><Relationship Id="rId7" Type="http://schemas.openxmlformats.org/officeDocument/2006/relationships/image" Target="../media/image80.emf"/><Relationship Id="rId12" Type="http://schemas.openxmlformats.org/officeDocument/2006/relationships/image" Target="../media/image74.emf"/><Relationship Id="rId2" Type="http://schemas.openxmlformats.org/officeDocument/2006/relationships/image" Target="../media/image7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9.emf"/><Relationship Id="rId11" Type="http://schemas.openxmlformats.org/officeDocument/2006/relationships/image" Target="../media/image73.emf"/><Relationship Id="rId5" Type="http://schemas.openxmlformats.org/officeDocument/2006/relationships/image" Target="../media/image78.emf"/><Relationship Id="rId10" Type="http://schemas.openxmlformats.org/officeDocument/2006/relationships/image" Target="../media/image72.emf"/><Relationship Id="rId4" Type="http://schemas.openxmlformats.org/officeDocument/2006/relationships/image" Target="../media/image77.emf"/><Relationship Id="rId9" Type="http://schemas.openxmlformats.org/officeDocument/2006/relationships/image" Target="../media/image82.emf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8.emf"/><Relationship Id="rId3" Type="http://schemas.openxmlformats.org/officeDocument/2006/relationships/image" Target="../media/image83.emf"/><Relationship Id="rId7" Type="http://schemas.openxmlformats.org/officeDocument/2006/relationships/image" Target="../media/image87.emf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6.emf"/><Relationship Id="rId5" Type="http://schemas.openxmlformats.org/officeDocument/2006/relationships/image" Target="../media/image85.emf"/><Relationship Id="rId4" Type="http://schemas.openxmlformats.org/officeDocument/2006/relationships/image" Target="../media/image84.emf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5.png"/><Relationship Id="rId3" Type="http://schemas.openxmlformats.org/officeDocument/2006/relationships/image" Target="../media/image90.emf"/><Relationship Id="rId7" Type="http://schemas.openxmlformats.org/officeDocument/2006/relationships/image" Target="../media/image94.emf"/><Relationship Id="rId2" Type="http://schemas.openxmlformats.org/officeDocument/2006/relationships/image" Target="../media/image89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3.emf"/><Relationship Id="rId11" Type="http://schemas.openxmlformats.org/officeDocument/2006/relationships/image" Target="../media/image97.emf"/><Relationship Id="rId5" Type="http://schemas.openxmlformats.org/officeDocument/2006/relationships/image" Target="../media/image92.emf"/><Relationship Id="rId10" Type="http://schemas.openxmlformats.org/officeDocument/2006/relationships/image" Target="../media/image96.emf"/><Relationship Id="rId4" Type="http://schemas.openxmlformats.org/officeDocument/2006/relationships/image" Target="../media/image91.emf"/><Relationship Id="rId9" Type="http://schemas.openxmlformats.org/officeDocument/2006/relationships/image" Target="../media/image12.png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8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9.emf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8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0.emf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8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1.emf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7.emf"/><Relationship Id="rId3" Type="http://schemas.openxmlformats.org/officeDocument/2006/relationships/image" Target="../media/image102.emf"/><Relationship Id="rId7" Type="http://schemas.openxmlformats.org/officeDocument/2006/relationships/image" Target="../media/image106.emf"/><Relationship Id="rId12" Type="http://schemas.openxmlformats.org/officeDocument/2006/relationships/image" Target="../media/image111.emf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5.emf"/><Relationship Id="rId11" Type="http://schemas.openxmlformats.org/officeDocument/2006/relationships/image" Target="../media/image110.emf"/><Relationship Id="rId5" Type="http://schemas.openxmlformats.org/officeDocument/2006/relationships/image" Target="../media/image104.emf"/><Relationship Id="rId10" Type="http://schemas.openxmlformats.org/officeDocument/2006/relationships/image" Target="../media/image109.emf"/><Relationship Id="rId4" Type="http://schemas.openxmlformats.org/officeDocument/2006/relationships/image" Target="../media/image103.emf"/><Relationship Id="rId9" Type="http://schemas.openxmlformats.org/officeDocument/2006/relationships/image" Target="../media/image108.emf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7.emf"/><Relationship Id="rId3" Type="http://schemas.openxmlformats.org/officeDocument/2006/relationships/image" Target="../media/image112.emf"/><Relationship Id="rId7" Type="http://schemas.openxmlformats.org/officeDocument/2006/relationships/image" Target="../media/image116.emf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5.emf"/><Relationship Id="rId5" Type="http://schemas.openxmlformats.org/officeDocument/2006/relationships/image" Target="../media/image114.emf"/><Relationship Id="rId10" Type="http://schemas.openxmlformats.org/officeDocument/2006/relationships/image" Target="../media/image83.emf"/><Relationship Id="rId4" Type="http://schemas.openxmlformats.org/officeDocument/2006/relationships/image" Target="../media/image113.emf"/><Relationship Id="rId9" Type="http://schemas.openxmlformats.org/officeDocument/2006/relationships/image" Target="../media/image118.em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4.emf"/><Relationship Id="rId3" Type="http://schemas.openxmlformats.org/officeDocument/2006/relationships/image" Target="../media/image119.emf"/><Relationship Id="rId7" Type="http://schemas.openxmlformats.org/officeDocument/2006/relationships/image" Target="../media/image123.emf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2.emf"/><Relationship Id="rId5" Type="http://schemas.openxmlformats.org/officeDocument/2006/relationships/image" Target="../media/image121.emf"/><Relationship Id="rId4" Type="http://schemas.openxmlformats.org/officeDocument/2006/relationships/image" Target="../media/image120.emf"/></Relationships>
</file>

<file path=ppt/slides/_rels/slide4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0.emf"/><Relationship Id="rId3" Type="http://schemas.openxmlformats.org/officeDocument/2006/relationships/image" Target="../media/image125.emf"/><Relationship Id="rId7" Type="http://schemas.openxmlformats.org/officeDocument/2006/relationships/image" Target="../media/image129.emf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8.emf"/><Relationship Id="rId5" Type="http://schemas.openxmlformats.org/officeDocument/2006/relationships/image" Target="../media/image127.emf"/><Relationship Id="rId4" Type="http://schemas.openxmlformats.org/officeDocument/2006/relationships/image" Target="../media/image126.emf"/><Relationship Id="rId9" Type="http://schemas.openxmlformats.org/officeDocument/2006/relationships/image" Target="../media/image131.emf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2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8.emf"/><Relationship Id="rId3" Type="http://schemas.openxmlformats.org/officeDocument/2006/relationships/image" Target="../media/image133.emf"/><Relationship Id="rId7" Type="http://schemas.openxmlformats.org/officeDocument/2006/relationships/image" Target="../media/image137.emf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6.emf"/><Relationship Id="rId5" Type="http://schemas.openxmlformats.org/officeDocument/2006/relationships/image" Target="../media/image135.emf"/><Relationship Id="rId10" Type="http://schemas.openxmlformats.org/officeDocument/2006/relationships/image" Target="../media/image140.emf"/><Relationship Id="rId4" Type="http://schemas.openxmlformats.org/officeDocument/2006/relationships/image" Target="../media/image134.emf"/><Relationship Id="rId9" Type="http://schemas.openxmlformats.org/officeDocument/2006/relationships/image" Target="../media/image139.emf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1.emf"/><Relationship Id="rId7" Type="http://schemas.openxmlformats.org/officeDocument/2006/relationships/image" Target="../media/image145.emf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4.emf"/><Relationship Id="rId5" Type="http://schemas.openxmlformats.org/officeDocument/2006/relationships/image" Target="../media/image143.emf"/><Relationship Id="rId4" Type="http://schemas.openxmlformats.org/officeDocument/2006/relationships/image" Target="../media/image142.emf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6.emf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8.emf"/><Relationship Id="rId4" Type="http://schemas.openxmlformats.org/officeDocument/2006/relationships/image" Target="../media/image147.emf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0.emf"/><Relationship Id="rId2" Type="http://schemas.openxmlformats.org/officeDocument/2006/relationships/image" Target="../media/image149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1.emf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3.emf"/><Relationship Id="rId4" Type="http://schemas.openxmlformats.org/officeDocument/2006/relationships/image" Target="../media/image152.emf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4.emf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5.emf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5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1.emf"/><Relationship Id="rId3" Type="http://schemas.openxmlformats.org/officeDocument/2006/relationships/image" Target="../media/image156.emf"/><Relationship Id="rId7" Type="http://schemas.openxmlformats.org/officeDocument/2006/relationships/image" Target="../media/image160.emf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9.emf"/><Relationship Id="rId5" Type="http://schemas.openxmlformats.org/officeDocument/2006/relationships/image" Target="../media/image158.emf"/><Relationship Id="rId10" Type="http://schemas.openxmlformats.org/officeDocument/2006/relationships/image" Target="../media/image163.emf"/><Relationship Id="rId4" Type="http://schemas.openxmlformats.org/officeDocument/2006/relationships/image" Target="../media/image157.emf"/><Relationship Id="rId9" Type="http://schemas.openxmlformats.org/officeDocument/2006/relationships/image" Target="../media/image162.emf"/></Relationships>
</file>

<file path=ppt/slides/_rels/slide5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9.emf"/><Relationship Id="rId3" Type="http://schemas.openxmlformats.org/officeDocument/2006/relationships/image" Target="../media/image164.emf"/><Relationship Id="rId7" Type="http://schemas.openxmlformats.org/officeDocument/2006/relationships/image" Target="../media/image168.emf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7.emf"/><Relationship Id="rId5" Type="http://schemas.openxmlformats.org/officeDocument/2006/relationships/image" Target="../media/image166.emf"/><Relationship Id="rId10" Type="http://schemas.openxmlformats.org/officeDocument/2006/relationships/image" Target="../media/image171.emf"/><Relationship Id="rId4" Type="http://schemas.openxmlformats.org/officeDocument/2006/relationships/image" Target="../media/image165.emf"/><Relationship Id="rId9" Type="http://schemas.openxmlformats.org/officeDocument/2006/relationships/image" Target="../media/image170.emf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2.emf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3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emf"/><Relationship Id="rId4" Type="http://schemas.openxmlformats.org/officeDocument/2006/relationships/image" Target="../media/image15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DE2439-8531-F840-924D-F60EC64CA0B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503488"/>
            <a:ext cx="9144000" cy="1006475"/>
          </a:xfrm>
        </p:spPr>
        <p:txBody>
          <a:bodyPr>
            <a:normAutofit/>
          </a:bodyPr>
          <a:lstStyle/>
          <a:p>
            <a:r>
              <a:rPr lang="fr-FR" b="1" dirty="0" err="1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Objects</a:t>
            </a:r>
            <a:r>
              <a:rPr lang="fr-FR" b="1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fr-FR" b="1" dirty="0" err="1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Layout</a:t>
            </a:r>
            <a:r>
              <a:rPr lang="fr-FR" b="1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in Memory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53EAFC4-9779-5A44-81C8-E74DC4EB5FD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9"/>
            <a:ext cx="9144000" cy="2754312"/>
          </a:xfrm>
        </p:spPr>
        <p:txBody>
          <a:bodyPr>
            <a:normAutofit/>
          </a:bodyPr>
          <a:lstStyle/>
          <a:p>
            <a:r>
              <a:rPr lang="fr-FR" sz="28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Virtual Machine </a:t>
            </a:r>
            <a:r>
              <a:rPr lang="fr-FR" sz="2800" dirty="0" err="1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presentations</a:t>
            </a:r>
            <a:r>
              <a:rPr lang="fr-FR" sz="28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cycle</a:t>
            </a:r>
          </a:p>
          <a:p>
            <a:endParaRPr lang="fr-FR" sz="1600" dirty="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endParaRPr lang="fr-FR" sz="1600" dirty="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endParaRPr lang="fr-FR" sz="1600" dirty="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endParaRPr lang="fr-FR" sz="1600" dirty="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algn="r"/>
            <a:r>
              <a:rPr lang="fr-FR" sz="20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Carolina Hernández Phillips</a:t>
            </a:r>
          </a:p>
          <a:p>
            <a:pPr algn="r"/>
            <a:r>
              <a:rPr lang="fr-FR" sz="20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PhD </a:t>
            </a:r>
            <a:r>
              <a:rPr lang="fr-FR" sz="2000" dirty="0" err="1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student</a:t>
            </a:r>
            <a:r>
              <a:rPr lang="fr-FR" sz="20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in </a:t>
            </a:r>
            <a:r>
              <a:rPr lang="fr-FR" sz="2000" dirty="0" err="1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RMod</a:t>
            </a:r>
            <a:r>
              <a:rPr lang="fr-FR" sz="20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Team</a:t>
            </a:r>
            <a:endParaRPr lang="fr-FR" sz="1600" dirty="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F4C1437-3507-5F4A-A383-BE03CA6812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7C3A89-02D6-3C43-A589-6B53E992ED30}" type="slidenum">
              <a:rPr lang="fr-FR" smtClean="0"/>
              <a:t>1</a:t>
            </a:fld>
            <a:endParaRPr lang="fr-FR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2C96BA7-4679-8645-B3C9-1999DAB38AB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2577" y="193110"/>
            <a:ext cx="5054667" cy="16743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718309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5C6AA38C-FAB9-8543-B6EF-0480C2E2BFB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60336" y="3300595"/>
            <a:ext cx="3683000" cy="495300"/>
          </a:xfrm>
          <a:prstGeom prst="rect">
            <a:avLst/>
          </a:prstGeom>
        </p:spPr>
      </p:pic>
      <p:sp>
        <p:nvSpPr>
          <p:cNvPr id="7" name="Up Arrow 6">
            <a:extLst>
              <a:ext uri="{FF2B5EF4-FFF2-40B4-BE49-F238E27FC236}">
                <a16:creationId xmlns:a16="http://schemas.microsoft.com/office/drawing/2014/main" id="{0BCF9EE8-C5CA-E444-B2E6-999E915206FB}"/>
              </a:ext>
            </a:extLst>
          </p:cNvPr>
          <p:cNvSpPr/>
          <p:nvPr/>
        </p:nvSpPr>
        <p:spPr>
          <a:xfrm>
            <a:off x="9368591" y="3795897"/>
            <a:ext cx="82975" cy="421167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Up Arrow 12">
            <a:extLst>
              <a:ext uri="{FF2B5EF4-FFF2-40B4-BE49-F238E27FC236}">
                <a16:creationId xmlns:a16="http://schemas.microsoft.com/office/drawing/2014/main" id="{7E0F6309-EEC9-E442-98ED-7C137F65A871}"/>
              </a:ext>
            </a:extLst>
          </p:cNvPr>
          <p:cNvSpPr/>
          <p:nvPr/>
        </p:nvSpPr>
        <p:spPr>
          <a:xfrm rot="20102460">
            <a:off x="9793707" y="3812014"/>
            <a:ext cx="80211" cy="407137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Up Arrow 14">
            <a:extLst>
              <a:ext uri="{FF2B5EF4-FFF2-40B4-BE49-F238E27FC236}">
                <a16:creationId xmlns:a16="http://schemas.microsoft.com/office/drawing/2014/main" id="{61C6B316-8D55-EF4A-88C5-A8FE2001810C}"/>
              </a:ext>
            </a:extLst>
          </p:cNvPr>
          <p:cNvSpPr/>
          <p:nvPr/>
        </p:nvSpPr>
        <p:spPr>
          <a:xfrm rot="1731046">
            <a:off x="10373241" y="3815844"/>
            <a:ext cx="80211" cy="407137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Up Arrow 16">
            <a:extLst>
              <a:ext uri="{FF2B5EF4-FFF2-40B4-BE49-F238E27FC236}">
                <a16:creationId xmlns:a16="http://schemas.microsoft.com/office/drawing/2014/main" id="{46D6AFA5-B5E6-6649-9285-A7114210C70C}"/>
              </a:ext>
            </a:extLst>
          </p:cNvPr>
          <p:cNvSpPr/>
          <p:nvPr/>
        </p:nvSpPr>
        <p:spPr>
          <a:xfrm>
            <a:off x="10076545" y="3795895"/>
            <a:ext cx="82975" cy="421167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939A5721-3822-4241-98C7-C8021D6B7D2D}"/>
              </a:ext>
            </a:extLst>
          </p:cNvPr>
          <p:cNvSpPr txBox="1"/>
          <p:nvPr/>
        </p:nvSpPr>
        <p:spPr>
          <a:xfrm>
            <a:off x="8786981" y="4217213"/>
            <a:ext cx="9653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header*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E7E10FEB-4655-F24F-BF42-EAF48AE4D928}"/>
              </a:ext>
            </a:extLst>
          </p:cNvPr>
          <p:cNvSpPr txBox="1"/>
          <p:nvPr/>
        </p:nvSpPr>
        <p:spPr>
          <a:xfrm>
            <a:off x="9815987" y="4217061"/>
            <a:ext cx="6158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slots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7E0E5D81-CD76-114A-872A-13832C86A2E6}"/>
              </a:ext>
            </a:extLst>
          </p:cNvPr>
          <p:cNvSpPr txBox="1"/>
          <p:nvPr/>
        </p:nvSpPr>
        <p:spPr>
          <a:xfrm>
            <a:off x="9600351" y="2452293"/>
            <a:ext cx="8315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person</a:t>
            </a:r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38545209-A124-DF46-8D6B-FD592BA0DE5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33841" y="2637865"/>
            <a:ext cx="1786555" cy="580507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75CD8503-DF66-1941-90DC-AA2C47D4D57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7454" y="1334273"/>
            <a:ext cx="5524500" cy="4241800"/>
          </a:xfrm>
          <a:prstGeom prst="rect">
            <a:avLst/>
          </a:prstGeo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6893878-D43F-6F47-8911-8F66B54707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7C3A89-02D6-3C43-A589-6B53E992ED30}" type="slidenum">
              <a:rPr lang="fr-FR" smtClean="0"/>
              <a:t>10</a:t>
            </a:fld>
            <a:endParaRPr lang="fr-FR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230A835B-9F30-CC46-8FB9-C6A2B5AB71E2}"/>
              </a:ext>
            </a:extLst>
          </p:cNvPr>
          <p:cNvSpPr txBox="1"/>
          <p:nvPr/>
        </p:nvSpPr>
        <p:spPr>
          <a:xfrm>
            <a:off x="8808274" y="5892582"/>
            <a:ext cx="324717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* In 32 bits</a:t>
            </a:r>
          </a:p>
          <a:p>
            <a:r>
              <a:rPr lang="en-US" dirty="0"/>
              <a:t>   header size is 64 bits = 2 words</a:t>
            </a:r>
          </a:p>
        </p:txBody>
      </p:sp>
      <p:sp>
        <p:nvSpPr>
          <p:cNvPr id="21" name="Title 1">
            <a:extLst>
              <a:ext uri="{FF2B5EF4-FFF2-40B4-BE49-F238E27FC236}">
                <a16:creationId xmlns:a16="http://schemas.microsoft.com/office/drawing/2014/main" id="{6CB428ED-2875-7B46-BF4E-EB350C176671}"/>
              </a:ext>
            </a:extLst>
          </p:cNvPr>
          <p:cNvSpPr txBox="1">
            <a:spLocks/>
          </p:cNvSpPr>
          <p:nvPr/>
        </p:nvSpPr>
        <p:spPr>
          <a:xfrm>
            <a:off x="467453" y="1"/>
            <a:ext cx="1143403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37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/>
              <a:t>a </a:t>
            </a:r>
            <a:r>
              <a:rPr lang="fr-FR" b="1"/>
              <a:t>Person object </a:t>
            </a:r>
            <a:r>
              <a:rPr lang="fr-FR"/>
              <a:t>in </a:t>
            </a:r>
            <a:r>
              <a:rPr lang="fr-FR" b="1"/>
              <a:t>memory</a:t>
            </a:r>
            <a:endParaRPr lang="fr-FR" b="1" dirty="0"/>
          </a:p>
        </p:txBody>
      </p:sp>
    </p:spTree>
    <p:extLst>
      <p:ext uri="{BB962C8B-B14F-4D97-AF65-F5344CB8AC3E}">
        <p14:creationId xmlns:p14="http://schemas.microsoft.com/office/powerpoint/2010/main" val="271985353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Up Arrow 8">
            <a:extLst>
              <a:ext uri="{FF2B5EF4-FFF2-40B4-BE49-F238E27FC236}">
                <a16:creationId xmlns:a16="http://schemas.microsoft.com/office/drawing/2014/main" id="{1DB9FBA8-A60F-3C47-BDD0-10DC829D317C}"/>
              </a:ext>
            </a:extLst>
          </p:cNvPr>
          <p:cNvSpPr/>
          <p:nvPr/>
        </p:nvSpPr>
        <p:spPr>
          <a:xfrm>
            <a:off x="9801726" y="3795897"/>
            <a:ext cx="82975" cy="421167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F204EAC-C0CC-194B-B847-B1D99F7B65E9}"/>
              </a:ext>
            </a:extLst>
          </p:cNvPr>
          <p:cNvSpPr txBox="1"/>
          <p:nvPr/>
        </p:nvSpPr>
        <p:spPr>
          <a:xfrm>
            <a:off x="9542841" y="4217061"/>
            <a:ext cx="5177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age</a:t>
            </a:r>
          </a:p>
        </p:txBody>
      </p:sp>
      <p:sp>
        <p:nvSpPr>
          <p:cNvPr id="13" name="Up Arrow 12">
            <a:extLst>
              <a:ext uri="{FF2B5EF4-FFF2-40B4-BE49-F238E27FC236}">
                <a16:creationId xmlns:a16="http://schemas.microsoft.com/office/drawing/2014/main" id="{B71FB99E-8A90-864D-8ADB-FEABAB62C217}"/>
              </a:ext>
            </a:extLst>
          </p:cNvPr>
          <p:cNvSpPr/>
          <p:nvPr/>
        </p:nvSpPr>
        <p:spPr>
          <a:xfrm>
            <a:off x="10178713" y="3795897"/>
            <a:ext cx="64984" cy="653777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02ECCBB0-E5B7-294B-9911-4E88CEC5B9EF}"/>
              </a:ext>
            </a:extLst>
          </p:cNvPr>
          <p:cNvSpPr txBox="1"/>
          <p:nvPr/>
        </p:nvSpPr>
        <p:spPr>
          <a:xfrm>
            <a:off x="9820282" y="4467761"/>
            <a:ext cx="7168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name</a:t>
            </a:r>
          </a:p>
        </p:txBody>
      </p:sp>
      <p:sp>
        <p:nvSpPr>
          <p:cNvPr id="15" name="Up Arrow 14">
            <a:extLst>
              <a:ext uri="{FF2B5EF4-FFF2-40B4-BE49-F238E27FC236}">
                <a16:creationId xmlns:a16="http://schemas.microsoft.com/office/drawing/2014/main" id="{BAE4446D-FDB3-0945-87ED-4DC03C2FBA20}"/>
              </a:ext>
            </a:extLst>
          </p:cNvPr>
          <p:cNvSpPr/>
          <p:nvPr/>
        </p:nvSpPr>
        <p:spPr>
          <a:xfrm>
            <a:off x="10531638" y="3795897"/>
            <a:ext cx="70569" cy="958575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9EB6107E-F38B-F34D-9AFD-E601B4293B27}"/>
              </a:ext>
            </a:extLst>
          </p:cNvPr>
          <p:cNvSpPr txBox="1"/>
          <p:nvPr/>
        </p:nvSpPr>
        <p:spPr>
          <a:xfrm>
            <a:off x="10272753" y="4754469"/>
            <a:ext cx="8370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friends</a:t>
            </a: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EAE80E85-B6DC-DC43-9578-15D821DEFE3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7454" y="1334274"/>
            <a:ext cx="4302255" cy="3303341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5662540C-EB45-7245-A8AD-98FD97A7224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60336" y="3300595"/>
            <a:ext cx="3683000" cy="495300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5291D82-C5D1-F14D-96EB-5481930233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7C3A89-02D6-3C43-A589-6B53E992ED30}" type="slidenum">
              <a:rPr lang="fr-FR" smtClean="0"/>
              <a:t>11</a:t>
            </a:fld>
            <a:endParaRPr lang="fr-FR"/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23FDAB4D-D92E-D443-AF33-4AFBEB4F45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9853" y="152401"/>
            <a:ext cx="11434035" cy="1325563"/>
          </a:xfrm>
        </p:spPr>
        <p:txBody>
          <a:bodyPr/>
          <a:lstStyle/>
          <a:p>
            <a:r>
              <a:rPr lang="fr-FR" dirty="0"/>
              <a:t>a </a:t>
            </a:r>
            <a:r>
              <a:rPr lang="fr-FR" b="1" dirty="0"/>
              <a:t>Person </a:t>
            </a:r>
            <a:r>
              <a:rPr lang="fr-FR" b="1" dirty="0" err="1"/>
              <a:t>object</a:t>
            </a:r>
            <a:r>
              <a:rPr lang="fr-FR" b="1" dirty="0"/>
              <a:t> </a:t>
            </a:r>
            <a:r>
              <a:rPr lang="fr-FR" dirty="0"/>
              <a:t>in </a:t>
            </a:r>
            <a:r>
              <a:rPr lang="fr-FR" b="1" dirty="0"/>
              <a:t>memory</a:t>
            </a:r>
          </a:p>
        </p:txBody>
      </p:sp>
    </p:spTree>
    <p:extLst>
      <p:ext uri="{BB962C8B-B14F-4D97-AF65-F5344CB8AC3E}">
        <p14:creationId xmlns:p14="http://schemas.microsoft.com/office/powerpoint/2010/main" val="293175967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Up Arrow 8">
            <a:extLst>
              <a:ext uri="{FF2B5EF4-FFF2-40B4-BE49-F238E27FC236}">
                <a16:creationId xmlns:a16="http://schemas.microsoft.com/office/drawing/2014/main" id="{1DB9FBA8-A60F-3C47-BDD0-10DC829D317C}"/>
              </a:ext>
            </a:extLst>
          </p:cNvPr>
          <p:cNvSpPr/>
          <p:nvPr/>
        </p:nvSpPr>
        <p:spPr>
          <a:xfrm>
            <a:off x="9801726" y="3795897"/>
            <a:ext cx="82975" cy="421167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F204EAC-C0CC-194B-B847-B1D99F7B65E9}"/>
              </a:ext>
            </a:extLst>
          </p:cNvPr>
          <p:cNvSpPr txBox="1"/>
          <p:nvPr/>
        </p:nvSpPr>
        <p:spPr>
          <a:xfrm>
            <a:off x="9542841" y="4217061"/>
            <a:ext cx="5177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age</a:t>
            </a:r>
          </a:p>
        </p:txBody>
      </p:sp>
      <p:sp>
        <p:nvSpPr>
          <p:cNvPr id="13" name="Up Arrow 12">
            <a:extLst>
              <a:ext uri="{FF2B5EF4-FFF2-40B4-BE49-F238E27FC236}">
                <a16:creationId xmlns:a16="http://schemas.microsoft.com/office/drawing/2014/main" id="{B71FB99E-8A90-864D-8ADB-FEABAB62C217}"/>
              </a:ext>
            </a:extLst>
          </p:cNvPr>
          <p:cNvSpPr/>
          <p:nvPr/>
        </p:nvSpPr>
        <p:spPr>
          <a:xfrm>
            <a:off x="10178713" y="3795897"/>
            <a:ext cx="64984" cy="653777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02ECCBB0-E5B7-294B-9911-4E88CEC5B9EF}"/>
              </a:ext>
            </a:extLst>
          </p:cNvPr>
          <p:cNvSpPr txBox="1"/>
          <p:nvPr/>
        </p:nvSpPr>
        <p:spPr>
          <a:xfrm>
            <a:off x="9820282" y="4467761"/>
            <a:ext cx="7168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name</a:t>
            </a:r>
          </a:p>
        </p:txBody>
      </p:sp>
      <p:sp>
        <p:nvSpPr>
          <p:cNvPr id="15" name="Up Arrow 14">
            <a:extLst>
              <a:ext uri="{FF2B5EF4-FFF2-40B4-BE49-F238E27FC236}">
                <a16:creationId xmlns:a16="http://schemas.microsoft.com/office/drawing/2014/main" id="{BAE4446D-FDB3-0945-87ED-4DC03C2FBA20}"/>
              </a:ext>
            </a:extLst>
          </p:cNvPr>
          <p:cNvSpPr/>
          <p:nvPr/>
        </p:nvSpPr>
        <p:spPr>
          <a:xfrm>
            <a:off x="10531638" y="3795897"/>
            <a:ext cx="70569" cy="958575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9EB6107E-F38B-F34D-9AFD-E601B4293B27}"/>
              </a:ext>
            </a:extLst>
          </p:cNvPr>
          <p:cNvSpPr txBox="1"/>
          <p:nvPr/>
        </p:nvSpPr>
        <p:spPr>
          <a:xfrm>
            <a:off x="10272753" y="4754469"/>
            <a:ext cx="8370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friends</a:t>
            </a: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EAE80E85-B6DC-DC43-9578-15D821DEFE3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7454" y="1334274"/>
            <a:ext cx="4302255" cy="3303341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5662540C-EB45-7245-A8AD-98FD97A7224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60336" y="3300595"/>
            <a:ext cx="3683000" cy="495300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5291D82-C5D1-F14D-96EB-5481930233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7C3A89-02D6-3C43-A589-6B53E992ED30}" type="slidenum">
              <a:rPr lang="fr-FR" smtClean="0"/>
              <a:t>12</a:t>
            </a:fld>
            <a:endParaRPr lang="fr-FR"/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23FDAB4D-D92E-D443-AF33-4AFBEB4F45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9853" y="152401"/>
            <a:ext cx="11434035" cy="1325563"/>
          </a:xfrm>
        </p:spPr>
        <p:txBody>
          <a:bodyPr/>
          <a:lstStyle/>
          <a:p>
            <a:r>
              <a:rPr lang="fr-FR" dirty="0"/>
              <a:t>a Person </a:t>
            </a:r>
            <a:r>
              <a:rPr lang="fr-FR" dirty="0" err="1"/>
              <a:t>object</a:t>
            </a:r>
            <a:r>
              <a:rPr lang="fr-FR" dirty="0"/>
              <a:t> in memory: </a:t>
            </a:r>
            <a:r>
              <a:rPr lang="fr-FR" b="1" dirty="0" err="1"/>
              <a:t>Fixed</a:t>
            </a:r>
            <a:r>
              <a:rPr lang="fr-FR" b="1" dirty="0"/>
              <a:t> </a:t>
            </a:r>
            <a:r>
              <a:rPr lang="fr-FR" b="1" dirty="0" err="1"/>
              <a:t>Layout</a:t>
            </a:r>
            <a:endParaRPr lang="fr-FR" b="1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F87C11BD-F8CF-6648-A558-86B0BA2DC136}"/>
              </a:ext>
            </a:extLst>
          </p:cNvPr>
          <p:cNvSpPr txBox="1"/>
          <p:nvPr/>
        </p:nvSpPr>
        <p:spPr>
          <a:xfrm>
            <a:off x="5268166" y="4857962"/>
            <a:ext cx="5784340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/>
              <a:t>What is a Layout?</a:t>
            </a:r>
          </a:p>
          <a:p>
            <a:r>
              <a:rPr lang="en-US" sz="2400" dirty="0"/>
              <a:t>       It is the structure of an object in memory</a:t>
            </a:r>
          </a:p>
        </p:txBody>
      </p:sp>
    </p:spTree>
    <p:extLst>
      <p:ext uri="{BB962C8B-B14F-4D97-AF65-F5344CB8AC3E}">
        <p14:creationId xmlns:p14="http://schemas.microsoft.com/office/powerpoint/2010/main" val="58252120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Up Arrow 27">
            <a:extLst>
              <a:ext uri="{FF2B5EF4-FFF2-40B4-BE49-F238E27FC236}">
                <a16:creationId xmlns:a16="http://schemas.microsoft.com/office/drawing/2014/main" id="{8944A6D9-20C9-024E-B02A-985ADBD0121D}"/>
              </a:ext>
            </a:extLst>
          </p:cNvPr>
          <p:cNvSpPr/>
          <p:nvPr/>
        </p:nvSpPr>
        <p:spPr>
          <a:xfrm>
            <a:off x="9801726" y="3795897"/>
            <a:ext cx="82975" cy="421167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2AED7A3E-5E0E-E046-8AB8-0872438157CB}"/>
              </a:ext>
            </a:extLst>
          </p:cNvPr>
          <p:cNvSpPr txBox="1"/>
          <p:nvPr/>
        </p:nvSpPr>
        <p:spPr>
          <a:xfrm>
            <a:off x="9542841" y="4217061"/>
            <a:ext cx="5177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age</a:t>
            </a:r>
          </a:p>
        </p:txBody>
      </p:sp>
      <p:sp>
        <p:nvSpPr>
          <p:cNvPr id="30" name="Up Arrow 29">
            <a:extLst>
              <a:ext uri="{FF2B5EF4-FFF2-40B4-BE49-F238E27FC236}">
                <a16:creationId xmlns:a16="http://schemas.microsoft.com/office/drawing/2014/main" id="{8044DDBA-2D38-2E47-9572-35D65B29D5C9}"/>
              </a:ext>
            </a:extLst>
          </p:cNvPr>
          <p:cNvSpPr/>
          <p:nvPr/>
        </p:nvSpPr>
        <p:spPr>
          <a:xfrm>
            <a:off x="10178713" y="3795897"/>
            <a:ext cx="64984" cy="653777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ACEF5E27-AF56-E641-8F90-7E217B58EE17}"/>
              </a:ext>
            </a:extLst>
          </p:cNvPr>
          <p:cNvSpPr txBox="1"/>
          <p:nvPr/>
        </p:nvSpPr>
        <p:spPr>
          <a:xfrm>
            <a:off x="9820282" y="4467761"/>
            <a:ext cx="7168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name</a:t>
            </a:r>
          </a:p>
        </p:txBody>
      </p:sp>
      <p:sp>
        <p:nvSpPr>
          <p:cNvPr id="32" name="Up Arrow 31">
            <a:extLst>
              <a:ext uri="{FF2B5EF4-FFF2-40B4-BE49-F238E27FC236}">
                <a16:creationId xmlns:a16="http://schemas.microsoft.com/office/drawing/2014/main" id="{609B54CE-7812-3B48-98B2-1559B6DF48D4}"/>
              </a:ext>
            </a:extLst>
          </p:cNvPr>
          <p:cNvSpPr/>
          <p:nvPr/>
        </p:nvSpPr>
        <p:spPr>
          <a:xfrm>
            <a:off x="10531638" y="3795897"/>
            <a:ext cx="70569" cy="958575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5A059C9E-2AEB-4244-B79C-6DED1893BDAD}"/>
              </a:ext>
            </a:extLst>
          </p:cNvPr>
          <p:cNvSpPr txBox="1"/>
          <p:nvPr/>
        </p:nvSpPr>
        <p:spPr>
          <a:xfrm>
            <a:off x="10272753" y="4754469"/>
            <a:ext cx="8370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friends</a:t>
            </a:r>
          </a:p>
        </p:txBody>
      </p:sp>
      <p:pic>
        <p:nvPicPr>
          <p:cNvPr id="41" name="Picture 40">
            <a:extLst>
              <a:ext uri="{FF2B5EF4-FFF2-40B4-BE49-F238E27FC236}">
                <a16:creationId xmlns:a16="http://schemas.microsoft.com/office/drawing/2014/main" id="{18BA3D64-2BB2-6C4E-9964-A27CF010D3D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7454" y="1334274"/>
            <a:ext cx="4302255" cy="3303341"/>
          </a:xfrm>
          <a:prstGeom prst="rect">
            <a:avLst/>
          </a:prstGeom>
        </p:spPr>
      </p:pic>
      <p:cxnSp>
        <p:nvCxnSpPr>
          <p:cNvPr id="48" name="Straight Arrow Connector 47">
            <a:extLst>
              <a:ext uri="{FF2B5EF4-FFF2-40B4-BE49-F238E27FC236}">
                <a16:creationId xmlns:a16="http://schemas.microsoft.com/office/drawing/2014/main" id="{FC0B4B85-D921-434C-B45B-2D79DF1E6FAB}"/>
              </a:ext>
            </a:extLst>
          </p:cNvPr>
          <p:cNvCxnSpPr>
            <a:cxnSpLocks/>
          </p:cNvCxnSpPr>
          <p:nvPr/>
        </p:nvCxnSpPr>
        <p:spPr>
          <a:xfrm>
            <a:off x="5319584" y="2582563"/>
            <a:ext cx="1705544" cy="787507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TextBox 48">
            <a:extLst>
              <a:ext uri="{FF2B5EF4-FFF2-40B4-BE49-F238E27FC236}">
                <a16:creationId xmlns:a16="http://schemas.microsoft.com/office/drawing/2014/main" id="{58B7B8A8-3C34-EE43-94FD-2DD53EBA2E85}"/>
              </a:ext>
            </a:extLst>
          </p:cNvPr>
          <p:cNvSpPr txBox="1"/>
          <p:nvPr/>
        </p:nvSpPr>
        <p:spPr>
          <a:xfrm>
            <a:off x="4775303" y="2265653"/>
            <a:ext cx="23697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address = 24 = 2r11000</a:t>
            </a:r>
          </a:p>
        </p:txBody>
      </p:sp>
      <p:sp>
        <p:nvSpPr>
          <p:cNvPr id="50" name="Slide Number Placeholder 49">
            <a:extLst>
              <a:ext uri="{FF2B5EF4-FFF2-40B4-BE49-F238E27FC236}">
                <a16:creationId xmlns:a16="http://schemas.microsoft.com/office/drawing/2014/main" id="{611BD04B-0151-0A4B-8673-51255CEBEB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7C3A89-02D6-3C43-A589-6B53E992ED30}" type="slidenum">
              <a:rPr lang="fr-FR" smtClean="0"/>
              <a:t>13</a:t>
            </a:fld>
            <a:endParaRPr lang="fr-FR"/>
          </a:p>
        </p:txBody>
      </p:sp>
      <p:pic>
        <p:nvPicPr>
          <p:cNvPr id="54" name="Picture 53">
            <a:extLst>
              <a:ext uri="{FF2B5EF4-FFF2-40B4-BE49-F238E27FC236}">
                <a16:creationId xmlns:a16="http://schemas.microsoft.com/office/drawing/2014/main" id="{AA0F28C0-37A1-9644-82D5-CDCB15D44348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56255" r="62224"/>
          <a:stretch/>
        </p:blipFill>
        <p:spPr>
          <a:xfrm>
            <a:off x="5880899" y="3378482"/>
            <a:ext cx="2288459" cy="338895"/>
          </a:xfrm>
          <a:prstGeom prst="rect">
            <a:avLst/>
          </a:prstGeom>
        </p:spPr>
      </p:pic>
      <p:sp>
        <p:nvSpPr>
          <p:cNvPr id="55" name="TextBox 54">
            <a:extLst>
              <a:ext uri="{FF2B5EF4-FFF2-40B4-BE49-F238E27FC236}">
                <a16:creationId xmlns:a16="http://schemas.microsoft.com/office/drawing/2014/main" id="{FC4AD3FE-60F2-7E46-B407-26D3F882B28B}"/>
              </a:ext>
            </a:extLst>
          </p:cNvPr>
          <p:cNvSpPr txBox="1"/>
          <p:nvPr/>
        </p:nvSpPr>
        <p:spPr>
          <a:xfrm>
            <a:off x="7162388" y="4158860"/>
            <a:ext cx="4122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nil</a:t>
            </a:r>
          </a:p>
        </p:txBody>
      </p:sp>
      <p:pic>
        <p:nvPicPr>
          <p:cNvPr id="56" name="Picture 55">
            <a:extLst>
              <a:ext uri="{FF2B5EF4-FFF2-40B4-BE49-F238E27FC236}">
                <a16:creationId xmlns:a16="http://schemas.microsoft.com/office/drawing/2014/main" id="{00CC3401-C762-BE46-897C-890C94BA895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flipV="1">
            <a:off x="6911314" y="3770517"/>
            <a:ext cx="983988" cy="523513"/>
          </a:xfrm>
          <a:prstGeom prst="rect">
            <a:avLst/>
          </a:prstGeom>
        </p:spPr>
      </p:pic>
      <p:pic>
        <p:nvPicPr>
          <p:cNvPr id="57" name="Picture 56">
            <a:extLst>
              <a:ext uri="{FF2B5EF4-FFF2-40B4-BE49-F238E27FC236}">
                <a16:creationId xmlns:a16="http://schemas.microsoft.com/office/drawing/2014/main" id="{568A0D6B-5A99-D945-BF87-577AAF339AD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160336" y="3300595"/>
            <a:ext cx="3683000" cy="495300"/>
          </a:xfrm>
          <a:prstGeom prst="rect">
            <a:avLst/>
          </a:prstGeom>
        </p:spPr>
      </p:pic>
      <p:sp>
        <p:nvSpPr>
          <p:cNvPr id="18" name="Title 1">
            <a:extLst>
              <a:ext uri="{FF2B5EF4-FFF2-40B4-BE49-F238E27FC236}">
                <a16:creationId xmlns:a16="http://schemas.microsoft.com/office/drawing/2014/main" id="{DE54D949-809F-9A4A-95C5-D8FDC0643C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9853" y="152401"/>
            <a:ext cx="11434035" cy="1325563"/>
          </a:xfrm>
        </p:spPr>
        <p:txBody>
          <a:bodyPr/>
          <a:lstStyle/>
          <a:p>
            <a:r>
              <a:rPr lang="fr-FR" dirty="0"/>
              <a:t>a Person </a:t>
            </a:r>
            <a:r>
              <a:rPr lang="fr-FR" dirty="0" err="1"/>
              <a:t>object</a:t>
            </a:r>
            <a:r>
              <a:rPr lang="fr-FR" dirty="0"/>
              <a:t> in memory: </a:t>
            </a:r>
            <a:r>
              <a:rPr lang="fr-FR" b="1" dirty="0" err="1"/>
              <a:t>Fixed</a:t>
            </a:r>
            <a:r>
              <a:rPr lang="fr-FR" b="1" dirty="0"/>
              <a:t> </a:t>
            </a:r>
            <a:r>
              <a:rPr lang="fr-FR" b="1" dirty="0" err="1"/>
              <a:t>Layout</a:t>
            </a:r>
            <a:endParaRPr lang="fr-FR" b="1" dirty="0"/>
          </a:p>
        </p:txBody>
      </p:sp>
    </p:spTree>
    <p:extLst>
      <p:ext uri="{BB962C8B-B14F-4D97-AF65-F5344CB8AC3E}">
        <p14:creationId xmlns:p14="http://schemas.microsoft.com/office/powerpoint/2010/main" val="220079422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Up Arrow 27">
            <a:extLst>
              <a:ext uri="{FF2B5EF4-FFF2-40B4-BE49-F238E27FC236}">
                <a16:creationId xmlns:a16="http://schemas.microsoft.com/office/drawing/2014/main" id="{8944A6D9-20C9-024E-B02A-985ADBD0121D}"/>
              </a:ext>
            </a:extLst>
          </p:cNvPr>
          <p:cNvSpPr/>
          <p:nvPr/>
        </p:nvSpPr>
        <p:spPr>
          <a:xfrm>
            <a:off x="9801726" y="3795897"/>
            <a:ext cx="82975" cy="421167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2AED7A3E-5E0E-E046-8AB8-0872438157CB}"/>
              </a:ext>
            </a:extLst>
          </p:cNvPr>
          <p:cNvSpPr txBox="1"/>
          <p:nvPr/>
        </p:nvSpPr>
        <p:spPr>
          <a:xfrm>
            <a:off x="9542841" y="4217061"/>
            <a:ext cx="5177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age</a:t>
            </a:r>
          </a:p>
        </p:txBody>
      </p:sp>
      <p:sp>
        <p:nvSpPr>
          <p:cNvPr id="30" name="Up Arrow 29">
            <a:extLst>
              <a:ext uri="{FF2B5EF4-FFF2-40B4-BE49-F238E27FC236}">
                <a16:creationId xmlns:a16="http://schemas.microsoft.com/office/drawing/2014/main" id="{8044DDBA-2D38-2E47-9572-35D65B29D5C9}"/>
              </a:ext>
            </a:extLst>
          </p:cNvPr>
          <p:cNvSpPr/>
          <p:nvPr/>
        </p:nvSpPr>
        <p:spPr>
          <a:xfrm>
            <a:off x="10178713" y="3795897"/>
            <a:ext cx="64984" cy="653777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ACEF5E27-AF56-E641-8F90-7E217B58EE17}"/>
              </a:ext>
            </a:extLst>
          </p:cNvPr>
          <p:cNvSpPr txBox="1"/>
          <p:nvPr/>
        </p:nvSpPr>
        <p:spPr>
          <a:xfrm>
            <a:off x="9820282" y="4467761"/>
            <a:ext cx="7168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name</a:t>
            </a:r>
          </a:p>
        </p:txBody>
      </p:sp>
      <p:sp>
        <p:nvSpPr>
          <p:cNvPr id="32" name="Up Arrow 31">
            <a:extLst>
              <a:ext uri="{FF2B5EF4-FFF2-40B4-BE49-F238E27FC236}">
                <a16:creationId xmlns:a16="http://schemas.microsoft.com/office/drawing/2014/main" id="{609B54CE-7812-3B48-98B2-1559B6DF48D4}"/>
              </a:ext>
            </a:extLst>
          </p:cNvPr>
          <p:cNvSpPr/>
          <p:nvPr/>
        </p:nvSpPr>
        <p:spPr>
          <a:xfrm>
            <a:off x="10531638" y="3795897"/>
            <a:ext cx="70569" cy="958575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5A059C9E-2AEB-4244-B79C-6DED1893BDAD}"/>
              </a:ext>
            </a:extLst>
          </p:cNvPr>
          <p:cNvSpPr txBox="1"/>
          <p:nvPr/>
        </p:nvSpPr>
        <p:spPr>
          <a:xfrm>
            <a:off x="10272753" y="4754469"/>
            <a:ext cx="8370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friends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EF085331-FDEB-A044-8C8C-F30598D54D2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91715" y="2974659"/>
            <a:ext cx="6057900" cy="774700"/>
          </a:xfrm>
          <a:prstGeom prst="rect">
            <a:avLst/>
          </a:prstGeom>
        </p:spPr>
      </p:pic>
      <p:sp>
        <p:nvSpPr>
          <p:cNvPr id="38" name="TextBox 37">
            <a:extLst>
              <a:ext uri="{FF2B5EF4-FFF2-40B4-BE49-F238E27FC236}">
                <a16:creationId xmlns:a16="http://schemas.microsoft.com/office/drawing/2014/main" id="{462775C7-AC60-374A-9B86-DAA9143802B9}"/>
              </a:ext>
            </a:extLst>
          </p:cNvPr>
          <p:cNvSpPr txBox="1"/>
          <p:nvPr/>
        </p:nvSpPr>
        <p:spPr>
          <a:xfrm>
            <a:off x="7173204" y="4190843"/>
            <a:ext cx="4122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nil</a:t>
            </a:r>
          </a:p>
        </p:txBody>
      </p:sp>
      <p:pic>
        <p:nvPicPr>
          <p:cNvPr id="39" name="Picture 38">
            <a:extLst>
              <a:ext uri="{FF2B5EF4-FFF2-40B4-BE49-F238E27FC236}">
                <a16:creationId xmlns:a16="http://schemas.microsoft.com/office/drawing/2014/main" id="{61672AFF-38E8-D24A-87ED-14BA259F83E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flipV="1">
            <a:off x="6922130" y="3802501"/>
            <a:ext cx="983988" cy="523513"/>
          </a:xfrm>
          <a:prstGeom prst="rect">
            <a:avLst/>
          </a:prstGeom>
        </p:spPr>
      </p:pic>
      <p:pic>
        <p:nvPicPr>
          <p:cNvPr id="41" name="Picture 40">
            <a:extLst>
              <a:ext uri="{FF2B5EF4-FFF2-40B4-BE49-F238E27FC236}">
                <a16:creationId xmlns:a16="http://schemas.microsoft.com/office/drawing/2014/main" id="{18BA3D64-2BB2-6C4E-9964-A27CF010D3D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7454" y="1334274"/>
            <a:ext cx="4302255" cy="3303341"/>
          </a:xfrm>
          <a:prstGeom prst="rect">
            <a:avLst/>
          </a:prstGeom>
        </p:spPr>
      </p:pic>
      <p:cxnSp>
        <p:nvCxnSpPr>
          <p:cNvPr id="48" name="Straight Arrow Connector 47">
            <a:extLst>
              <a:ext uri="{FF2B5EF4-FFF2-40B4-BE49-F238E27FC236}">
                <a16:creationId xmlns:a16="http://schemas.microsoft.com/office/drawing/2014/main" id="{FC0B4B85-D921-434C-B45B-2D79DF1E6FAB}"/>
              </a:ext>
            </a:extLst>
          </p:cNvPr>
          <p:cNvCxnSpPr>
            <a:cxnSpLocks/>
          </p:cNvCxnSpPr>
          <p:nvPr/>
        </p:nvCxnSpPr>
        <p:spPr>
          <a:xfrm>
            <a:off x="5319584" y="2582563"/>
            <a:ext cx="1705544" cy="787507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TextBox 48">
            <a:extLst>
              <a:ext uri="{FF2B5EF4-FFF2-40B4-BE49-F238E27FC236}">
                <a16:creationId xmlns:a16="http://schemas.microsoft.com/office/drawing/2014/main" id="{58B7B8A8-3C34-EE43-94FD-2DD53EBA2E85}"/>
              </a:ext>
            </a:extLst>
          </p:cNvPr>
          <p:cNvSpPr txBox="1"/>
          <p:nvPr/>
        </p:nvSpPr>
        <p:spPr>
          <a:xfrm>
            <a:off x="4775303" y="2265653"/>
            <a:ext cx="23697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address = 24 = 2r11000</a:t>
            </a:r>
          </a:p>
        </p:txBody>
      </p:sp>
      <p:sp>
        <p:nvSpPr>
          <p:cNvPr id="50" name="Slide Number Placeholder 49">
            <a:extLst>
              <a:ext uri="{FF2B5EF4-FFF2-40B4-BE49-F238E27FC236}">
                <a16:creationId xmlns:a16="http://schemas.microsoft.com/office/drawing/2014/main" id="{611BD04B-0151-0A4B-8673-51255CEBEB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7C3A89-02D6-3C43-A589-6B53E992ED30}" type="slidenum">
              <a:rPr lang="fr-FR" smtClean="0"/>
              <a:t>14</a:t>
            </a:fld>
            <a:endParaRPr lang="fr-FR"/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id="{D4537B38-F7BE-5541-A39C-44FA85B685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9853" y="152401"/>
            <a:ext cx="11434035" cy="1325563"/>
          </a:xfrm>
        </p:spPr>
        <p:txBody>
          <a:bodyPr/>
          <a:lstStyle/>
          <a:p>
            <a:r>
              <a:rPr lang="fr-FR" dirty="0"/>
              <a:t>a Person </a:t>
            </a:r>
            <a:r>
              <a:rPr lang="fr-FR" dirty="0" err="1"/>
              <a:t>object</a:t>
            </a:r>
            <a:r>
              <a:rPr lang="fr-FR" dirty="0"/>
              <a:t> in memory: </a:t>
            </a:r>
            <a:r>
              <a:rPr lang="fr-FR" b="1" dirty="0" err="1"/>
              <a:t>Fixed</a:t>
            </a:r>
            <a:r>
              <a:rPr lang="fr-FR" b="1" dirty="0"/>
              <a:t> </a:t>
            </a:r>
            <a:r>
              <a:rPr lang="fr-FR" b="1" dirty="0" err="1"/>
              <a:t>Layout</a:t>
            </a:r>
            <a:endParaRPr lang="fr-FR" b="1" dirty="0"/>
          </a:p>
        </p:txBody>
      </p:sp>
    </p:spTree>
    <p:extLst>
      <p:ext uri="{BB962C8B-B14F-4D97-AF65-F5344CB8AC3E}">
        <p14:creationId xmlns:p14="http://schemas.microsoft.com/office/powerpoint/2010/main" val="48591805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Up Arrow 27">
            <a:extLst>
              <a:ext uri="{FF2B5EF4-FFF2-40B4-BE49-F238E27FC236}">
                <a16:creationId xmlns:a16="http://schemas.microsoft.com/office/drawing/2014/main" id="{8944A6D9-20C9-024E-B02A-985ADBD0121D}"/>
              </a:ext>
            </a:extLst>
          </p:cNvPr>
          <p:cNvSpPr/>
          <p:nvPr/>
        </p:nvSpPr>
        <p:spPr>
          <a:xfrm>
            <a:off x="9801726" y="3795897"/>
            <a:ext cx="82975" cy="421167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2AED7A3E-5E0E-E046-8AB8-0872438157CB}"/>
              </a:ext>
            </a:extLst>
          </p:cNvPr>
          <p:cNvSpPr txBox="1"/>
          <p:nvPr/>
        </p:nvSpPr>
        <p:spPr>
          <a:xfrm>
            <a:off x="9542841" y="4217061"/>
            <a:ext cx="5177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age</a:t>
            </a:r>
          </a:p>
        </p:txBody>
      </p:sp>
      <p:sp>
        <p:nvSpPr>
          <p:cNvPr id="30" name="Up Arrow 29">
            <a:extLst>
              <a:ext uri="{FF2B5EF4-FFF2-40B4-BE49-F238E27FC236}">
                <a16:creationId xmlns:a16="http://schemas.microsoft.com/office/drawing/2014/main" id="{8044DDBA-2D38-2E47-9572-35D65B29D5C9}"/>
              </a:ext>
            </a:extLst>
          </p:cNvPr>
          <p:cNvSpPr/>
          <p:nvPr/>
        </p:nvSpPr>
        <p:spPr>
          <a:xfrm>
            <a:off x="10178713" y="3795897"/>
            <a:ext cx="64984" cy="653777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ACEF5E27-AF56-E641-8F90-7E217B58EE17}"/>
              </a:ext>
            </a:extLst>
          </p:cNvPr>
          <p:cNvSpPr txBox="1"/>
          <p:nvPr/>
        </p:nvSpPr>
        <p:spPr>
          <a:xfrm>
            <a:off x="9820282" y="4467761"/>
            <a:ext cx="7168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name</a:t>
            </a:r>
          </a:p>
        </p:txBody>
      </p:sp>
      <p:sp>
        <p:nvSpPr>
          <p:cNvPr id="32" name="Up Arrow 31">
            <a:extLst>
              <a:ext uri="{FF2B5EF4-FFF2-40B4-BE49-F238E27FC236}">
                <a16:creationId xmlns:a16="http://schemas.microsoft.com/office/drawing/2014/main" id="{609B54CE-7812-3B48-98B2-1559B6DF48D4}"/>
              </a:ext>
            </a:extLst>
          </p:cNvPr>
          <p:cNvSpPr/>
          <p:nvPr/>
        </p:nvSpPr>
        <p:spPr>
          <a:xfrm>
            <a:off x="10531638" y="3795897"/>
            <a:ext cx="70569" cy="958575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5A059C9E-2AEB-4244-B79C-6DED1893BDAD}"/>
              </a:ext>
            </a:extLst>
          </p:cNvPr>
          <p:cNvSpPr txBox="1"/>
          <p:nvPr/>
        </p:nvSpPr>
        <p:spPr>
          <a:xfrm>
            <a:off x="10272753" y="4754469"/>
            <a:ext cx="8370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friends</a:t>
            </a:r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A196E5E8-95A2-8B42-ACE1-67525F3F3E0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75427" y="3260055"/>
            <a:ext cx="3898900" cy="584200"/>
          </a:xfrm>
          <a:prstGeom prst="rect">
            <a:avLst/>
          </a:prstGeom>
        </p:spPr>
      </p:pic>
      <p:pic>
        <p:nvPicPr>
          <p:cNvPr id="35" name="Picture 34">
            <a:extLst>
              <a:ext uri="{FF2B5EF4-FFF2-40B4-BE49-F238E27FC236}">
                <a16:creationId xmlns:a16="http://schemas.microsoft.com/office/drawing/2014/main" id="{80CD5BE0-0D49-B447-A859-98FB913EE956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56255" r="62224"/>
          <a:stretch/>
        </p:blipFill>
        <p:spPr>
          <a:xfrm>
            <a:off x="5891715" y="3410466"/>
            <a:ext cx="2288459" cy="338895"/>
          </a:xfrm>
          <a:prstGeom prst="rect">
            <a:avLst/>
          </a:prstGeom>
        </p:spPr>
      </p:pic>
      <p:sp>
        <p:nvSpPr>
          <p:cNvPr id="36" name="TextBox 35">
            <a:extLst>
              <a:ext uri="{FF2B5EF4-FFF2-40B4-BE49-F238E27FC236}">
                <a16:creationId xmlns:a16="http://schemas.microsoft.com/office/drawing/2014/main" id="{F2CF1C49-4A90-124A-846B-893795388BF2}"/>
              </a:ext>
            </a:extLst>
          </p:cNvPr>
          <p:cNvSpPr txBox="1"/>
          <p:nvPr/>
        </p:nvSpPr>
        <p:spPr>
          <a:xfrm>
            <a:off x="7173204" y="4190843"/>
            <a:ext cx="4122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nil</a:t>
            </a:r>
          </a:p>
        </p:txBody>
      </p:sp>
      <p:pic>
        <p:nvPicPr>
          <p:cNvPr id="37" name="Picture 36">
            <a:extLst>
              <a:ext uri="{FF2B5EF4-FFF2-40B4-BE49-F238E27FC236}">
                <a16:creationId xmlns:a16="http://schemas.microsoft.com/office/drawing/2014/main" id="{C8032E26-AB46-CB43-8009-355E02C403A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flipV="1">
            <a:off x="6922130" y="3802501"/>
            <a:ext cx="983988" cy="523513"/>
          </a:xfrm>
          <a:prstGeom prst="rect">
            <a:avLst/>
          </a:prstGeom>
        </p:spPr>
      </p:pic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47741972-67D8-4641-92AA-F27FBB5B0EF4}"/>
              </a:ext>
            </a:extLst>
          </p:cNvPr>
          <p:cNvCxnSpPr>
            <a:cxnSpLocks/>
          </p:cNvCxnSpPr>
          <p:nvPr/>
        </p:nvCxnSpPr>
        <p:spPr>
          <a:xfrm flipH="1" flipV="1">
            <a:off x="4922791" y="2856674"/>
            <a:ext cx="4734016" cy="55379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349A0A07-6977-0A46-A416-44D10DD2B54C}"/>
              </a:ext>
            </a:extLst>
          </p:cNvPr>
          <p:cNvCxnSpPr>
            <a:cxnSpLocks/>
          </p:cNvCxnSpPr>
          <p:nvPr/>
        </p:nvCxnSpPr>
        <p:spPr>
          <a:xfrm flipV="1">
            <a:off x="10060609" y="2887248"/>
            <a:ext cx="2024299" cy="52321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TextBox 40">
            <a:extLst>
              <a:ext uri="{FF2B5EF4-FFF2-40B4-BE49-F238E27FC236}">
                <a16:creationId xmlns:a16="http://schemas.microsoft.com/office/drawing/2014/main" id="{103DBC4D-0C9F-BC4A-89E9-71E8D6B04450}"/>
              </a:ext>
            </a:extLst>
          </p:cNvPr>
          <p:cNvSpPr txBox="1"/>
          <p:nvPr/>
        </p:nvSpPr>
        <p:spPr>
          <a:xfrm>
            <a:off x="4775303" y="2265653"/>
            <a:ext cx="23697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address = 24 = 2r11000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D841A10C-23FC-A445-B352-4899A062936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856205" y="2664112"/>
            <a:ext cx="7335795" cy="218683"/>
          </a:xfrm>
          <a:prstGeom prst="rect">
            <a:avLst/>
          </a:prstGeom>
        </p:spPr>
      </p:pic>
      <p:pic>
        <p:nvPicPr>
          <p:cNvPr id="43" name="Picture 42">
            <a:extLst>
              <a:ext uri="{FF2B5EF4-FFF2-40B4-BE49-F238E27FC236}">
                <a16:creationId xmlns:a16="http://schemas.microsoft.com/office/drawing/2014/main" id="{0FEAA3C8-A0D2-494D-8BAC-ECC61664B57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679611" y="3418515"/>
            <a:ext cx="381000" cy="292100"/>
          </a:xfrm>
          <a:prstGeom prst="rect">
            <a:avLst/>
          </a:prstGeom>
        </p:spPr>
      </p:pic>
      <p:sp>
        <p:nvSpPr>
          <p:cNvPr id="44" name="TextBox 43">
            <a:extLst>
              <a:ext uri="{FF2B5EF4-FFF2-40B4-BE49-F238E27FC236}">
                <a16:creationId xmlns:a16="http://schemas.microsoft.com/office/drawing/2014/main" id="{C3532064-D125-F54D-A5E8-57F6A137ECEB}"/>
              </a:ext>
            </a:extLst>
          </p:cNvPr>
          <p:cNvSpPr txBox="1"/>
          <p:nvPr/>
        </p:nvSpPr>
        <p:spPr>
          <a:xfrm>
            <a:off x="9664860" y="3383781"/>
            <a:ext cx="4122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nil</a:t>
            </a:r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47" name="Slide Number Placeholder 46">
            <a:extLst>
              <a:ext uri="{FF2B5EF4-FFF2-40B4-BE49-F238E27FC236}">
                <a16:creationId xmlns:a16="http://schemas.microsoft.com/office/drawing/2014/main" id="{2F85FF44-1D12-6548-A922-27A2457DB3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7C3A89-02D6-3C43-A589-6B53E992ED30}" type="slidenum">
              <a:rPr lang="fr-FR" smtClean="0"/>
              <a:t>15</a:t>
            </a:fld>
            <a:endParaRPr lang="fr-FR"/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F56B25FC-447D-B64B-A738-BEF68D324EB1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67454" y="1334274"/>
            <a:ext cx="4302255" cy="3303341"/>
          </a:xfrm>
          <a:prstGeom prst="rect">
            <a:avLst/>
          </a:prstGeom>
        </p:spPr>
      </p:pic>
      <p:sp>
        <p:nvSpPr>
          <p:cNvPr id="21" name="Title 1">
            <a:extLst>
              <a:ext uri="{FF2B5EF4-FFF2-40B4-BE49-F238E27FC236}">
                <a16:creationId xmlns:a16="http://schemas.microsoft.com/office/drawing/2014/main" id="{13964570-CA7B-AF45-ADB0-E91BF8FB0C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9853" y="152401"/>
            <a:ext cx="11434035" cy="1325563"/>
          </a:xfrm>
        </p:spPr>
        <p:txBody>
          <a:bodyPr/>
          <a:lstStyle/>
          <a:p>
            <a:r>
              <a:rPr lang="fr-FR" dirty="0"/>
              <a:t>a Person </a:t>
            </a:r>
            <a:r>
              <a:rPr lang="fr-FR" dirty="0" err="1"/>
              <a:t>object</a:t>
            </a:r>
            <a:r>
              <a:rPr lang="fr-FR" dirty="0"/>
              <a:t> in memory: </a:t>
            </a:r>
            <a:r>
              <a:rPr lang="fr-FR" b="1" dirty="0" err="1"/>
              <a:t>Fixed</a:t>
            </a:r>
            <a:r>
              <a:rPr lang="fr-FR" b="1" dirty="0"/>
              <a:t> </a:t>
            </a:r>
            <a:r>
              <a:rPr lang="fr-FR" b="1" dirty="0" err="1"/>
              <a:t>Layout</a:t>
            </a:r>
            <a:endParaRPr lang="fr-FR" b="1" dirty="0"/>
          </a:p>
        </p:txBody>
      </p:sp>
    </p:spTree>
    <p:extLst>
      <p:ext uri="{BB962C8B-B14F-4D97-AF65-F5344CB8AC3E}">
        <p14:creationId xmlns:p14="http://schemas.microsoft.com/office/powerpoint/2010/main" val="268975135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Up Arrow 27">
            <a:extLst>
              <a:ext uri="{FF2B5EF4-FFF2-40B4-BE49-F238E27FC236}">
                <a16:creationId xmlns:a16="http://schemas.microsoft.com/office/drawing/2014/main" id="{8944A6D9-20C9-024E-B02A-985ADBD0121D}"/>
              </a:ext>
            </a:extLst>
          </p:cNvPr>
          <p:cNvSpPr/>
          <p:nvPr/>
        </p:nvSpPr>
        <p:spPr>
          <a:xfrm>
            <a:off x="9801726" y="3795897"/>
            <a:ext cx="82975" cy="421167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2AED7A3E-5E0E-E046-8AB8-0872438157CB}"/>
              </a:ext>
            </a:extLst>
          </p:cNvPr>
          <p:cNvSpPr txBox="1"/>
          <p:nvPr/>
        </p:nvSpPr>
        <p:spPr>
          <a:xfrm>
            <a:off x="9542841" y="4217061"/>
            <a:ext cx="5177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age</a:t>
            </a:r>
          </a:p>
        </p:txBody>
      </p:sp>
      <p:sp>
        <p:nvSpPr>
          <p:cNvPr id="30" name="Up Arrow 29">
            <a:extLst>
              <a:ext uri="{FF2B5EF4-FFF2-40B4-BE49-F238E27FC236}">
                <a16:creationId xmlns:a16="http://schemas.microsoft.com/office/drawing/2014/main" id="{8044DDBA-2D38-2E47-9572-35D65B29D5C9}"/>
              </a:ext>
            </a:extLst>
          </p:cNvPr>
          <p:cNvSpPr/>
          <p:nvPr/>
        </p:nvSpPr>
        <p:spPr>
          <a:xfrm>
            <a:off x="10178713" y="3795897"/>
            <a:ext cx="64984" cy="653777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ACEF5E27-AF56-E641-8F90-7E217B58EE17}"/>
              </a:ext>
            </a:extLst>
          </p:cNvPr>
          <p:cNvSpPr txBox="1"/>
          <p:nvPr/>
        </p:nvSpPr>
        <p:spPr>
          <a:xfrm>
            <a:off x="9820282" y="4467761"/>
            <a:ext cx="7168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name</a:t>
            </a:r>
          </a:p>
        </p:txBody>
      </p:sp>
      <p:sp>
        <p:nvSpPr>
          <p:cNvPr id="32" name="Up Arrow 31">
            <a:extLst>
              <a:ext uri="{FF2B5EF4-FFF2-40B4-BE49-F238E27FC236}">
                <a16:creationId xmlns:a16="http://schemas.microsoft.com/office/drawing/2014/main" id="{609B54CE-7812-3B48-98B2-1559B6DF48D4}"/>
              </a:ext>
            </a:extLst>
          </p:cNvPr>
          <p:cNvSpPr/>
          <p:nvPr/>
        </p:nvSpPr>
        <p:spPr>
          <a:xfrm>
            <a:off x="10531638" y="3795897"/>
            <a:ext cx="70569" cy="958575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5A059C9E-2AEB-4244-B79C-6DED1893BDAD}"/>
              </a:ext>
            </a:extLst>
          </p:cNvPr>
          <p:cNvSpPr txBox="1"/>
          <p:nvPr/>
        </p:nvSpPr>
        <p:spPr>
          <a:xfrm>
            <a:off x="10272753" y="4754469"/>
            <a:ext cx="8370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friends</a:t>
            </a:r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A196E5E8-95A2-8B42-ACE1-67525F3F3E0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75427" y="3260055"/>
            <a:ext cx="3898900" cy="584200"/>
          </a:xfrm>
          <a:prstGeom prst="rect">
            <a:avLst/>
          </a:prstGeom>
        </p:spPr>
      </p:pic>
      <p:pic>
        <p:nvPicPr>
          <p:cNvPr id="43" name="Picture 42">
            <a:extLst>
              <a:ext uri="{FF2B5EF4-FFF2-40B4-BE49-F238E27FC236}">
                <a16:creationId xmlns:a16="http://schemas.microsoft.com/office/drawing/2014/main" id="{0FEAA3C8-A0D2-494D-8BAC-ECC61664B57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679611" y="3418515"/>
            <a:ext cx="381000" cy="292100"/>
          </a:xfrm>
          <a:prstGeom prst="rect">
            <a:avLst/>
          </a:prstGeom>
        </p:spPr>
      </p:pic>
      <p:sp>
        <p:nvSpPr>
          <p:cNvPr id="44" name="TextBox 43">
            <a:extLst>
              <a:ext uri="{FF2B5EF4-FFF2-40B4-BE49-F238E27FC236}">
                <a16:creationId xmlns:a16="http://schemas.microsoft.com/office/drawing/2014/main" id="{C3532064-D125-F54D-A5E8-57F6A137ECEB}"/>
              </a:ext>
            </a:extLst>
          </p:cNvPr>
          <p:cNvSpPr txBox="1"/>
          <p:nvPr/>
        </p:nvSpPr>
        <p:spPr>
          <a:xfrm>
            <a:off x="9664860" y="3373389"/>
            <a:ext cx="4122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nil</a:t>
            </a:r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45" name="Content Placeholder 2">
            <a:extLst>
              <a:ext uri="{FF2B5EF4-FFF2-40B4-BE49-F238E27FC236}">
                <a16:creationId xmlns:a16="http://schemas.microsoft.com/office/drawing/2014/main" id="{79DC7AB0-3AB2-0140-ACB1-7C6BAD9FF828}"/>
              </a:ext>
            </a:extLst>
          </p:cNvPr>
          <p:cNvSpPr txBox="1">
            <a:spLocks/>
          </p:cNvSpPr>
          <p:nvPr/>
        </p:nvSpPr>
        <p:spPr>
          <a:xfrm>
            <a:off x="591115" y="1572538"/>
            <a:ext cx="7419250" cy="4783813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70000"/>
              </a:lnSpc>
            </a:pPr>
            <a:r>
              <a:rPr lang="fr-FR" sz="2400" dirty="0" err="1"/>
              <a:t>Each</a:t>
            </a:r>
            <a:r>
              <a:rPr lang="fr-FR" sz="2400" dirty="0"/>
              <a:t> slot </a:t>
            </a:r>
            <a:r>
              <a:rPr lang="fr-FR" sz="2400" dirty="0" err="1"/>
              <a:t>is</a:t>
            </a:r>
            <a:r>
              <a:rPr lang="fr-FR" sz="2400" dirty="0"/>
              <a:t> an </a:t>
            </a:r>
            <a:r>
              <a:rPr lang="fr-FR" sz="2400" b="1" dirty="0"/>
              <a:t>instance variable</a:t>
            </a:r>
          </a:p>
          <a:p>
            <a:pPr>
              <a:lnSpc>
                <a:spcPct val="170000"/>
              </a:lnSpc>
            </a:pPr>
            <a:r>
              <a:rPr lang="fr-FR" sz="2400" dirty="0" err="1"/>
              <a:t>Objects</a:t>
            </a:r>
            <a:r>
              <a:rPr lang="fr-FR" sz="2400" dirty="0"/>
              <a:t> </a:t>
            </a:r>
            <a:r>
              <a:rPr lang="fr-FR" sz="2400" dirty="0" err="1"/>
              <a:t>created</a:t>
            </a:r>
            <a:r>
              <a:rPr lang="fr-FR" sz="2400" dirty="0"/>
              <a:t> </a:t>
            </a:r>
            <a:r>
              <a:rPr lang="fr-FR" sz="2400" dirty="0" err="1"/>
              <a:t>sending</a:t>
            </a:r>
            <a:r>
              <a:rPr lang="fr-FR" sz="2400" dirty="0"/>
              <a:t> the message </a:t>
            </a:r>
            <a:r>
              <a:rPr lang="fr-FR" sz="2400" b="1" dirty="0"/>
              <a:t>new</a:t>
            </a:r>
          </a:p>
          <a:p>
            <a:pPr>
              <a:lnSpc>
                <a:spcPct val="170000"/>
              </a:lnSpc>
            </a:pPr>
            <a:r>
              <a:rPr lang="fr-FR" sz="2400" dirty="0" err="1"/>
              <a:t>Number</a:t>
            </a:r>
            <a:r>
              <a:rPr lang="fr-FR" sz="2400" dirty="0"/>
              <a:t> of slots </a:t>
            </a:r>
            <a:r>
              <a:rPr lang="fr-FR" sz="2400" dirty="0" err="1"/>
              <a:t>is</a:t>
            </a:r>
            <a:r>
              <a:rPr lang="fr-FR" sz="2400" dirty="0"/>
              <a:t> </a:t>
            </a:r>
            <a:r>
              <a:rPr lang="fr-FR" sz="2400" b="1" dirty="0"/>
              <a:t>constant</a:t>
            </a:r>
            <a:r>
              <a:rPr lang="fr-FR" sz="2400" dirty="0"/>
              <a:t> and </a:t>
            </a:r>
            <a:r>
              <a:rPr lang="fr-FR" sz="2400" dirty="0" err="1"/>
              <a:t>defined</a:t>
            </a:r>
            <a:r>
              <a:rPr lang="fr-FR" sz="2400" dirty="0"/>
              <a:t> by the class</a:t>
            </a:r>
          </a:p>
          <a:p>
            <a:pPr>
              <a:lnSpc>
                <a:spcPct val="170000"/>
              </a:lnSpc>
            </a:pPr>
            <a:r>
              <a:rPr lang="fr-FR" sz="2400" dirty="0" err="1"/>
              <a:t>Each</a:t>
            </a:r>
            <a:r>
              <a:rPr lang="fr-FR" sz="2400" dirty="0"/>
              <a:t> slot </a:t>
            </a:r>
            <a:r>
              <a:rPr lang="fr-FR" sz="2400" dirty="0" err="1"/>
              <a:t>is</a:t>
            </a:r>
            <a:r>
              <a:rPr lang="fr-FR" sz="2400" dirty="0"/>
              <a:t> </a:t>
            </a:r>
            <a:r>
              <a:rPr lang="fr-FR" sz="2400" dirty="0" err="1"/>
              <a:t>initialized</a:t>
            </a:r>
            <a:r>
              <a:rPr lang="fr-FR" sz="2400" dirty="0"/>
              <a:t> </a:t>
            </a:r>
            <a:r>
              <a:rPr lang="fr-FR" sz="2400" dirty="0" err="1"/>
              <a:t>with</a:t>
            </a:r>
            <a:r>
              <a:rPr lang="fr-FR" sz="2400" dirty="0"/>
              <a:t> a </a:t>
            </a:r>
            <a:r>
              <a:rPr lang="fr-FR" sz="2400" dirty="0" err="1"/>
              <a:t>valid</a:t>
            </a:r>
            <a:r>
              <a:rPr lang="fr-FR" sz="2400" dirty="0"/>
              <a:t> value: in </a:t>
            </a:r>
            <a:r>
              <a:rPr lang="fr-FR" sz="2400" dirty="0" err="1"/>
              <a:t>this</a:t>
            </a:r>
            <a:r>
              <a:rPr lang="fr-FR" sz="2400" dirty="0"/>
              <a:t> case </a:t>
            </a:r>
            <a:r>
              <a:rPr lang="fr-FR" sz="2400" dirty="0" err="1"/>
              <a:t>with</a:t>
            </a:r>
            <a:r>
              <a:rPr lang="fr-FR" sz="2400" dirty="0"/>
              <a:t> ‘</a:t>
            </a:r>
            <a:r>
              <a:rPr lang="fr-FR" sz="2400" dirty="0" err="1"/>
              <a:t>nil</a:t>
            </a:r>
            <a:r>
              <a:rPr lang="fr-FR" sz="2400" dirty="0"/>
              <a:t>’</a:t>
            </a:r>
          </a:p>
          <a:p>
            <a:pPr>
              <a:lnSpc>
                <a:spcPct val="170000"/>
              </a:lnSpc>
            </a:pPr>
            <a:r>
              <a:rPr lang="fr-FR" sz="2400" dirty="0"/>
              <a:t>Slots </a:t>
            </a:r>
            <a:r>
              <a:rPr lang="fr-FR" sz="2400" dirty="0" err="1"/>
              <a:t>contain</a:t>
            </a:r>
            <a:r>
              <a:rPr lang="fr-FR" sz="2400" dirty="0"/>
              <a:t> </a:t>
            </a:r>
            <a:r>
              <a:rPr lang="fr-FR" sz="2400" b="1" dirty="0" err="1"/>
              <a:t>Oop</a:t>
            </a:r>
            <a:r>
              <a:rPr lang="fr-FR" sz="2400" dirty="0"/>
              <a:t> (</a:t>
            </a:r>
            <a:r>
              <a:rPr lang="fr-FR" sz="2400" dirty="0" err="1"/>
              <a:t>ordinary</a:t>
            </a:r>
            <a:r>
              <a:rPr lang="fr-FR" sz="2400" dirty="0"/>
              <a:t> </a:t>
            </a:r>
            <a:r>
              <a:rPr lang="fr-FR" sz="2400" dirty="0" err="1"/>
              <a:t>object</a:t>
            </a:r>
            <a:r>
              <a:rPr lang="fr-FR" sz="2400" dirty="0"/>
              <a:t> pointer)</a:t>
            </a:r>
          </a:p>
          <a:p>
            <a:pPr lvl="1">
              <a:lnSpc>
                <a:spcPct val="170000"/>
              </a:lnSpc>
            </a:pPr>
            <a:r>
              <a:rPr lang="fr-FR" b="1" dirty="0" err="1"/>
              <a:t>references</a:t>
            </a:r>
            <a:r>
              <a:rPr lang="fr-FR" dirty="0"/>
              <a:t> (</a:t>
            </a:r>
            <a:r>
              <a:rPr lang="fr-FR" dirty="0" err="1"/>
              <a:t>address</a:t>
            </a:r>
            <a:r>
              <a:rPr lang="fr-FR" dirty="0"/>
              <a:t> of </a:t>
            </a:r>
            <a:r>
              <a:rPr lang="fr-FR" dirty="0" err="1"/>
              <a:t>another</a:t>
            </a:r>
            <a:r>
              <a:rPr lang="fr-FR" dirty="0"/>
              <a:t> </a:t>
            </a:r>
            <a:r>
              <a:rPr lang="fr-FR" dirty="0" err="1"/>
              <a:t>object</a:t>
            </a:r>
            <a:r>
              <a:rPr lang="fr-FR" dirty="0"/>
              <a:t>) </a:t>
            </a:r>
          </a:p>
          <a:p>
            <a:pPr lvl="1">
              <a:lnSpc>
                <a:spcPct val="170000"/>
              </a:lnSpc>
            </a:pPr>
            <a:r>
              <a:rPr lang="fr-FR" b="1" dirty="0"/>
              <a:t>values</a:t>
            </a:r>
            <a:r>
              <a:rPr lang="fr-FR" dirty="0"/>
              <a:t> (</a:t>
            </a:r>
            <a:r>
              <a:rPr lang="fr-FR" dirty="0" err="1"/>
              <a:t>immediates</a:t>
            </a:r>
            <a:r>
              <a:rPr lang="fr-FR" dirty="0"/>
              <a:t>)</a:t>
            </a:r>
          </a:p>
        </p:txBody>
      </p:sp>
      <p:sp>
        <p:nvSpPr>
          <p:cNvPr id="47" name="Slide Number Placeholder 46">
            <a:extLst>
              <a:ext uri="{FF2B5EF4-FFF2-40B4-BE49-F238E27FC236}">
                <a16:creationId xmlns:a16="http://schemas.microsoft.com/office/drawing/2014/main" id="{2F85FF44-1D12-6548-A922-27A2457DB3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7C3A89-02D6-3C43-A589-6B53E992ED30}" type="slidenum">
              <a:rPr lang="fr-FR" smtClean="0"/>
              <a:t>16</a:t>
            </a:fld>
            <a:endParaRPr lang="fr-FR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D03F5F64-5B47-CB45-9F71-49F8B78455A6}"/>
              </a:ext>
            </a:extLst>
          </p:cNvPr>
          <p:cNvSpPr txBox="1"/>
          <p:nvPr/>
        </p:nvSpPr>
        <p:spPr>
          <a:xfrm>
            <a:off x="10027160" y="3357097"/>
            <a:ext cx="4122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nil</a:t>
            </a:r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83E7B052-B03E-FF4B-AF76-0462C9ED18D9}"/>
              </a:ext>
            </a:extLst>
          </p:cNvPr>
          <p:cNvSpPr txBox="1"/>
          <p:nvPr/>
        </p:nvSpPr>
        <p:spPr>
          <a:xfrm>
            <a:off x="10396060" y="3357097"/>
            <a:ext cx="4122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nil</a:t>
            </a:r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id="{8EB91F55-D860-224D-BF3E-6A9557C9AE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9853" y="152401"/>
            <a:ext cx="11434035" cy="1325563"/>
          </a:xfrm>
        </p:spPr>
        <p:txBody>
          <a:bodyPr/>
          <a:lstStyle/>
          <a:p>
            <a:r>
              <a:rPr lang="fr-FR" dirty="0"/>
              <a:t>a Person </a:t>
            </a:r>
            <a:r>
              <a:rPr lang="fr-FR" dirty="0" err="1"/>
              <a:t>object</a:t>
            </a:r>
            <a:r>
              <a:rPr lang="fr-FR" dirty="0"/>
              <a:t> in memory: </a:t>
            </a:r>
            <a:r>
              <a:rPr lang="fr-FR" b="1" dirty="0" err="1"/>
              <a:t>Fixed</a:t>
            </a:r>
            <a:r>
              <a:rPr lang="fr-FR" b="1" dirty="0"/>
              <a:t> </a:t>
            </a:r>
            <a:r>
              <a:rPr lang="fr-FR" b="1" dirty="0" err="1"/>
              <a:t>Layout</a:t>
            </a:r>
            <a:endParaRPr lang="fr-FR" b="1" dirty="0"/>
          </a:p>
        </p:txBody>
      </p:sp>
    </p:spTree>
    <p:extLst>
      <p:ext uri="{BB962C8B-B14F-4D97-AF65-F5344CB8AC3E}">
        <p14:creationId xmlns:p14="http://schemas.microsoft.com/office/powerpoint/2010/main" val="32130482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Up Arrow 27">
            <a:extLst>
              <a:ext uri="{FF2B5EF4-FFF2-40B4-BE49-F238E27FC236}">
                <a16:creationId xmlns:a16="http://schemas.microsoft.com/office/drawing/2014/main" id="{8944A6D9-20C9-024E-B02A-985ADBD0121D}"/>
              </a:ext>
            </a:extLst>
          </p:cNvPr>
          <p:cNvSpPr/>
          <p:nvPr/>
        </p:nvSpPr>
        <p:spPr>
          <a:xfrm>
            <a:off x="9801726" y="3795897"/>
            <a:ext cx="82975" cy="421167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2AED7A3E-5E0E-E046-8AB8-0872438157CB}"/>
              </a:ext>
            </a:extLst>
          </p:cNvPr>
          <p:cNvSpPr txBox="1"/>
          <p:nvPr/>
        </p:nvSpPr>
        <p:spPr>
          <a:xfrm>
            <a:off x="9542841" y="4217061"/>
            <a:ext cx="5177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age</a:t>
            </a:r>
          </a:p>
        </p:txBody>
      </p:sp>
      <p:sp>
        <p:nvSpPr>
          <p:cNvPr id="30" name="Up Arrow 29">
            <a:extLst>
              <a:ext uri="{FF2B5EF4-FFF2-40B4-BE49-F238E27FC236}">
                <a16:creationId xmlns:a16="http://schemas.microsoft.com/office/drawing/2014/main" id="{8044DDBA-2D38-2E47-9572-35D65B29D5C9}"/>
              </a:ext>
            </a:extLst>
          </p:cNvPr>
          <p:cNvSpPr/>
          <p:nvPr/>
        </p:nvSpPr>
        <p:spPr>
          <a:xfrm>
            <a:off x="10178713" y="3795897"/>
            <a:ext cx="64984" cy="653777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ACEF5E27-AF56-E641-8F90-7E217B58EE17}"/>
              </a:ext>
            </a:extLst>
          </p:cNvPr>
          <p:cNvSpPr txBox="1"/>
          <p:nvPr/>
        </p:nvSpPr>
        <p:spPr>
          <a:xfrm>
            <a:off x="9820282" y="4467761"/>
            <a:ext cx="7168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name</a:t>
            </a:r>
          </a:p>
        </p:txBody>
      </p:sp>
      <p:sp>
        <p:nvSpPr>
          <p:cNvPr id="32" name="Up Arrow 31">
            <a:extLst>
              <a:ext uri="{FF2B5EF4-FFF2-40B4-BE49-F238E27FC236}">
                <a16:creationId xmlns:a16="http://schemas.microsoft.com/office/drawing/2014/main" id="{609B54CE-7812-3B48-98B2-1559B6DF48D4}"/>
              </a:ext>
            </a:extLst>
          </p:cNvPr>
          <p:cNvSpPr/>
          <p:nvPr/>
        </p:nvSpPr>
        <p:spPr>
          <a:xfrm>
            <a:off x="10531638" y="3795897"/>
            <a:ext cx="70569" cy="958575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5A059C9E-2AEB-4244-B79C-6DED1893BDAD}"/>
              </a:ext>
            </a:extLst>
          </p:cNvPr>
          <p:cNvSpPr txBox="1"/>
          <p:nvPr/>
        </p:nvSpPr>
        <p:spPr>
          <a:xfrm>
            <a:off x="10272753" y="4754469"/>
            <a:ext cx="8370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friends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936DAAED-0052-0D48-8622-723645A0E14E}"/>
              </a:ext>
            </a:extLst>
          </p:cNvPr>
          <p:cNvSpPr txBox="1"/>
          <p:nvPr/>
        </p:nvSpPr>
        <p:spPr>
          <a:xfrm>
            <a:off x="1898235" y="3940063"/>
            <a:ext cx="5283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44" indent="-285744">
              <a:buFont typeface="Arial" panose="020B0604020202020204" pitchFamily="34" charset="0"/>
              <a:buChar char="•"/>
            </a:pPr>
            <a:r>
              <a:rPr lang="en-US" dirty="0"/>
              <a:t>Slots referencing nil:</a:t>
            </a:r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5F699629-C141-5D4A-8D8A-DBDC897819D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20051" y="3965159"/>
            <a:ext cx="381000" cy="292100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A196E5E8-95A2-8B42-ACE1-67525F3F3E0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95280" y="3260055"/>
            <a:ext cx="3879045" cy="5842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0BC26463-40D6-EB4D-800C-8F7B9AA017C3}"/>
              </a:ext>
            </a:extLst>
          </p:cNvPr>
          <p:cNvSpPr txBox="1"/>
          <p:nvPr/>
        </p:nvSpPr>
        <p:spPr>
          <a:xfrm>
            <a:off x="4305301" y="3930425"/>
            <a:ext cx="4122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nil</a:t>
            </a:r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8D512C1E-3F90-EB48-A14C-060A895D4410}"/>
              </a:ext>
            </a:extLst>
          </p:cNvPr>
          <p:cNvSpPr txBox="1"/>
          <p:nvPr/>
        </p:nvSpPr>
        <p:spPr>
          <a:xfrm>
            <a:off x="9648319" y="3367489"/>
            <a:ext cx="4122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nil</a:t>
            </a:r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FD3C2E59-C240-E040-8286-7A89A8785AA4}"/>
              </a:ext>
            </a:extLst>
          </p:cNvPr>
          <p:cNvSpPr txBox="1"/>
          <p:nvPr/>
        </p:nvSpPr>
        <p:spPr>
          <a:xfrm>
            <a:off x="10021362" y="3367490"/>
            <a:ext cx="4122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nil</a:t>
            </a:r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64064A90-D034-F94C-8441-67555DCB9FB7}"/>
              </a:ext>
            </a:extLst>
          </p:cNvPr>
          <p:cNvSpPr txBox="1"/>
          <p:nvPr/>
        </p:nvSpPr>
        <p:spPr>
          <a:xfrm>
            <a:off x="10385729" y="3367490"/>
            <a:ext cx="4122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nil</a:t>
            </a:r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42" name="Title 1">
            <a:extLst>
              <a:ext uri="{FF2B5EF4-FFF2-40B4-BE49-F238E27FC236}">
                <a16:creationId xmlns:a16="http://schemas.microsoft.com/office/drawing/2014/main" id="{351C13A4-60D1-9E48-9500-8E519E932C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9651" y="2706771"/>
            <a:ext cx="3715651" cy="1325563"/>
          </a:xfrm>
        </p:spPr>
        <p:txBody>
          <a:bodyPr/>
          <a:lstStyle/>
          <a:p>
            <a:r>
              <a:rPr lang="fr-FR" dirty="0"/>
              <a:t>A convention: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E594766-31EE-B940-8C65-67CDF8BDA0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7C3A89-02D6-3C43-A589-6B53E992ED30}" type="slidenum">
              <a:rPr lang="fr-FR" smtClean="0"/>
              <a:t>17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7719368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A5697E-0D9B-4D4D-93E7-CDDC1EAFDC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0700" y="92033"/>
            <a:ext cx="10515600" cy="805768"/>
          </a:xfrm>
        </p:spPr>
        <p:txBody>
          <a:bodyPr/>
          <a:lstStyle/>
          <a:p>
            <a:r>
              <a:rPr lang="en-US" dirty="0"/>
              <a:t>Setting the </a:t>
            </a:r>
            <a:r>
              <a:rPr lang="en-US" b="1" dirty="0"/>
              <a:t>age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404C931-F993-1B41-8487-52FC3B6CB3B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1015" y="1391423"/>
            <a:ext cx="5575300" cy="4127500"/>
          </a:xfrm>
          <a:prstGeom prst="rect">
            <a:avLst/>
          </a:prstGeom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3DD95A4-FB90-FF45-9F98-CE309DE2F7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7C3A89-02D6-3C43-A589-6B53E992ED30}" type="slidenum">
              <a:rPr lang="fr-FR" smtClean="0"/>
              <a:t>18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5434469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A5697E-0D9B-4D4D-93E7-CDDC1EAFDC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0700" y="92033"/>
            <a:ext cx="10515600" cy="805768"/>
          </a:xfrm>
        </p:spPr>
        <p:txBody>
          <a:bodyPr/>
          <a:lstStyle/>
          <a:p>
            <a:r>
              <a:rPr lang="en-US" dirty="0"/>
              <a:t>Setting the </a:t>
            </a:r>
            <a:r>
              <a:rPr lang="en-US" b="1" dirty="0"/>
              <a:t>age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404C931-F993-1B41-8487-52FC3B6CB3B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1015" y="1391423"/>
            <a:ext cx="5575300" cy="4127500"/>
          </a:xfrm>
          <a:prstGeom prst="rect">
            <a:avLst/>
          </a:prstGeom>
        </p:spPr>
      </p:pic>
      <p:sp>
        <p:nvSpPr>
          <p:cNvPr id="26" name="Up Arrow 25">
            <a:extLst>
              <a:ext uri="{FF2B5EF4-FFF2-40B4-BE49-F238E27FC236}">
                <a16:creationId xmlns:a16="http://schemas.microsoft.com/office/drawing/2014/main" id="{FFA5A559-2116-6D41-B540-274E7A59D79D}"/>
              </a:ext>
            </a:extLst>
          </p:cNvPr>
          <p:cNvSpPr/>
          <p:nvPr/>
        </p:nvSpPr>
        <p:spPr>
          <a:xfrm>
            <a:off x="9801726" y="3821297"/>
            <a:ext cx="82975" cy="421167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711C0551-56A2-B744-9D75-A712B492A26C}"/>
              </a:ext>
            </a:extLst>
          </p:cNvPr>
          <p:cNvSpPr txBox="1"/>
          <p:nvPr/>
        </p:nvSpPr>
        <p:spPr>
          <a:xfrm>
            <a:off x="9542841" y="4242461"/>
            <a:ext cx="5177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age</a:t>
            </a:r>
          </a:p>
        </p:txBody>
      </p:sp>
      <p:sp>
        <p:nvSpPr>
          <p:cNvPr id="30" name="Up Arrow 29">
            <a:extLst>
              <a:ext uri="{FF2B5EF4-FFF2-40B4-BE49-F238E27FC236}">
                <a16:creationId xmlns:a16="http://schemas.microsoft.com/office/drawing/2014/main" id="{D9E8FFE9-9DC2-F54F-A837-A8F4E728D290}"/>
              </a:ext>
            </a:extLst>
          </p:cNvPr>
          <p:cNvSpPr/>
          <p:nvPr/>
        </p:nvSpPr>
        <p:spPr>
          <a:xfrm>
            <a:off x="10178713" y="3821297"/>
            <a:ext cx="64984" cy="653777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47315DF7-AAF3-274D-ACB6-7D8CFAB959C4}"/>
              </a:ext>
            </a:extLst>
          </p:cNvPr>
          <p:cNvSpPr txBox="1"/>
          <p:nvPr/>
        </p:nvSpPr>
        <p:spPr>
          <a:xfrm>
            <a:off x="9820282" y="4493161"/>
            <a:ext cx="7168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name</a:t>
            </a:r>
          </a:p>
        </p:txBody>
      </p:sp>
      <p:sp>
        <p:nvSpPr>
          <p:cNvPr id="32" name="Up Arrow 31">
            <a:extLst>
              <a:ext uri="{FF2B5EF4-FFF2-40B4-BE49-F238E27FC236}">
                <a16:creationId xmlns:a16="http://schemas.microsoft.com/office/drawing/2014/main" id="{0A6D9B50-2B28-E345-966C-87F62C13E346}"/>
              </a:ext>
            </a:extLst>
          </p:cNvPr>
          <p:cNvSpPr/>
          <p:nvPr/>
        </p:nvSpPr>
        <p:spPr>
          <a:xfrm>
            <a:off x="10531638" y="3821297"/>
            <a:ext cx="70569" cy="958575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55AAF72B-D340-2A4E-9437-48E87C26B45F}"/>
              </a:ext>
            </a:extLst>
          </p:cNvPr>
          <p:cNvSpPr txBox="1"/>
          <p:nvPr/>
        </p:nvSpPr>
        <p:spPr>
          <a:xfrm>
            <a:off x="10272753" y="4779869"/>
            <a:ext cx="8370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friends</a:t>
            </a:r>
          </a:p>
        </p:txBody>
      </p:sp>
      <p:pic>
        <p:nvPicPr>
          <p:cNvPr id="34" name="Picture 33">
            <a:extLst>
              <a:ext uri="{FF2B5EF4-FFF2-40B4-BE49-F238E27FC236}">
                <a16:creationId xmlns:a16="http://schemas.microsoft.com/office/drawing/2014/main" id="{21662557-17F5-3C4C-9DED-0511628770D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95280" y="3285455"/>
            <a:ext cx="3879045" cy="584200"/>
          </a:xfrm>
          <a:prstGeom prst="rect">
            <a:avLst/>
          </a:prstGeom>
        </p:spPr>
      </p:pic>
      <p:sp>
        <p:nvSpPr>
          <p:cNvPr id="35" name="TextBox 34">
            <a:extLst>
              <a:ext uri="{FF2B5EF4-FFF2-40B4-BE49-F238E27FC236}">
                <a16:creationId xmlns:a16="http://schemas.microsoft.com/office/drawing/2014/main" id="{9D0366E3-A914-254B-BEDE-12B814ECB58A}"/>
              </a:ext>
            </a:extLst>
          </p:cNvPr>
          <p:cNvSpPr txBox="1"/>
          <p:nvPr/>
        </p:nvSpPr>
        <p:spPr>
          <a:xfrm>
            <a:off x="9648319" y="3392889"/>
            <a:ext cx="4122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nil</a:t>
            </a:r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3CAB31CF-5571-FA43-912E-36B617139505}"/>
              </a:ext>
            </a:extLst>
          </p:cNvPr>
          <p:cNvSpPr txBox="1"/>
          <p:nvPr/>
        </p:nvSpPr>
        <p:spPr>
          <a:xfrm>
            <a:off x="10021362" y="3392890"/>
            <a:ext cx="4122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nil</a:t>
            </a:r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E158E64B-4C3F-264B-BF0C-6EDC4F7D686E}"/>
              </a:ext>
            </a:extLst>
          </p:cNvPr>
          <p:cNvSpPr txBox="1"/>
          <p:nvPr/>
        </p:nvSpPr>
        <p:spPr>
          <a:xfrm>
            <a:off x="10385729" y="3392890"/>
            <a:ext cx="4122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nil</a:t>
            </a:r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19E784E-C69F-EA48-B364-517FB6286B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7C3A89-02D6-3C43-A589-6B53E992ED30}" type="slidenum">
              <a:rPr lang="fr-FR" smtClean="0"/>
              <a:t>19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0321990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3B4DB7E5-D321-6948-A001-CE2B2F53655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3305" y="1053870"/>
            <a:ext cx="2788737" cy="3480599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31481D6C-8573-2F4E-99D2-C703EE04EDF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22042" y="1036705"/>
            <a:ext cx="2615348" cy="3497763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950E0F0B-5131-854D-A3A8-03C10168170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11858" y="1053869"/>
            <a:ext cx="3531309" cy="4347052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CCA87A71-0A36-D340-B21D-D6D36277341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243167" y="1053870"/>
            <a:ext cx="2857900" cy="3980647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47926062-9168-CB4E-9D77-DC3D405F4E9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67454" y="4617320"/>
            <a:ext cx="1917700" cy="1828800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42017F9D-A6B6-B344-B4BC-A1B7D794E30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966212" y="5004046"/>
            <a:ext cx="990600" cy="901700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C2835649-F819-724C-9C7F-24CB84BA825F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227007" y="5143501"/>
            <a:ext cx="2603500" cy="1054100"/>
          </a:xfrm>
          <a:prstGeom prst="rect">
            <a:avLst/>
          </a:prstGeom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id="{9129591F-3ED9-F94A-BB0A-2582270534F7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243167" y="5004046"/>
            <a:ext cx="3530600" cy="1714500"/>
          </a:xfrm>
          <a:prstGeom prst="rect">
            <a:avLst/>
          </a:prstGeom>
        </p:spPr>
      </p:pic>
      <p:sp>
        <p:nvSpPr>
          <p:cNvPr id="35" name="Title 1">
            <a:extLst>
              <a:ext uri="{FF2B5EF4-FFF2-40B4-BE49-F238E27FC236}">
                <a16:creationId xmlns:a16="http://schemas.microsoft.com/office/drawing/2014/main" id="{7B2E70CE-A27D-F649-8DAD-F0F95D89B9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7453" y="-95655"/>
            <a:ext cx="11434035" cy="1325563"/>
          </a:xfrm>
        </p:spPr>
        <p:txBody>
          <a:bodyPr/>
          <a:lstStyle/>
          <a:p>
            <a:r>
              <a:rPr lang="fr-FR" dirty="0" err="1"/>
              <a:t>Layout</a:t>
            </a:r>
            <a:r>
              <a:rPr lang="fr-FR" dirty="0"/>
              <a:t> -&gt; The </a:t>
            </a:r>
            <a:r>
              <a:rPr lang="fr-FR" dirty="0" err="1"/>
              <a:t>way</a:t>
            </a:r>
            <a:r>
              <a:rPr lang="fr-FR" dirty="0"/>
              <a:t> an Object </a:t>
            </a:r>
            <a:r>
              <a:rPr lang="fr-FR" dirty="0" err="1"/>
              <a:t>is</a:t>
            </a:r>
            <a:r>
              <a:rPr lang="fr-FR" dirty="0"/>
              <a:t> </a:t>
            </a:r>
            <a:r>
              <a:rPr lang="fr-FR" dirty="0" err="1"/>
              <a:t>stored</a:t>
            </a:r>
            <a:r>
              <a:rPr lang="fr-FR" dirty="0"/>
              <a:t> in memory</a:t>
            </a:r>
          </a:p>
        </p:txBody>
      </p:sp>
      <p:sp>
        <p:nvSpPr>
          <p:cNvPr id="36" name="Slide Number Placeholder 35">
            <a:extLst>
              <a:ext uri="{FF2B5EF4-FFF2-40B4-BE49-F238E27FC236}">
                <a16:creationId xmlns:a16="http://schemas.microsoft.com/office/drawing/2014/main" id="{9468EB2E-04B8-3646-9A9E-AA2840C68C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7C3A89-02D6-3C43-A589-6B53E992ED30}" type="slidenum">
              <a:rPr lang="fr-FR" smtClean="0"/>
              <a:t>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925400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>
            <a:extLst>
              <a:ext uri="{FF2B5EF4-FFF2-40B4-BE49-F238E27FC236}">
                <a16:creationId xmlns:a16="http://schemas.microsoft.com/office/drawing/2014/main" id="{292D8A51-207B-D140-B312-8DB5FA2FA52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8630" t="50000"/>
          <a:stretch/>
        </p:blipFill>
        <p:spPr>
          <a:xfrm>
            <a:off x="8255284" y="3416203"/>
            <a:ext cx="3780097" cy="546100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B587299D-52AD-3A44-A072-2F3DD7E05399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0533" t="-5834" r="-419" b="5834"/>
          <a:stretch/>
        </p:blipFill>
        <p:spPr>
          <a:xfrm>
            <a:off x="9293401" y="3217087"/>
            <a:ext cx="2600516" cy="5842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AA5697E-0D9B-4D4D-93E7-CDDC1EAFDC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0700" y="92033"/>
            <a:ext cx="10515600" cy="805768"/>
          </a:xfrm>
        </p:spPr>
        <p:txBody>
          <a:bodyPr/>
          <a:lstStyle/>
          <a:p>
            <a:r>
              <a:rPr lang="en-US" dirty="0"/>
              <a:t>Setting the </a:t>
            </a:r>
            <a:r>
              <a:rPr lang="en-US" b="1" dirty="0"/>
              <a:t>age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404C931-F993-1B41-8487-52FC3B6CB3B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91015" y="1391423"/>
            <a:ext cx="5575300" cy="4127500"/>
          </a:xfrm>
          <a:prstGeom prst="rect">
            <a:avLst/>
          </a:prstGeom>
        </p:spPr>
      </p:pic>
      <p:sp>
        <p:nvSpPr>
          <p:cNvPr id="8" name="Up Arrow 7">
            <a:extLst>
              <a:ext uri="{FF2B5EF4-FFF2-40B4-BE49-F238E27FC236}">
                <a16:creationId xmlns:a16="http://schemas.microsoft.com/office/drawing/2014/main" id="{00070333-BCF1-5045-B228-667209897CD7}"/>
              </a:ext>
            </a:extLst>
          </p:cNvPr>
          <p:cNvSpPr/>
          <p:nvPr/>
        </p:nvSpPr>
        <p:spPr>
          <a:xfrm>
            <a:off x="9801726" y="3795897"/>
            <a:ext cx="82975" cy="421167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102DDA5-2E23-514A-ABCD-BF60520E73A9}"/>
              </a:ext>
            </a:extLst>
          </p:cNvPr>
          <p:cNvSpPr txBox="1"/>
          <p:nvPr/>
        </p:nvSpPr>
        <p:spPr>
          <a:xfrm>
            <a:off x="9542841" y="4217061"/>
            <a:ext cx="5177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age</a:t>
            </a:r>
          </a:p>
        </p:txBody>
      </p:sp>
      <p:sp>
        <p:nvSpPr>
          <p:cNvPr id="10" name="Up Arrow 9">
            <a:extLst>
              <a:ext uri="{FF2B5EF4-FFF2-40B4-BE49-F238E27FC236}">
                <a16:creationId xmlns:a16="http://schemas.microsoft.com/office/drawing/2014/main" id="{FEED1D4F-CB10-1341-8C62-A0C6C3371A3E}"/>
              </a:ext>
            </a:extLst>
          </p:cNvPr>
          <p:cNvSpPr/>
          <p:nvPr/>
        </p:nvSpPr>
        <p:spPr>
          <a:xfrm>
            <a:off x="10178713" y="3795897"/>
            <a:ext cx="64984" cy="653777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8EA4F21-D754-C642-BAF3-4335134119B6}"/>
              </a:ext>
            </a:extLst>
          </p:cNvPr>
          <p:cNvSpPr txBox="1"/>
          <p:nvPr/>
        </p:nvSpPr>
        <p:spPr>
          <a:xfrm>
            <a:off x="9820282" y="4467761"/>
            <a:ext cx="7168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name</a:t>
            </a:r>
          </a:p>
        </p:txBody>
      </p:sp>
      <p:sp>
        <p:nvSpPr>
          <p:cNvPr id="12" name="Up Arrow 11">
            <a:extLst>
              <a:ext uri="{FF2B5EF4-FFF2-40B4-BE49-F238E27FC236}">
                <a16:creationId xmlns:a16="http://schemas.microsoft.com/office/drawing/2014/main" id="{E934F03C-2C16-FA42-BACF-1A8598A26A21}"/>
              </a:ext>
            </a:extLst>
          </p:cNvPr>
          <p:cNvSpPr/>
          <p:nvPr/>
        </p:nvSpPr>
        <p:spPr>
          <a:xfrm>
            <a:off x="10531638" y="3795897"/>
            <a:ext cx="70569" cy="958575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DDD5F3D0-26A6-7F4C-A80E-09118978A83D}"/>
              </a:ext>
            </a:extLst>
          </p:cNvPr>
          <p:cNvSpPr txBox="1"/>
          <p:nvPr/>
        </p:nvSpPr>
        <p:spPr>
          <a:xfrm>
            <a:off x="10272753" y="4754469"/>
            <a:ext cx="8370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friends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320BDD4A-8910-3C41-A074-6C8B55D6A830}"/>
              </a:ext>
            </a:extLst>
          </p:cNvPr>
          <p:cNvSpPr txBox="1"/>
          <p:nvPr/>
        </p:nvSpPr>
        <p:spPr>
          <a:xfrm>
            <a:off x="10021362" y="3367490"/>
            <a:ext cx="4122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nil</a:t>
            </a:r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DBC88618-7ECC-4448-AD5A-BC12E419CAAB}"/>
              </a:ext>
            </a:extLst>
          </p:cNvPr>
          <p:cNvSpPr txBox="1"/>
          <p:nvPr/>
        </p:nvSpPr>
        <p:spPr>
          <a:xfrm>
            <a:off x="10385729" y="3367490"/>
            <a:ext cx="4122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nil</a:t>
            </a:r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66B1F6E-5D36-6A45-AA53-66EC23CEA7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7C3A89-02D6-3C43-A589-6B53E992ED30}" type="slidenum">
              <a:rPr lang="fr-FR" smtClean="0"/>
              <a:t>20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9869752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A5697E-0D9B-4D4D-93E7-CDDC1EAFDC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0700" y="92033"/>
            <a:ext cx="10515600" cy="805768"/>
          </a:xfrm>
        </p:spPr>
        <p:txBody>
          <a:bodyPr/>
          <a:lstStyle/>
          <a:p>
            <a:r>
              <a:rPr lang="en-US" dirty="0"/>
              <a:t>Setting the age: </a:t>
            </a:r>
            <a:r>
              <a:rPr lang="en-US" b="1" dirty="0"/>
              <a:t>Immediate layout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8BC3EC2-E153-8A49-9DF4-A1EEDE2BE5E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18591" y="1325551"/>
            <a:ext cx="3733800" cy="457200"/>
          </a:xfrm>
          <a:prstGeom prst="rect">
            <a:avLst/>
          </a:prstGeom>
        </p:spPr>
      </p:pic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9E992DC3-FD0E-B847-B706-21E883DD0517}"/>
              </a:ext>
            </a:extLst>
          </p:cNvPr>
          <p:cNvCxnSpPr>
            <a:cxnSpLocks/>
          </p:cNvCxnSpPr>
          <p:nvPr/>
        </p:nvCxnSpPr>
        <p:spPr>
          <a:xfrm flipH="1">
            <a:off x="203932" y="1705138"/>
            <a:ext cx="5271379" cy="39995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6162E6D1-6133-044D-B390-21A6F62386C2}"/>
              </a:ext>
            </a:extLst>
          </p:cNvPr>
          <p:cNvCxnSpPr>
            <a:cxnSpLocks/>
          </p:cNvCxnSpPr>
          <p:nvPr/>
        </p:nvCxnSpPr>
        <p:spPr>
          <a:xfrm>
            <a:off x="5826157" y="1705137"/>
            <a:ext cx="6061043" cy="39995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Rectangle 21">
            <a:extLst>
              <a:ext uri="{FF2B5EF4-FFF2-40B4-BE49-F238E27FC236}">
                <a16:creationId xmlns:a16="http://schemas.microsoft.com/office/drawing/2014/main" id="{64222125-8409-334B-AD9B-E9A71B44ECF3}"/>
              </a:ext>
            </a:extLst>
          </p:cNvPr>
          <p:cNvSpPr/>
          <p:nvPr/>
        </p:nvSpPr>
        <p:spPr>
          <a:xfrm>
            <a:off x="520700" y="2505051"/>
            <a:ext cx="1051560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400" b="1" dirty="0"/>
              <a:t>Tag</a:t>
            </a:r>
            <a:r>
              <a:rPr lang="fr-FR" sz="2400" dirty="0"/>
              <a:t> </a:t>
            </a:r>
            <a:r>
              <a:rPr lang="fr-FR" sz="2400" dirty="0" err="1"/>
              <a:t>saved</a:t>
            </a:r>
            <a:r>
              <a:rPr lang="fr-FR" sz="2400" dirty="0"/>
              <a:t> in the 3 least </a:t>
            </a:r>
            <a:r>
              <a:rPr lang="fr-FR" sz="2400" dirty="0" err="1"/>
              <a:t>significant</a:t>
            </a:r>
            <a:r>
              <a:rPr lang="fr-FR" sz="2400" dirty="0"/>
              <a:t> bits:</a:t>
            </a:r>
          </a:p>
          <a:p>
            <a:endParaRPr lang="fr-FR" sz="2400" dirty="0"/>
          </a:p>
          <a:p>
            <a:pPr marL="742932" lvl="1" indent="-285744">
              <a:buFont typeface="Arial" panose="020B0604020202020204" pitchFamily="34" charset="0"/>
              <a:buChar char="•"/>
            </a:pPr>
            <a:r>
              <a:rPr lang="fr-FR" sz="2400" dirty="0"/>
              <a:t>001 -&gt; </a:t>
            </a:r>
            <a:r>
              <a:rPr lang="fr-FR" sz="2400" dirty="0" err="1"/>
              <a:t>SmallInteger</a:t>
            </a:r>
            <a:endParaRPr lang="fr-FR" sz="2400" dirty="0"/>
          </a:p>
          <a:p>
            <a:pPr marL="742932" lvl="1" indent="-285744">
              <a:buFont typeface="Arial" panose="020B0604020202020204" pitchFamily="34" charset="0"/>
              <a:buChar char="•"/>
            </a:pPr>
            <a:endParaRPr lang="fr-FR" sz="2400" dirty="0"/>
          </a:p>
          <a:p>
            <a:pPr marL="742932" lvl="1" indent="-285744">
              <a:buFont typeface="Arial" panose="020B0604020202020204" pitchFamily="34" charset="0"/>
              <a:buChar char="•"/>
            </a:pPr>
            <a:r>
              <a:rPr lang="fr-FR" sz="2400" dirty="0"/>
              <a:t>010 -&gt; </a:t>
            </a:r>
            <a:r>
              <a:rPr lang="fr-FR" sz="2400" dirty="0" err="1"/>
              <a:t>Character</a:t>
            </a:r>
            <a:r>
              <a:rPr lang="fr-FR" sz="2400" dirty="0"/>
              <a:t> </a:t>
            </a:r>
          </a:p>
          <a:p>
            <a:pPr marL="742932" lvl="1" indent="-285744">
              <a:buFont typeface="Arial" panose="020B0604020202020204" pitchFamily="34" charset="0"/>
              <a:buChar char="•"/>
            </a:pPr>
            <a:endParaRPr lang="fr-FR" sz="2400" dirty="0"/>
          </a:p>
          <a:p>
            <a:pPr marL="742932" lvl="1" indent="-285744">
              <a:buFont typeface="Arial" panose="020B0604020202020204" pitchFamily="34" charset="0"/>
              <a:buChar char="•"/>
            </a:pPr>
            <a:r>
              <a:rPr lang="fr-FR" sz="2400" dirty="0"/>
              <a:t>100 -&gt; SmallFloat64 </a:t>
            </a:r>
            <a:r>
              <a:rPr lang="fr-FR" dirty="0">
                <a:solidFill>
                  <a:schemeClr val="bg2">
                    <a:lumMod val="50000"/>
                  </a:schemeClr>
                </a:solidFill>
              </a:rPr>
              <a:t>(</a:t>
            </a:r>
            <a:r>
              <a:rPr lang="fr-FR" dirty="0" err="1">
                <a:solidFill>
                  <a:schemeClr val="bg2">
                    <a:lumMod val="50000"/>
                  </a:schemeClr>
                </a:solidFill>
              </a:rPr>
              <a:t>only</a:t>
            </a:r>
            <a:r>
              <a:rPr lang="fr-FR" dirty="0">
                <a:solidFill>
                  <a:schemeClr val="bg2">
                    <a:lumMod val="50000"/>
                  </a:schemeClr>
                </a:solidFill>
              </a:rPr>
              <a:t> in 64 bits)</a:t>
            </a:r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EBF777E6-0946-584E-AA2D-87C41A7FF14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689847" y="1887106"/>
            <a:ext cx="256557" cy="215900"/>
          </a:xfrm>
          <a:prstGeom prst="rect">
            <a:avLst/>
          </a:prstGeom>
        </p:spPr>
      </p:pic>
      <p:sp>
        <p:nvSpPr>
          <p:cNvPr id="24" name="TextBox 23">
            <a:extLst>
              <a:ext uri="{FF2B5EF4-FFF2-40B4-BE49-F238E27FC236}">
                <a16:creationId xmlns:a16="http://schemas.microsoft.com/office/drawing/2014/main" id="{829D9A36-CABD-E64C-A5D7-A2F843628B00}"/>
              </a:ext>
            </a:extLst>
          </p:cNvPr>
          <p:cNvSpPr txBox="1"/>
          <p:nvPr/>
        </p:nvSpPr>
        <p:spPr>
          <a:xfrm>
            <a:off x="11514996" y="1644091"/>
            <a:ext cx="6062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 bit</a:t>
            </a:r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CAB9C59C-D20B-604F-94DE-3A79A8409FE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425511" y="1169417"/>
            <a:ext cx="457200" cy="215900"/>
          </a:xfrm>
          <a:prstGeom prst="rect">
            <a:avLst/>
          </a:prstGeom>
        </p:spPr>
      </p:pic>
      <p:sp>
        <p:nvSpPr>
          <p:cNvPr id="26" name="TextBox 25">
            <a:extLst>
              <a:ext uri="{FF2B5EF4-FFF2-40B4-BE49-F238E27FC236}">
                <a16:creationId xmlns:a16="http://schemas.microsoft.com/office/drawing/2014/main" id="{1234798F-0ABC-9541-B1A2-F2C110379D06}"/>
              </a:ext>
            </a:extLst>
          </p:cNvPr>
          <p:cNvSpPr txBox="1"/>
          <p:nvPr/>
        </p:nvSpPr>
        <p:spPr>
          <a:xfrm>
            <a:off x="5281508" y="523086"/>
            <a:ext cx="258461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  <a:p>
            <a:r>
              <a:rPr lang="en-US" dirty="0"/>
              <a:t>1 word = 8 bytes = 64 bits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AED750EA-188C-3248-A39F-72586FA2F9DE}"/>
              </a:ext>
            </a:extLst>
          </p:cNvPr>
          <p:cNvSpPr txBox="1"/>
          <p:nvPr/>
        </p:nvSpPr>
        <p:spPr>
          <a:xfrm>
            <a:off x="5779654" y="1348505"/>
            <a:ext cx="4122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nil</a:t>
            </a:r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AA807970-2B55-0D48-A25D-20EBD65C7609}"/>
              </a:ext>
            </a:extLst>
          </p:cNvPr>
          <p:cNvSpPr txBox="1"/>
          <p:nvPr/>
        </p:nvSpPr>
        <p:spPr>
          <a:xfrm>
            <a:off x="6144021" y="1348505"/>
            <a:ext cx="4122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nil</a:t>
            </a:r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29" name="Slide Number Placeholder 28">
            <a:extLst>
              <a:ext uri="{FF2B5EF4-FFF2-40B4-BE49-F238E27FC236}">
                <a16:creationId xmlns:a16="http://schemas.microsoft.com/office/drawing/2014/main" id="{8C33BAC8-3ED3-D040-BDCD-0ACC8B8EC9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7C3A89-02D6-3C43-A589-6B53E992ED30}" type="slidenum">
              <a:rPr lang="fr-FR" smtClean="0"/>
              <a:t>21</a:t>
            </a:fld>
            <a:endParaRPr lang="fr-FR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9DFAE819-0567-8C4F-869B-112EBD9B6013}"/>
              </a:ext>
            </a:extLst>
          </p:cNvPr>
          <p:cNvSpPr/>
          <p:nvPr/>
        </p:nvSpPr>
        <p:spPr>
          <a:xfrm>
            <a:off x="8610600" y="3306233"/>
            <a:ext cx="3740441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800" dirty="0" err="1"/>
              <a:t>Immediates</a:t>
            </a:r>
            <a:r>
              <a:rPr lang="fr-FR" sz="2800" dirty="0"/>
              <a:t> are a </a:t>
            </a:r>
            <a:r>
              <a:rPr lang="fr-FR" sz="2800" b="1" dirty="0"/>
              <a:t>memory </a:t>
            </a:r>
            <a:r>
              <a:rPr lang="fr-FR" sz="2800" b="1" dirty="0" err="1"/>
              <a:t>optimization</a:t>
            </a:r>
            <a:r>
              <a:rPr lang="fr-FR" sz="2800" dirty="0"/>
              <a:t>!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C5C855B-63AF-394D-909C-AC54B990847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2067174"/>
            <a:ext cx="12192000" cy="3420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5005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D23F1B4-E504-E94F-B7FE-106681E7A77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SmallIntegers</a:t>
            </a:r>
            <a:endParaRPr lang="en-US" dirty="0"/>
          </a:p>
          <a:p>
            <a:endParaRPr lang="en-US" dirty="0"/>
          </a:p>
          <a:p>
            <a:r>
              <a:rPr lang="en-US" dirty="0"/>
              <a:t>Characters</a:t>
            </a:r>
          </a:p>
          <a:p>
            <a:pPr lvl="1"/>
            <a:r>
              <a:rPr lang="en-US" dirty="0"/>
              <a:t>Raw integer interpreted using the Unicode of the character</a:t>
            </a:r>
            <a:endParaRPr lang="fr-FR" dirty="0"/>
          </a:p>
          <a:p>
            <a:pPr lvl="1"/>
            <a:endParaRPr lang="en-US" dirty="0"/>
          </a:p>
          <a:p>
            <a:endParaRPr lang="en-US" dirty="0"/>
          </a:p>
          <a:p>
            <a:r>
              <a:rPr lang="en-US" dirty="0"/>
              <a:t>SmallFloat64 </a:t>
            </a:r>
          </a:p>
          <a:p>
            <a:pPr marL="914388" lvl="2"/>
            <a:r>
              <a:rPr lang="en-US" dirty="0"/>
              <a:t>61 bits precision</a:t>
            </a:r>
            <a:endParaRPr lang="fr-FR" dirty="0"/>
          </a:p>
          <a:p>
            <a:pPr marL="914377" lvl="2" indent="0">
              <a:buNone/>
            </a:pP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FC24059-DDB3-E249-9274-BF65CE35A22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80396" y="5183973"/>
            <a:ext cx="5373404" cy="1172379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57F1073C-3EA4-6443-A1D1-FD6CB5298D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0700" y="92033"/>
            <a:ext cx="10515600" cy="805768"/>
          </a:xfrm>
        </p:spPr>
        <p:txBody>
          <a:bodyPr/>
          <a:lstStyle/>
          <a:p>
            <a:r>
              <a:rPr lang="en-US" dirty="0"/>
              <a:t>More about </a:t>
            </a:r>
            <a:r>
              <a:rPr lang="en-US" b="1" dirty="0"/>
              <a:t>Immediate layout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4467230-121C-9549-A0E5-11DBFEE63D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7C3A89-02D6-3C43-A589-6B53E992ED30}" type="slidenum">
              <a:rPr lang="fr-FR" smtClean="0"/>
              <a:t>22</a:t>
            </a:fld>
            <a:endParaRPr lang="fr-FR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492A92C-8115-A143-BF68-4A778BBD5FC7}"/>
              </a:ext>
            </a:extLst>
          </p:cNvPr>
          <p:cNvSpPr txBox="1"/>
          <p:nvPr/>
        </p:nvSpPr>
        <p:spPr>
          <a:xfrm>
            <a:off x="316457" y="6215748"/>
            <a:ext cx="1162994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  <a:p>
            <a:r>
              <a:rPr lang="en-US" dirty="0"/>
              <a:t>* Float diagram author: Clement </a:t>
            </a:r>
            <a:r>
              <a:rPr lang="en-US" dirty="0" err="1"/>
              <a:t>Bera</a:t>
            </a:r>
            <a:r>
              <a:rPr lang="en-US" dirty="0"/>
              <a:t> https://</a:t>
            </a:r>
            <a:r>
              <a:rPr lang="en-US" dirty="0" err="1"/>
              <a:t>clementbera.wordpress.com</a:t>
            </a:r>
            <a:r>
              <a:rPr lang="en-US" dirty="0"/>
              <a:t>/2014/01/16/spurs-new-object-format/</a:t>
            </a:r>
          </a:p>
        </p:txBody>
      </p:sp>
    </p:spTree>
    <p:extLst>
      <p:ext uri="{BB962C8B-B14F-4D97-AF65-F5344CB8AC3E}">
        <p14:creationId xmlns:p14="http://schemas.microsoft.com/office/powerpoint/2010/main" val="353445954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Picture 33">
            <a:extLst>
              <a:ext uri="{FF2B5EF4-FFF2-40B4-BE49-F238E27FC236}">
                <a16:creationId xmlns:a16="http://schemas.microsoft.com/office/drawing/2014/main" id="{5B653DEC-3355-6342-9C2D-3FE64943356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9253" y="845344"/>
            <a:ext cx="4381348" cy="3490912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AA5697E-0D9B-4D4D-93E7-CDDC1EAFDC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0700" y="92033"/>
            <a:ext cx="10515600" cy="805768"/>
          </a:xfrm>
        </p:spPr>
        <p:txBody>
          <a:bodyPr/>
          <a:lstStyle/>
          <a:p>
            <a:r>
              <a:rPr lang="en-US" dirty="0"/>
              <a:t>Setting the </a:t>
            </a:r>
            <a:r>
              <a:rPr lang="en-US" b="1" dirty="0"/>
              <a:t>friends</a:t>
            </a:r>
          </a:p>
        </p:txBody>
      </p:sp>
      <p:pic>
        <p:nvPicPr>
          <p:cNvPr id="45" name="Picture 44">
            <a:extLst>
              <a:ext uri="{FF2B5EF4-FFF2-40B4-BE49-F238E27FC236}">
                <a16:creationId xmlns:a16="http://schemas.microsoft.com/office/drawing/2014/main" id="{F69BF590-00DB-2F4C-8CCA-73F508AECE5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96247" y="4891445"/>
            <a:ext cx="6959600" cy="876300"/>
          </a:xfrm>
          <a:prstGeom prst="rect">
            <a:avLst/>
          </a:prstGeom>
        </p:spPr>
      </p:pic>
      <p:sp>
        <p:nvSpPr>
          <p:cNvPr id="46" name="Slide Number Placeholder 45">
            <a:extLst>
              <a:ext uri="{FF2B5EF4-FFF2-40B4-BE49-F238E27FC236}">
                <a16:creationId xmlns:a16="http://schemas.microsoft.com/office/drawing/2014/main" id="{F1C8D1D5-6FA4-C24D-BD90-1A496F0B87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7C3A89-02D6-3C43-A589-6B53E992ED30}" type="slidenum">
              <a:rPr lang="fr-FR" smtClean="0"/>
              <a:t>23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7170176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Picture 33">
            <a:extLst>
              <a:ext uri="{FF2B5EF4-FFF2-40B4-BE49-F238E27FC236}">
                <a16:creationId xmlns:a16="http://schemas.microsoft.com/office/drawing/2014/main" id="{5B653DEC-3355-6342-9C2D-3FE64943356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9253" y="845344"/>
            <a:ext cx="4381348" cy="3490912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7ABC9A0D-2E5A-5049-8746-37E6003A796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81091" y="5089567"/>
            <a:ext cx="5918200" cy="4318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AA5697E-0D9B-4D4D-93E7-CDDC1EAFDC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0700" y="92033"/>
            <a:ext cx="10515600" cy="805768"/>
          </a:xfrm>
        </p:spPr>
        <p:txBody>
          <a:bodyPr/>
          <a:lstStyle/>
          <a:p>
            <a:r>
              <a:rPr lang="en-US" dirty="0"/>
              <a:t>Setting the </a:t>
            </a:r>
            <a:r>
              <a:rPr lang="en-US" b="1" dirty="0"/>
              <a:t>friends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F8E7DA1E-9202-034F-BE10-7C49AD4E6086}"/>
              </a:ext>
            </a:extLst>
          </p:cNvPr>
          <p:cNvSpPr txBox="1"/>
          <p:nvPr/>
        </p:nvSpPr>
        <p:spPr>
          <a:xfrm>
            <a:off x="2497115" y="5944473"/>
            <a:ext cx="5505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ana</a:t>
            </a:r>
            <a:endParaRPr lang="en-US" dirty="0"/>
          </a:p>
        </p:txBody>
      </p:sp>
      <p:sp>
        <p:nvSpPr>
          <p:cNvPr id="20" name="Left Brace 19">
            <a:extLst>
              <a:ext uri="{FF2B5EF4-FFF2-40B4-BE49-F238E27FC236}">
                <a16:creationId xmlns:a16="http://schemas.microsoft.com/office/drawing/2014/main" id="{44CA851F-BC5C-9340-A10B-A8BDD6256F7C}"/>
              </a:ext>
            </a:extLst>
          </p:cNvPr>
          <p:cNvSpPr/>
          <p:nvPr/>
        </p:nvSpPr>
        <p:spPr>
          <a:xfrm rot="5400000" flipH="1">
            <a:off x="2601549" y="5014275"/>
            <a:ext cx="312259" cy="1397883"/>
          </a:xfrm>
          <a:prstGeom prst="leftBrac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52B248B8-AD86-3548-8C76-12D7C9ACB1DF}"/>
              </a:ext>
            </a:extLst>
          </p:cNvPr>
          <p:cNvSpPr txBox="1"/>
          <p:nvPr/>
        </p:nvSpPr>
        <p:spPr>
          <a:xfrm>
            <a:off x="4209146" y="5118938"/>
            <a:ext cx="4122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nil</a:t>
            </a:r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CABCCDB8-DAE4-4F49-8030-3AF98FEE776C}"/>
              </a:ext>
            </a:extLst>
          </p:cNvPr>
          <p:cNvSpPr txBox="1"/>
          <p:nvPr/>
        </p:nvSpPr>
        <p:spPr>
          <a:xfrm>
            <a:off x="3865999" y="5118938"/>
            <a:ext cx="4122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nil</a:t>
            </a:r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C7101688-F8FE-0E47-8E8F-11B266FB2209}"/>
              </a:ext>
            </a:extLst>
          </p:cNvPr>
          <p:cNvSpPr txBox="1"/>
          <p:nvPr/>
        </p:nvSpPr>
        <p:spPr>
          <a:xfrm>
            <a:off x="2737153" y="5118938"/>
            <a:ext cx="4122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nil</a:t>
            </a:r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9AC39E60-EBB9-D342-8E30-2CDF911902D3}"/>
              </a:ext>
            </a:extLst>
          </p:cNvPr>
          <p:cNvSpPr txBox="1"/>
          <p:nvPr/>
        </p:nvSpPr>
        <p:spPr>
          <a:xfrm>
            <a:off x="3088819" y="5118938"/>
            <a:ext cx="4122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nil</a:t>
            </a:r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D9F4F8AB-07BB-1A4E-80D3-EA7D85F94B90}"/>
              </a:ext>
            </a:extLst>
          </p:cNvPr>
          <p:cNvSpPr txBox="1"/>
          <p:nvPr/>
        </p:nvSpPr>
        <p:spPr>
          <a:xfrm>
            <a:off x="2394006" y="5118938"/>
            <a:ext cx="4122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nil</a:t>
            </a:r>
            <a:endParaRPr lang="en-US" sz="1400" dirty="0">
              <a:solidFill>
                <a:schemeClr val="bg1"/>
              </a:solidFill>
            </a:endParaRPr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6239CD7E-4A32-964F-BA9F-560AA4CACF6D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35992"/>
          <a:stretch/>
        </p:blipFill>
        <p:spPr>
          <a:xfrm>
            <a:off x="3501111" y="4891445"/>
            <a:ext cx="4454736" cy="876300"/>
          </a:xfrm>
          <a:prstGeom prst="rect">
            <a:avLst/>
          </a:prstGeo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7C9E4D2-C857-0248-8ABB-BA81E89065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7C3A89-02D6-3C43-A589-6B53E992ED30}" type="slidenum">
              <a:rPr lang="fr-FR" smtClean="0"/>
              <a:t>24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0231140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Picture 33">
            <a:extLst>
              <a:ext uri="{FF2B5EF4-FFF2-40B4-BE49-F238E27FC236}">
                <a16:creationId xmlns:a16="http://schemas.microsoft.com/office/drawing/2014/main" id="{5B653DEC-3355-6342-9C2D-3FE64943356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9253" y="845344"/>
            <a:ext cx="4381348" cy="3490912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7ABC9A0D-2E5A-5049-8746-37E6003A796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81091" y="5089567"/>
            <a:ext cx="5918200" cy="4318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AA5697E-0D9B-4D4D-93E7-CDDC1EAFDC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0700" y="92033"/>
            <a:ext cx="10515600" cy="805768"/>
          </a:xfrm>
        </p:spPr>
        <p:txBody>
          <a:bodyPr/>
          <a:lstStyle/>
          <a:p>
            <a:r>
              <a:rPr lang="en-US" dirty="0"/>
              <a:t>Setting the </a:t>
            </a:r>
            <a:r>
              <a:rPr lang="en-US" b="1" dirty="0"/>
              <a:t>friends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F8E7DA1E-9202-034F-BE10-7C49AD4E6086}"/>
              </a:ext>
            </a:extLst>
          </p:cNvPr>
          <p:cNvSpPr txBox="1"/>
          <p:nvPr/>
        </p:nvSpPr>
        <p:spPr>
          <a:xfrm>
            <a:off x="2497115" y="5944473"/>
            <a:ext cx="5505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ana</a:t>
            </a:r>
            <a:endParaRPr lang="en-US" dirty="0"/>
          </a:p>
        </p:txBody>
      </p:sp>
      <p:sp>
        <p:nvSpPr>
          <p:cNvPr id="20" name="Left Brace 19">
            <a:extLst>
              <a:ext uri="{FF2B5EF4-FFF2-40B4-BE49-F238E27FC236}">
                <a16:creationId xmlns:a16="http://schemas.microsoft.com/office/drawing/2014/main" id="{44CA851F-BC5C-9340-A10B-A8BDD6256F7C}"/>
              </a:ext>
            </a:extLst>
          </p:cNvPr>
          <p:cNvSpPr/>
          <p:nvPr/>
        </p:nvSpPr>
        <p:spPr>
          <a:xfrm rot="5400000" flipH="1">
            <a:off x="2601549" y="5014275"/>
            <a:ext cx="312259" cy="1397883"/>
          </a:xfrm>
          <a:prstGeom prst="leftBrac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13DC5D7B-11B1-194C-A14A-464D5B34C776}"/>
              </a:ext>
            </a:extLst>
          </p:cNvPr>
          <p:cNvSpPr txBox="1"/>
          <p:nvPr/>
        </p:nvSpPr>
        <p:spPr>
          <a:xfrm>
            <a:off x="3950946" y="5944473"/>
            <a:ext cx="5505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bob</a:t>
            </a:r>
          </a:p>
        </p:txBody>
      </p:sp>
      <p:sp>
        <p:nvSpPr>
          <p:cNvPr id="22" name="Left Brace 21">
            <a:extLst>
              <a:ext uri="{FF2B5EF4-FFF2-40B4-BE49-F238E27FC236}">
                <a16:creationId xmlns:a16="http://schemas.microsoft.com/office/drawing/2014/main" id="{79826813-CCBA-5040-9AA8-7993019FA497}"/>
              </a:ext>
            </a:extLst>
          </p:cNvPr>
          <p:cNvSpPr/>
          <p:nvPr/>
        </p:nvSpPr>
        <p:spPr>
          <a:xfrm rot="5400000" flipH="1">
            <a:off x="4055379" y="5014275"/>
            <a:ext cx="312259" cy="1397883"/>
          </a:xfrm>
          <a:prstGeom prst="leftBrac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52B248B8-AD86-3548-8C76-12D7C9ACB1DF}"/>
              </a:ext>
            </a:extLst>
          </p:cNvPr>
          <p:cNvSpPr txBox="1"/>
          <p:nvPr/>
        </p:nvSpPr>
        <p:spPr>
          <a:xfrm>
            <a:off x="4209146" y="5118938"/>
            <a:ext cx="4122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nil</a:t>
            </a:r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0181DB4A-53A8-9F4F-8561-4E8E9DE2D740}"/>
              </a:ext>
            </a:extLst>
          </p:cNvPr>
          <p:cNvSpPr txBox="1"/>
          <p:nvPr/>
        </p:nvSpPr>
        <p:spPr>
          <a:xfrm>
            <a:off x="4560813" y="5118938"/>
            <a:ext cx="4122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nil</a:t>
            </a:r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CABCCDB8-DAE4-4F49-8030-3AF98FEE776C}"/>
              </a:ext>
            </a:extLst>
          </p:cNvPr>
          <p:cNvSpPr txBox="1"/>
          <p:nvPr/>
        </p:nvSpPr>
        <p:spPr>
          <a:xfrm>
            <a:off x="3865999" y="5118938"/>
            <a:ext cx="4122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nil</a:t>
            </a:r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C7101688-F8FE-0E47-8E8F-11B266FB2209}"/>
              </a:ext>
            </a:extLst>
          </p:cNvPr>
          <p:cNvSpPr txBox="1"/>
          <p:nvPr/>
        </p:nvSpPr>
        <p:spPr>
          <a:xfrm>
            <a:off x="2737153" y="5118938"/>
            <a:ext cx="4122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nil</a:t>
            </a:r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9AC39E60-EBB9-D342-8E30-2CDF911902D3}"/>
              </a:ext>
            </a:extLst>
          </p:cNvPr>
          <p:cNvSpPr txBox="1"/>
          <p:nvPr/>
        </p:nvSpPr>
        <p:spPr>
          <a:xfrm>
            <a:off x="3088819" y="5118938"/>
            <a:ext cx="4122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nil</a:t>
            </a:r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D9F4F8AB-07BB-1A4E-80D3-EA7D85F94B90}"/>
              </a:ext>
            </a:extLst>
          </p:cNvPr>
          <p:cNvSpPr txBox="1"/>
          <p:nvPr/>
        </p:nvSpPr>
        <p:spPr>
          <a:xfrm>
            <a:off x="2394006" y="5118938"/>
            <a:ext cx="4122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nil</a:t>
            </a:r>
            <a:endParaRPr lang="en-US" sz="1400" dirty="0">
              <a:solidFill>
                <a:schemeClr val="bg1"/>
              </a:solidFill>
            </a:endParaRPr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8D553E96-178D-FD42-AC4D-BE962051DE6B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57020"/>
          <a:stretch/>
        </p:blipFill>
        <p:spPr>
          <a:xfrm>
            <a:off x="4964585" y="4891445"/>
            <a:ext cx="2991263" cy="876300"/>
          </a:xfrm>
          <a:prstGeom prst="rect">
            <a:avLst/>
          </a:prstGeo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972E569-9E82-1E45-9016-1868A26AC1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7C3A89-02D6-3C43-A589-6B53E992ED30}" type="slidenum">
              <a:rPr lang="fr-FR" smtClean="0"/>
              <a:t>25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5787106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>
            <a:extLst>
              <a:ext uri="{FF2B5EF4-FFF2-40B4-BE49-F238E27FC236}">
                <a16:creationId xmlns:a16="http://schemas.microsoft.com/office/drawing/2014/main" id="{C35C7002-98BA-7442-9053-191DDB1E65DB}"/>
              </a:ext>
            </a:extLst>
          </p:cNvPr>
          <p:cNvSpPr/>
          <p:nvPr/>
        </p:nvSpPr>
        <p:spPr>
          <a:xfrm>
            <a:off x="6110901" y="975365"/>
            <a:ext cx="6410606" cy="41025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44" indent="-28574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r-FR" sz="2200" b="1" dirty="0"/>
              <a:t>Variable </a:t>
            </a:r>
            <a:r>
              <a:rPr lang="fr-FR" sz="2200" b="1" dirty="0" err="1"/>
              <a:t>number</a:t>
            </a:r>
            <a:r>
              <a:rPr lang="fr-FR" sz="2200" b="1" dirty="0"/>
              <a:t> of slots</a:t>
            </a:r>
          </a:p>
          <a:p>
            <a:pPr marL="742932" lvl="1" indent="-28574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r-FR" sz="2200" dirty="0" err="1"/>
              <a:t>Defined</a:t>
            </a:r>
            <a:r>
              <a:rPr lang="fr-FR" sz="2200" dirty="0"/>
              <a:t> </a:t>
            </a:r>
            <a:r>
              <a:rPr lang="fr-FR" sz="2200" dirty="0" err="1"/>
              <a:t>dynamically</a:t>
            </a:r>
            <a:r>
              <a:rPr lang="fr-FR" sz="2200" dirty="0"/>
              <a:t> at the moment of </a:t>
            </a:r>
            <a:r>
              <a:rPr lang="fr-FR" sz="2200" b="1" dirty="0"/>
              <a:t>allocation</a:t>
            </a:r>
            <a:r>
              <a:rPr lang="fr-FR" sz="2200" dirty="0"/>
              <a:t> </a:t>
            </a:r>
          </a:p>
          <a:p>
            <a:pPr marL="285744" indent="-28574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r-FR" sz="2200" dirty="0"/>
              <a:t>Object </a:t>
            </a:r>
            <a:r>
              <a:rPr lang="fr-FR" sz="2200" dirty="0" err="1"/>
              <a:t>created</a:t>
            </a:r>
            <a:r>
              <a:rPr lang="fr-FR" sz="2200" dirty="0"/>
              <a:t> by </a:t>
            </a:r>
            <a:r>
              <a:rPr lang="fr-FR" sz="2200" dirty="0" err="1"/>
              <a:t>sending</a:t>
            </a:r>
            <a:r>
              <a:rPr lang="fr-FR" sz="2200" dirty="0"/>
              <a:t> the message </a:t>
            </a:r>
            <a:r>
              <a:rPr lang="fr-FR" sz="2200" b="1" dirty="0"/>
              <a:t>new:</a:t>
            </a:r>
          </a:p>
          <a:p>
            <a:pPr marL="285744" indent="-28574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r-FR" sz="2200" dirty="0" err="1"/>
              <a:t>Objects</a:t>
            </a:r>
            <a:r>
              <a:rPr lang="fr-FR" sz="2200" dirty="0"/>
              <a:t> </a:t>
            </a:r>
            <a:r>
              <a:rPr lang="fr-FR" sz="2200" b="1" dirty="0" err="1"/>
              <a:t>can’t</a:t>
            </a:r>
            <a:r>
              <a:rPr lang="fr-FR" sz="2200" b="1" dirty="0"/>
              <a:t> </a:t>
            </a:r>
            <a:r>
              <a:rPr lang="fr-FR" sz="2200" b="1" dirty="0" err="1"/>
              <a:t>grow</a:t>
            </a:r>
            <a:r>
              <a:rPr lang="fr-FR" sz="2200" b="1" dirty="0"/>
              <a:t> or </a:t>
            </a:r>
            <a:r>
              <a:rPr lang="fr-FR" sz="2200" b="1" dirty="0" err="1"/>
              <a:t>shrink</a:t>
            </a:r>
            <a:r>
              <a:rPr lang="fr-FR" sz="2200" dirty="0"/>
              <a:t>!</a:t>
            </a:r>
          </a:p>
          <a:p>
            <a:pPr marL="285744" indent="-28574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r-FR" sz="2200" dirty="0"/>
              <a:t>Size of slots </a:t>
            </a:r>
            <a:r>
              <a:rPr lang="fr-FR" sz="2200" dirty="0" err="1"/>
              <a:t>is</a:t>
            </a:r>
            <a:r>
              <a:rPr lang="fr-FR" sz="2200" dirty="0"/>
              <a:t> 1 </a:t>
            </a:r>
            <a:r>
              <a:rPr lang="fr-FR" sz="2200" dirty="0" err="1"/>
              <a:t>word</a:t>
            </a:r>
            <a:endParaRPr lang="fr-FR" sz="2200" dirty="0"/>
          </a:p>
          <a:p>
            <a:pPr marL="285744" indent="-28574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r-FR" sz="2200" dirty="0"/>
              <a:t>Slots </a:t>
            </a:r>
            <a:r>
              <a:rPr lang="fr-FR" sz="2200" dirty="0" err="1"/>
              <a:t>contain</a:t>
            </a:r>
            <a:r>
              <a:rPr lang="fr-FR" sz="2200" dirty="0"/>
              <a:t> </a:t>
            </a:r>
            <a:r>
              <a:rPr lang="fr-FR" sz="2200" b="1" dirty="0" err="1"/>
              <a:t>Oop</a:t>
            </a:r>
            <a:endParaRPr lang="fr-FR" sz="2200" b="1" dirty="0"/>
          </a:p>
          <a:p>
            <a:pPr>
              <a:lnSpc>
                <a:spcPct val="150000"/>
              </a:lnSpc>
            </a:pPr>
            <a:endParaRPr lang="fr-FR" sz="2200" dirty="0"/>
          </a:p>
        </p:txBody>
      </p:sp>
      <p:pic>
        <p:nvPicPr>
          <p:cNvPr id="34" name="Picture 33">
            <a:extLst>
              <a:ext uri="{FF2B5EF4-FFF2-40B4-BE49-F238E27FC236}">
                <a16:creationId xmlns:a16="http://schemas.microsoft.com/office/drawing/2014/main" id="{5B653DEC-3355-6342-9C2D-3FE64943356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9253" y="845344"/>
            <a:ext cx="4381348" cy="3490912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7ABC9A0D-2E5A-5049-8746-37E6003A796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81091" y="5089567"/>
            <a:ext cx="5918200" cy="4318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AA5697E-0D9B-4D4D-93E7-CDDC1EAFDC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0700" y="92033"/>
            <a:ext cx="10515600" cy="805768"/>
          </a:xfrm>
        </p:spPr>
        <p:txBody>
          <a:bodyPr/>
          <a:lstStyle/>
          <a:p>
            <a:r>
              <a:rPr lang="en-US" dirty="0"/>
              <a:t>Setting the friends: </a:t>
            </a:r>
            <a:r>
              <a:rPr lang="en-US" b="1" dirty="0"/>
              <a:t>Indexable Pointer layout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328F06B3-BEDB-4D41-A9F3-643FBFA5A386}"/>
              </a:ext>
            </a:extLst>
          </p:cNvPr>
          <p:cNvSpPr txBox="1"/>
          <p:nvPr/>
        </p:nvSpPr>
        <p:spPr>
          <a:xfrm>
            <a:off x="5080857" y="5944474"/>
            <a:ext cx="8422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friends</a:t>
            </a:r>
          </a:p>
        </p:txBody>
      </p:sp>
      <p:sp>
        <p:nvSpPr>
          <p:cNvPr id="18" name="Left Brace 17">
            <a:extLst>
              <a:ext uri="{FF2B5EF4-FFF2-40B4-BE49-F238E27FC236}">
                <a16:creationId xmlns:a16="http://schemas.microsoft.com/office/drawing/2014/main" id="{DE7D0B5B-3D2F-4845-9EB9-A0BE71BC5139}"/>
              </a:ext>
            </a:extLst>
          </p:cNvPr>
          <p:cNvSpPr/>
          <p:nvPr/>
        </p:nvSpPr>
        <p:spPr>
          <a:xfrm rot="5400000" flipH="1">
            <a:off x="5355296" y="5174898"/>
            <a:ext cx="312257" cy="1076636"/>
          </a:xfrm>
          <a:prstGeom prst="leftBrac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F8E7DA1E-9202-034F-BE10-7C49AD4E6086}"/>
              </a:ext>
            </a:extLst>
          </p:cNvPr>
          <p:cNvSpPr txBox="1"/>
          <p:nvPr/>
        </p:nvSpPr>
        <p:spPr>
          <a:xfrm>
            <a:off x="2497115" y="5944473"/>
            <a:ext cx="5505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ana</a:t>
            </a:r>
            <a:endParaRPr lang="en-US" dirty="0"/>
          </a:p>
        </p:txBody>
      </p:sp>
      <p:sp>
        <p:nvSpPr>
          <p:cNvPr id="20" name="Left Brace 19">
            <a:extLst>
              <a:ext uri="{FF2B5EF4-FFF2-40B4-BE49-F238E27FC236}">
                <a16:creationId xmlns:a16="http://schemas.microsoft.com/office/drawing/2014/main" id="{44CA851F-BC5C-9340-A10B-A8BDD6256F7C}"/>
              </a:ext>
            </a:extLst>
          </p:cNvPr>
          <p:cNvSpPr/>
          <p:nvPr/>
        </p:nvSpPr>
        <p:spPr>
          <a:xfrm rot="5400000" flipH="1">
            <a:off x="2601549" y="5014275"/>
            <a:ext cx="312259" cy="1397883"/>
          </a:xfrm>
          <a:prstGeom prst="leftBrac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13DC5D7B-11B1-194C-A14A-464D5B34C776}"/>
              </a:ext>
            </a:extLst>
          </p:cNvPr>
          <p:cNvSpPr txBox="1"/>
          <p:nvPr/>
        </p:nvSpPr>
        <p:spPr>
          <a:xfrm>
            <a:off x="3950946" y="5944473"/>
            <a:ext cx="5505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bob</a:t>
            </a:r>
          </a:p>
        </p:txBody>
      </p:sp>
      <p:sp>
        <p:nvSpPr>
          <p:cNvPr id="22" name="Left Brace 21">
            <a:extLst>
              <a:ext uri="{FF2B5EF4-FFF2-40B4-BE49-F238E27FC236}">
                <a16:creationId xmlns:a16="http://schemas.microsoft.com/office/drawing/2014/main" id="{79826813-CCBA-5040-9AA8-7993019FA497}"/>
              </a:ext>
            </a:extLst>
          </p:cNvPr>
          <p:cNvSpPr/>
          <p:nvPr/>
        </p:nvSpPr>
        <p:spPr>
          <a:xfrm rot="5400000" flipH="1">
            <a:off x="4055379" y="5014275"/>
            <a:ext cx="312259" cy="1397883"/>
          </a:xfrm>
          <a:prstGeom prst="leftBrac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5" name="Picture 34">
            <a:extLst>
              <a:ext uri="{FF2B5EF4-FFF2-40B4-BE49-F238E27FC236}">
                <a16:creationId xmlns:a16="http://schemas.microsoft.com/office/drawing/2014/main" id="{47BED1E1-290D-9B47-8672-6E16C7222AB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17101" y="5118939"/>
            <a:ext cx="1193800" cy="381000"/>
          </a:xfrm>
          <a:prstGeom prst="rect">
            <a:avLst/>
          </a:prstGeom>
        </p:spPr>
      </p:pic>
      <p:sp>
        <p:nvSpPr>
          <p:cNvPr id="36" name="TextBox 35">
            <a:extLst>
              <a:ext uri="{FF2B5EF4-FFF2-40B4-BE49-F238E27FC236}">
                <a16:creationId xmlns:a16="http://schemas.microsoft.com/office/drawing/2014/main" id="{4AE053A7-45E1-FA46-83DE-C6C1A326B130}"/>
              </a:ext>
            </a:extLst>
          </p:cNvPr>
          <p:cNvSpPr txBox="1"/>
          <p:nvPr/>
        </p:nvSpPr>
        <p:spPr>
          <a:xfrm>
            <a:off x="5334243" y="5118938"/>
            <a:ext cx="4122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nil</a:t>
            </a:r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51CF559D-5143-C946-9FDB-CBB2713FF193}"/>
              </a:ext>
            </a:extLst>
          </p:cNvPr>
          <p:cNvSpPr txBox="1"/>
          <p:nvPr/>
        </p:nvSpPr>
        <p:spPr>
          <a:xfrm>
            <a:off x="5698610" y="5118938"/>
            <a:ext cx="4122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nil</a:t>
            </a:r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52B248B8-AD86-3548-8C76-12D7C9ACB1DF}"/>
              </a:ext>
            </a:extLst>
          </p:cNvPr>
          <p:cNvSpPr txBox="1"/>
          <p:nvPr/>
        </p:nvSpPr>
        <p:spPr>
          <a:xfrm>
            <a:off x="4209146" y="5118938"/>
            <a:ext cx="4122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nil</a:t>
            </a:r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0181DB4A-53A8-9F4F-8561-4E8E9DE2D740}"/>
              </a:ext>
            </a:extLst>
          </p:cNvPr>
          <p:cNvSpPr txBox="1"/>
          <p:nvPr/>
        </p:nvSpPr>
        <p:spPr>
          <a:xfrm>
            <a:off x="4560813" y="5118938"/>
            <a:ext cx="4122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nil</a:t>
            </a:r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CABCCDB8-DAE4-4F49-8030-3AF98FEE776C}"/>
              </a:ext>
            </a:extLst>
          </p:cNvPr>
          <p:cNvSpPr txBox="1"/>
          <p:nvPr/>
        </p:nvSpPr>
        <p:spPr>
          <a:xfrm>
            <a:off x="3865999" y="5118938"/>
            <a:ext cx="4122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nil</a:t>
            </a:r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C7101688-F8FE-0E47-8E8F-11B266FB2209}"/>
              </a:ext>
            </a:extLst>
          </p:cNvPr>
          <p:cNvSpPr txBox="1"/>
          <p:nvPr/>
        </p:nvSpPr>
        <p:spPr>
          <a:xfrm>
            <a:off x="2737153" y="5118938"/>
            <a:ext cx="4122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nil</a:t>
            </a:r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9AC39E60-EBB9-D342-8E30-2CDF911902D3}"/>
              </a:ext>
            </a:extLst>
          </p:cNvPr>
          <p:cNvSpPr txBox="1"/>
          <p:nvPr/>
        </p:nvSpPr>
        <p:spPr>
          <a:xfrm>
            <a:off x="3088819" y="5118938"/>
            <a:ext cx="4122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nil</a:t>
            </a:r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D9F4F8AB-07BB-1A4E-80D3-EA7D85F94B90}"/>
              </a:ext>
            </a:extLst>
          </p:cNvPr>
          <p:cNvSpPr txBox="1"/>
          <p:nvPr/>
        </p:nvSpPr>
        <p:spPr>
          <a:xfrm>
            <a:off x="2394006" y="5118938"/>
            <a:ext cx="4122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nil</a:t>
            </a:r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5EC71135-B1C6-E64B-AD43-368292EA70DF}"/>
              </a:ext>
            </a:extLst>
          </p:cNvPr>
          <p:cNvSpPr/>
          <p:nvPr/>
        </p:nvSpPr>
        <p:spPr>
          <a:xfrm>
            <a:off x="5334243" y="3970222"/>
            <a:ext cx="3175000" cy="765217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C1E17DB-76EC-9144-AA7B-1F3F634FD5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7C3A89-02D6-3C43-A589-6B53E992ED30}" type="slidenum">
              <a:rPr lang="fr-FR" smtClean="0"/>
              <a:t>26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235567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Picture 30">
            <a:extLst>
              <a:ext uri="{FF2B5EF4-FFF2-40B4-BE49-F238E27FC236}">
                <a16:creationId xmlns:a16="http://schemas.microsoft.com/office/drawing/2014/main" id="{7ABC9A0D-2E5A-5049-8746-37E6003A796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81091" y="5089567"/>
            <a:ext cx="5918200" cy="4318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AA5697E-0D9B-4D4D-93E7-CDDC1EAFDC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0700" y="92033"/>
            <a:ext cx="10515600" cy="805768"/>
          </a:xfrm>
        </p:spPr>
        <p:txBody>
          <a:bodyPr/>
          <a:lstStyle/>
          <a:p>
            <a:r>
              <a:rPr lang="en-US" dirty="0"/>
              <a:t>Setting the friends: </a:t>
            </a:r>
            <a:r>
              <a:rPr lang="en-US" b="1" dirty="0"/>
              <a:t>Indexable Pointer layout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328F06B3-BEDB-4D41-A9F3-643FBFA5A386}"/>
              </a:ext>
            </a:extLst>
          </p:cNvPr>
          <p:cNvSpPr txBox="1"/>
          <p:nvPr/>
        </p:nvSpPr>
        <p:spPr>
          <a:xfrm>
            <a:off x="5080857" y="5944474"/>
            <a:ext cx="8422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friends</a:t>
            </a:r>
          </a:p>
        </p:txBody>
      </p:sp>
      <p:sp>
        <p:nvSpPr>
          <p:cNvPr id="18" name="Left Brace 17">
            <a:extLst>
              <a:ext uri="{FF2B5EF4-FFF2-40B4-BE49-F238E27FC236}">
                <a16:creationId xmlns:a16="http://schemas.microsoft.com/office/drawing/2014/main" id="{DE7D0B5B-3D2F-4845-9EB9-A0BE71BC5139}"/>
              </a:ext>
            </a:extLst>
          </p:cNvPr>
          <p:cNvSpPr/>
          <p:nvPr/>
        </p:nvSpPr>
        <p:spPr>
          <a:xfrm rot="5400000" flipH="1">
            <a:off x="5355296" y="5174898"/>
            <a:ext cx="312257" cy="1076636"/>
          </a:xfrm>
          <a:prstGeom prst="leftBrac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F8E7DA1E-9202-034F-BE10-7C49AD4E6086}"/>
              </a:ext>
            </a:extLst>
          </p:cNvPr>
          <p:cNvSpPr txBox="1"/>
          <p:nvPr/>
        </p:nvSpPr>
        <p:spPr>
          <a:xfrm>
            <a:off x="2497115" y="5944473"/>
            <a:ext cx="5505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ana</a:t>
            </a:r>
            <a:endParaRPr lang="en-US" dirty="0"/>
          </a:p>
        </p:txBody>
      </p:sp>
      <p:sp>
        <p:nvSpPr>
          <p:cNvPr id="20" name="Left Brace 19">
            <a:extLst>
              <a:ext uri="{FF2B5EF4-FFF2-40B4-BE49-F238E27FC236}">
                <a16:creationId xmlns:a16="http://schemas.microsoft.com/office/drawing/2014/main" id="{44CA851F-BC5C-9340-A10B-A8BDD6256F7C}"/>
              </a:ext>
            </a:extLst>
          </p:cNvPr>
          <p:cNvSpPr/>
          <p:nvPr/>
        </p:nvSpPr>
        <p:spPr>
          <a:xfrm rot="5400000" flipH="1">
            <a:off x="2601549" y="5014275"/>
            <a:ext cx="312259" cy="1397883"/>
          </a:xfrm>
          <a:prstGeom prst="leftBrac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13DC5D7B-11B1-194C-A14A-464D5B34C776}"/>
              </a:ext>
            </a:extLst>
          </p:cNvPr>
          <p:cNvSpPr txBox="1"/>
          <p:nvPr/>
        </p:nvSpPr>
        <p:spPr>
          <a:xfrm>
            <a:off x="3950946" y="5944473"/>
            <a:ext cx="5505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bob</a:t>
            </a:r>
          </a:p>
        </p:txBody>
      </p:sp>
      <p:sp>
        <p:nvSpPr>
          <p:cNvPr id="22" name="Left Brace 21">
            <a:extLst>
              <a:ext uri="{FF2B5EF4-FFF2-40B4-BE49-F238E27FC236}">
                <a16:creationId xmlns:a16="http://schemas.microsoft.com/office/drawing/2014/main" id="{79826813-CCBA-5040-9AA8-7993019FA497}"/>
              </a:ext>
            </a:extLst>
          </p:cNvPr>
          <p:cNvSpPr/>
          <p:nvPr/>
        </p:nvSpPr>
        <p:spPr>
          <a:xfrm rot="5400000" flipH="1">
            <a:off x="4055379" y="5014275"/>
            <a:ext cx="312259" cy="1397883"/>
          </a:xfrm>
          <a:prstGeom prst="leftBrac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896CFEF1-1123-FA4D-A377-94F815C7BD9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69280" y="4829218"/>
            <a:ext cx="4107413" cy="520700"/>
          </a:xfrm>
          <a:prstGeom prst="rect">
            <a:avLst/>
          </a:prstGeom>
        </p:spPr>
      </p:pic>
      <p:pic>
        <p:nvPicPr>
          <p:cNvPr id="35" name="Picture 34">
            <a:extLst>
              <a:ext uri="{FF2B5EF4-FFF2-40B4-BE49-F238E27FC236}">
                <a16:creationId xmlns:a16="http://schemas.microsoft.com/office/drawing/2014/main" id="{ECAD47F7-6D2C-4144-A3FC-92371792897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81601" y="4938738"/>
            <a:ext cx="2054803" cy="35634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1373F0D9-B05E-8043-8D1F-1765CBDDDA4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6423" y="801330"/>
            <a:ext cx="4680899" cy="3952759"/>
          </a:xfrm>
          <a:prstGeom prst="rect">
            <a:avLst/>
          </a:prstGeom>
        </p:spPr>
      </p:pic>
      <p:pic>
        <p:nvPicPr>
          <p:cNvPr id="36" name="Picture 35">
            <a:extLst>
              <a:ext uri="{FF2B5EF4-FFF2-40B4-BE49-F238E27FC236}">
                <a16:creationId xmlns:a16="http://schemas.microsoft.com/office/drawing/2014/main" id="{B1045C76-2D6F-1C42-99B4-4BFBB9D2BD7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917101" y="5118939"/>
            <a:ext cx="1193800" cy="381000"/>
          </a:xfrm>
          <a:prstGeom prst="rect">
            <a:avLst/>
          </a:prstGeom>
        </p:spPr>
      </p:pic>
      <p:sp>
        <p:nvSpPr>
          <p:cNvPr id="39" name="TextBox 38">
            <a:extLst>
              <a:ext uri="{FF2B5EF4-FFF2-40B4-BE49-F238E27FC236}">
                <a16:creationId xmlns:a16="http://schemas.microsoft.com/office/drawing/2014/main" id="{BAC96B78-0F28-2C4F-919B-542FC72CD3C7}"/>
              </a:ext>
            </a:extLst>
          </p:cNvPr>
          <p:cNvSpPr txBox="1"/>
          <p:nvPr/>
        </p:nvSpPr>
        <p:spPr>
          <a:xfrm>
            <a:off x="4209146" y="5118938"/>
            <a:ext cx="4122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nil</a:t>
            </a:r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C1EBFFFB-3014-E544-9535-97C870E0BBB9}"/>
              </a:ext>
            </a:extLst>
          </p:cNvPr>
          <p:cNvSpPr txBox="1"/>
          <p:nvPr/>
        </p:nvSpPr>
        <p:spPr>
          <a:xfrm>
            <a:off x="4560813" y="5118938"/>
            <a:ext cx="4122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nil</a:t>
            </a:r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AB3A435B-D6CB-C041-9980-4EE3237D107F}"/>
              </a:ext>
            </a:extLst>
          </p:cNvPr>
          <p:cNvSpPr txBox="1"/>
          <p:nvPr/>
        </p:nvSpPr>
        <p:spPr>
          <a:xfrm>
            <a:off x="3865999" y="5118938"/>
            <a:ext cx="4122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nil</a:t>
            </a:r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A375D3DD-45E0-0249-B2E6-AAFC5836E6D8}"/>
              </a:ext>
            </a:extLst>
          </p:cNvPr>
          <p:cNvSpPr txBox="1"/>
          <p:nvPr/>
        </p:nvSpPr>
        <p:spPr>
          <a:xfrm>
            <a:off x="2737153" y="5118938"/>
            <a:ext cx="4122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nil</a:t>
            </a:r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86DBE253-5178-2A4A-84AB-0A53E2693A87}"/>
              </a:ext>
            </a:extLst>
          </p:cNvPr>
          <p:cNvSpPr txBox="1"/>
          <p:nvPr/>
        </p:nvSpPr>
        <p:spPr>
          <a:xfrm>
            <a:off x="3088819" y="5118938"/>
            <a:ext cx="4122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nil</a:t>
            </a:r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69871715-543B-E041-904F-49BF846A85C6}"/>
              </a:ext>
            </a:extLst>
          </p:cNvPr>
          <p:cNvSpPr txBox="1"/>
          <p:nvPr/>
        </p:nvSpPr>
        <p:spPr>
          <a:xfrm>
            <a:off x="2394006" y="5118938"/>
            <a:ext cx="4122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nil</a:t>
            </a:r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8AD130C-D4FF-AA46-BB86-FC0D9A281B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7C3A89-02D6-3C43-A589-6B53E992ED30}" type="slidenum">
              <a:rPr lang="fr-FR" smtClean="0"/>
              <a:t>27</a:t>
            </a:fld>
            <a:endParaRPr lang="fr-FR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8C3AA0EE-FB71-E54B-BE9F-81441DC1D22E}"/>
              </a:ext>
            </a:extLst>
          </p:cNvPr>
          <p:cNvSpPr/>
          <p:nvPr/>
        </p:nvSpPr>
        <p:spPr>
          <a:xfrm>
            <a:off x="5334243" y="3970222"/>
            <a:ext cx="3175000" cy="765217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C148576D-8097-9142-AF70-A6A2DAA8BF48}"/>
              </a:ext>
            </a:extLst>
          </p:cNvPr>
          <p:cNvSpPr/>
          <p:nvPr/>
        </p:nvSpPr>
        <p:spPr>
          <a:xfrm>
            <a:off x="6263301" y="1127765"/>
            <a:ext cx="6410606" cy="41025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44" indent="-28574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r-FR" sz="2200" b="1" dirty="0"/>
              <a:t>Variable </a:t>
            </a:r>
            <a:r>
              <a:rPr lang="fr-FR" sz="2200" b="1" dirty="0" err="1"/>
              <a:t>number</a:t>
            </a:r>
            <a:r>
              <a:rPr lang="fr-FR" sz="2200" b="1" dirty="0"/>
              <a:t> of slots</a:t>
            </a:r>
          </a:p>
          <a:p>
            <a:pPr marL="742932" lvl="1" indent="-28574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r-FR" sz="2200" dirty="0" err="1"/>
              <a:t>Defined</a:t>
            </a:r>
            <a:r>
              <a:rPr lang="fr-FR" sz="2200" dirty="0"/>
              <a:t> </a:t>
            </a:r>
            <a:r>
              <a:rPr lang="fr-FR" sz="2200" dirty="0" err="1"/>
              <a:t>dynamically</a:t>
            </a:r>
            <a:r>
              <a:rPr lang="fr-FR" sz="2200" dirty="0"/>
              <a:t> at the moment of </a:t>
            </a:r>
            <a:r>
              <a:rPr lang="fr-FR" sz="2200" b="1" dirty="0"/>
              <a:t>allocation</a:t>
            </a:r>
            <a:r>
              <a:rPr lang="fr-FR" sz="2200" dirty="0"/>
              <a:t> </a:t>
            </a:r>
          </a:p>
          <a:p>
            <a:pPr marL="285744" indent="-28574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r-FR" sz="2200" dirty="0"/>
              <a:t>Object </a:t>
            </a:r>
            <a:r>
              <a:rPr lang="fr-FR" sz="2200" dirty="0" err="1"/>
              <a:t>created</a:t>
            </a:r>
            <a:r>
              <a:rPr lang="fr-FR" sz="2200" dirty="0"/>
              <a:t> by </a:t>
            </a:r>
            <a:r>
              <a:rPr lang="fr-FR" sz="2200" dirty="0" err="1"/>
              <a:t>sending</a:t>
            </a:r>
            <a:r>
              <a:rPr lang="fr-FR" sz="2200" dirty="0"/>
              <a:t> the message </a:t>
            </a:r>
            <a:r>
              <a:rPr lang="fr-FR" sz="2200" b="1" dirty="0"/>
              <a:t>new:</a:t>
            </a:r>
          </a:p>
          <a:p>
            <a:pPr marL="285744" indent="-28574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r-FR" sz="2200" dirty="0" err="1"/>
              <a:t>Objects</a:t>
            </a:r>
            <a:r>
              <a:rPr lang="fr-FR" sz="2200" dirty="0"/>
              <a:t> </a:t>
            </a:r>
            <a:r>
              <a:rPr lang="fr-FR" sz="2200" b="1" dirty="0" err="1"/>
              <a:t>can’t</a:t>
            </a:r>
            <a:r>
              <a:rPr lang="fr-FR" sz="2200" b="1" dirty="0"/>
              <a:t> </a:t>
            </a:r>
            <a:r>
              <a:rPr lang="fr-FR" sz="2200" b="1" dirty="0" err="1"/>
              <a:t>grow</a:t>
            </a:r>
            <a:r>
              <a:rPr lang="fr-FR" sz="2200" b="1" dirty="0"/>
              <a:t> or </a:t>
            </a:r>
            <a:r>
              <a:rPr lang="fr-FR" sz="2200" b="1" dirty="0" err="1"/>
              <a:t>shrink</a:t>
            </a:r>
            <a:r>
              <a:rPr lang="fr-FR" sz="2200" dirty="0"/>
              <a:t>!</a:t>
            </a:r>
          </a:p>
          <a:p>
            <a:pPr marL="285744" indent="-28574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r-FR" sz="2200" dirty="0"/>
              <a:t>Size of slots </a:t>
            </a:r>
            <a:r>
              <a:rPr lang="fr-FR" sz="2200" dirty="0" err="1"/>
              <a:t>is</a:t>
            </a:r>
            <a:r>
              <a:rPr lang="fr-FR" sz="2200" dirty="0"/>
              <a:t> 1 </a:t>
            </a:r>
            <a:r>
              <a:rPr lang="fr-FR" sz="2200" dirty="0" err="1"/>
              <a:t>word</a:t>
            </a:r>
            <a:endParaRPr lang="fr-FR" sz="2200" dirty="0"/>
          </a:p>
          <a:p>
            <a:pPr marL="285744" indent="-28574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r-FR" sz="2200" dirty="0"/>
              <a:t>Slots </a:t>
            </a:r>
            <a:r>
              <a:rPr lang="fr-FR" sz="2200" dirty="0" err="1"/>
              <a:t>contain</a:t>
            </a:r>
            <a:r>
              <a:rPr lang="fr-FR" sz="2200" dirty="0"/>
              <a:t> </a:t>
            </a:r>
            <a:r>
              <a:rPr lang="fr-FR" sz="2200" b="1" dirty="0" err="1"/>
              <a:t>Oop</a:t>
            </a:r>
            <a:endParaRPr lang="fr-FR" sz="2200" b="1" dirty="0"/>
          </a:p>
          <a:p>
            <a:pPr>
              <a:lnSpc>
                <a:spcPct val="150000"/>
              </a:lnSpc>
            </a:pPr>
            <a:endParaRPr lang="fr-FR" sz="2200" dirty="0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41354444-6F2F-6942-B312-170C1BA93AD7}"/>
              </a:ext>
            </a:extLst>
          </p:cNvPr>
          <p:cNvSpPr/>
          <p:nvPr/>
        </p:nvSpPr>
        <p:spPr>
          <a:xfrm>
            <a:off x="5486643" y="4122622"/>
            <a:ext cx="3175000" cy="765217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487799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3F7A562-14CF-3E4C-8264-E1C6680571A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95379" y="5008211"/>
            <a:ext cx="7416800" cy="6096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AA5697E-0D9B-4D4D-93E7-CDDC1EAFDC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0700" y="92033"/>
            <a:ext cx="10515600" cy="805768"/>
          </a:xfrm>
        </p:spPr>
        <p:txBody>
          <a:bodyPr/>
          <a:lstStyle/>
          <a:p>
            <a:r>
              <a:rPr lang="en-US" dirty="0"/>
              <a:t>Setting the friends: </a:t>
            </a:r>
            <a:r>
              <a:rPr lang="en-US" b="1" dirty="0"/>
              <a:t>Indexable Pointer layout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328F06B3-BEDB-4D41-A9F3-643FBFA5A386}"/>
              </a:ext>
            </a:extLst>
          </p:cNvPr>
          <p:cNvSpPr txBox="1"/>
          <p:nvPr/>
        </p:nvSpPr>
        <p:spPr>
          <a:xfrm>
            <a:off x="5134414" y="6282658"/>
            <a:ext cx="8422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friends</a:t>
            </a:r>
          </a:p>
        </p:txBody>
      </p:sp>
      <p:sp>
        <p:nvSpPr>
          <p:cNvPr id="18" name="Left Brace 17">
            <a:extLst>
              <a:ext uri="{FF2B5EF4-FFF2-40B4-BE49-F238E27FC236}">
                <a16:creationId xmlns:a16="http://schemas.microsoft.com/office/drawing/2014/main" id="{DE7D0B5B-3D2F-4845-9EB9-A0BE71BC5139}"/>
              </a:ext>
            </a:extLst>
          </p:cNvPr>
          <p:cNvSpPr/>
          <p:nvPr/>
        </p:nvSpPr>
        <p:spPr>
          <a:xfrm rot="5400000" flipH="1">
            <a:off x="5408853" y="5513082"/>
            <a:ext cx="312257" cy="1076636"/>
          </a:xfrm>
          <a:prstGeom prst="leftBrac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F8E7DA1E-9202-034F-BE10-7C49AD4E6086}"/>
              </a:ext>
            </a:extLst>
          </p:cNvPr>
          <p:cNvSpPr txBox="1"/>
          <p:nvPr/>
        </p:nvSpPr>
        <p:spPr>
          <a:xfrm>
            <a:off x="2550674" y="6282657"/>
            <a:ext cx="5505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ana</a:t>
            </a:r>
            <a:endParaRPr lang="en-US" dirty="0"/>
          </a:p>
        </p:txBody>
      </p:sp>
      <p:sp>
        <p:nvSpPr>
          <p:cNvPr id="20" name="Left Brace 19">
            <a:extLst>
              <a:ext uri="{FF2B5EF4-FFF2-40B4-BE49-F238E27FC236}">
                <a16:creationId xmlns:a16="http://schemas.microsoft.com/office/drawing/2014/main" id="{44CA851F-BC5C-9340-A10B-A8BDD6256F7C}"/>
              </a:ext>
            </a:extLst>
          </p:cNvPr>
          <p:cNvSpPr/>
          <p:nvPr/>
        </p:nvSpPr>
        <p:spPr>
          <a:xfrm rot="5400000" flipH="1">
            <a:off x="2655107" y="5352459"/>
            <a:ext cx="312259" cy="1397883"/>
          </a:xfrm>
          <a:prstGeom prst="leftBrac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13DC5D7B-11B1-194C-A14A-464D5B34C776}"/>
              </a:ext>
            </a:extLst>
          </p:cNvPr>
          <p:cNvSpPr txBox="1"/>
          <p:nvPr/>
        </p:nvSpPr>
        <p:spPr>
          <a:xfrm>
            <a:off x="4004503" y="6282657"/>
            <a:ext cx="5505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bob</a:t>
            </a:r>
          </a:p>
        </p:txBody>
      </p:sp>
      <p:sp>
        <p:nvSpPr>
          <p:cNvPr id="22" name="Left Brace 21">
            <a:extLst>
              <a:ext uri="{FF2B5EF4-FFF2-40B4-BE49-F238E27FC236}">
                <a16:creationId xmlns:a16="http://schemas.microsoft.com/office/drawing/2014/main" id="{79826813-CCBA-5040-9AA8-7993019FA497}"/>
              </a:ext>
            </a:extLst>
          </p:cNvPr>
          <p:cNvSpPr/>
          <p:nvPr/>
        </p:nvSpPr>
        <p:spPr>
          <a:xfrm rot="5400000" flipH="1">
            <a:off x="4108937" y="5352459"/>
            <a:ext cx="312259" cy="1397883"/>
          </a:xfrm>
          <a:prstGeom prst="leftBrac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4B99EC4-B03B-4844-98F1-F3428836178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V="1">
            <a:off x="4836770" y="5330332"/>
            <a:ext cx="2730500" cy="388331"/>
          </a:xfrm>
          <a:prstGeom prst="rect">
            <a:avLst/>
          </a:prstGeom>
        </p:spPr>
      </p:pic>
      <p:sp>
        <p:nvSpPr>
          <p:cNvPr id="33" name="TextBox 32">
            <a:extLst>
              <a:ext uri="{FF2B5EF4-FFF2-40B4-BE49-F238E27FC236}">
                <a16:creationId xmlns:a16="http://schemas.microsoft.com/office/drawing/2014/main" id="{B28FDDD7-5727-434B-B87E-6A08D3884B6B}"/>
              </a:ext>
            </a:extLst>
          </p:cNvPr>
          <p:cNvSpPr txBox="1"/>
          <p:nvPr/>
        </p:nvSpPr>
        <p:spPr>
          <a:xfrm>
            <a:off x="6405712" y="6282658"/>
            <a:ext cx="8609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person</a:t>
            </a:r>
          </a:p>
        </p:txBody>
      </p:sp>
      <p:sp>
        <p:nvSpPr>
          <p:cNvPr id="34" name="Left Brace 33">
            <a:extLst>
              <a:ext uri="{FF2B5EF4-FFF2-40B4-BE49-F238E27FC236}">
                <a16:creationId xmlns:a16="http://schemas.microsoft.com/office/drawing/2014/main" id="{D03C8F55-77E8-4F4F-946D-5CB0F856DD4A}"/>
              </a:ext>
            </a:extLst>
          </p:cNvPr>
          <p:cNvSpPr/>
          <p:nvPr/>
        </p:nvSpPr>
        <p:spPr>
          <a:xfrm rot="5400000" flipH="1">
            <a:off x="6680081" y="5344923"/>
            <a:ext cx="312259" cy="1397883"/>
          </a:xfrm>
          <a:prstGeom prst="leftBrac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21AB935-733A-6347-8E82-1A2F0EAB4CC4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26741"/>
          <a:stretch/>
        </p:blipFill>
        <p:spPr>
          <a:xfrm>
            <a:off x="357188" y="686057"/>
            <a:ext cx="4977056" cy="4042311"/>
          </a:xfrm>
          <a:prstGeom prst="rect">
            <a:avLst/>
          </a:prstGeom>
        </p:spPr>
      </p:pic>
      <p:pic>
        <p:nvPicPr>
          <p:cNvPr id="35" name="Picture 34">
            <a:extLst>
              <a:ext uri="{FF2B5EF4-FFF2-40B4-BE49-F238E27FC236}">
                <a16:creationId xmlns:a16="http://schemas.microsoft.com/office/drawing/2014/main" id="{6E6F97F7-2C88-CB46-B559-0638DDCC23D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17101" y="5118939"/>
            <a:ext cx="1193800" cy="381000"/>
          </a:xfrm>
          <a:prstGeom prst="rect">
            <a:avLst/>
          </a:prstGeom>
        </p:spPr>
      </p:pic>
      <p:sp>
        <p:nvSpPr>
          <p:cNvPr id="36" name="TextBox 35">
            <a:extLst>
              <a:ext uri="{FF2B5EF4-FFF2-40B4-BE49-F238E27FC236}">
                <a16:creationId xmlns:a16="http://schemas.microsoft.com/office/drawing/2014/main" id="{DA2346C0-A171-7644-ABF8-6601F56CBBBB}"/>
              </a:ext>
            </a:extLst>
          </p:cNvPr>
          <p:cNvSpPr txBox="1"/>
          <p:nvPr/>
        </p:nvSpPr>
        <p:spPr>
          <a:xfrm>
            <a:off x="4209146" y="5118938"/>
            <a:ext cx="4122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nil</a:t>
            </a:r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47DD6FFE-4D4D-454E-87E5-8948514EE936}"/>
              </a:ext>
            </a:extLst>
          </p:cNvPr>
          <p:cNvSpPr txBox="1"/>
          <p:nvPr/>
        </p:nvSpPr>
        <p:spPr>
          <a:xfrm>
            <a:off x="4560813" y="5118938"/>
            <a:ext cx="4122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nil</a:t>
            </a:r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48DA83C8-94EA-B248-8771-AB24633883C1}"/>
              </a:ext>
            </a:extLst>
          </p:cNvPr>
          <p:cNvSpPr txBox="1"/>
          <p:nvPr/>
        </p:nvSpPr>
        <p:spPr>
          <a:xfrm>
            <a:off x="3865999" y="5118938"/>
            <a:ext cx="4122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nil</a:t>
            </a:r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DDCD55CE-8EB1-214B-BCD0-078D1A76EC91}"/>
              </a:ext>
            </a:extLst>
          </p:cNvPr>
          <p:cNvSpPr txBox="1"/>
          <p:nvPr/>
        </p:nvSpPr>
        <p:spPr>
          <a:xfrm>
            <a:off x="2737153" y="5118938"/>
            <a:ext cx="4122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nil</a:t>
            </a:r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60747391-B571-3844-9979-CDC7B6916693}"/>
              </a:ext>
            </a:extLst>
          </p:cNvPr>
          <p:cNvSpPr txBox="1"/>
          <p:nvPr/>
        </p:nvSpPr>
        <p:spPr>
          <a:xfrm>
            <a:off x="3088819" y="5118938"/>
            <a:ext cx="4122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nil</a:t>
            </a:r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5450491A-FB0B-1F47-AFEB-A87E016E5186}"/>
              </a:ext>
            </a:extLst>
          </p:cNvPr>
          <p:cNvSpPr txBox="1"/>
          <p:nvPr/>
        </p:nvSpPr>
        <p:spPr>
          <a:xfrm>
            <a:off x="2394006" y="5118938"/>
            <a:ext cx="4122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nil</a:t>
            </a:r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CE8B8CF2-DB7C-6248-9E8B-B5151A4F83D1}"/>
              </a:ext>
            </a:extLst>
          </p:cNvPr>
          <p:cNvSpPr txBox="1"/>
          <p:nvPr/>
        </p:nvSpPr>
        <p:spPr>
          <a:xfrm>
            <a:off x="6771407" y="5118938"/>
            <a:ext cx="4122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nil</a:t>
            </a:r>
            <a:endParaRPr lang="en-US" sz="1400" dirty="0">
              <a:solidFill>
                <a:schemeClr val="bg1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4390BCF-2196-9946-A126-92BD85816D3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869280" y="4829218"/>
            <a:ext cx="4107413" cy="5207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971216EE-615C-D94F-B4A1-648076516A5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481601" y="4938738"/>
            <a:ext cx="2054803" cy="356349"/>
          </a:xfrm>
          <a:prstGeom prst="rect">
            <a:avLst/>
          </a:prstGeom>
        </p:spPr>
      </p:pic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9A79E95C-9749-7041-BEC1-6142383DF7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7C3A89-02D6-3C43-A589-6B53E992ED30}" type="slidenum">
              <a:rPr lang="fr-FR" smtClean="0"/>
              <a:t>28</a:t>
            </a:fld>
            <a:endParaRPr lang="fr-FR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68FFE9EC-C6B1-4941-BC83-06B3D20619E6}"/>
              </a:ext>
            </a:extLst>
          </p:cNvPr>
          <p:cNvSpPr/>
          <p:nvPr/>
        </p:nvSpPr>
        <p:spPr>
          <a:xfrm>
            <a:off x="6110901" y="975365"/>
            <a:ext cx="6410606" cy="41025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44" indent="-28574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r-FR" sz="2200" b="1" dirty="0"/>
              <a:t>Variable </a:t>
            </a:r>
            <a:r>
              <a:rPr lang="fr-FR" sz="2200" b="1" dirty="0" err="1"/>
              <a:t>number</a:t>
            </a:r>
            <a:r>
              <a:rPr lang="fr-FR" sz="2200" b="1" dirty="0"/>
              <a:t> of slots</a:t>
            </a:r>
          </a:p>
          <a:p>
            <a:pPr marL="742932" lvl="1" indent="-28574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r-FR" sz="2200" dirty="0" err="1"/>
              <a:t>Defined</a:t>
            </a:r>
            <a:r>
              <a:rPr lang="fr-FR" sz="2200" dirty="0"/>
              <a:t> </a:t>
            </a:r>
            <a:r>
              <a:rPr lang="fr-FR" sz="2200" dirty="0" err="1"/>
              <a:t>dynamically</a:t>
            </a:r>
            <a:r>
              <a:rPr lang="fr-FR" sz="2200" dirty="0"/>
              <a:t> at the moment of </a:t>
            </a:r>
            <a:r>
              <a:rPr lang="fr-FR" sz="2200" b="1" dirty="0"/>
              <a:t>allocation</a:t>
            </a:r>
            <a:r>
              <a:rPr lang="fr-FR" sz="2200" dirty="0"/>
              <a:t> </a:t>
            </a:r>
          </a:p>
          <a:p>
            <a:pPr marL="285744" indent="-28574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r-FR" sz="2200" dirty="0"/>
              <a:t>Object </a:t>
            </a:r>
            <a:r>
              <a:rPr lang="fr-FR" sz="2200" dirty="0" err="1"/>
              <a:t>created</a:t>
            </a:r>
            <a:r>
              <a:rPr lang="fr-FR" sz="2200" dirty="0"/>
              <a:t> by </a:t>
            </a:r>
            <a:r>
              <a:rPr lang="fr-FR" sz="2200" dirty="0" err="1"/>
              <a:t>sending</a:t>
            </a:r>
            <a:r>
              <a:rPr lang="fr-FR" sz="2200" dirty="0"/>
              <a:t> the message </a:t>
            </a:r>
            <a:r>
              <a:rPr lang="fr-FR" sz="2200" b="1" dirty="0"/>
              <a:t>new:</a:t>
            </a:r>
          </a:p>
          <a:p>
            <a:pPr marL="285744" indent="-28574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r-FR" sz="2200" dirty="0" err="1"/>
              <a:t>Objects</a:t>
            </a:r>
            <a:r>
              <a:rPr lang="fr-FR" sz="2200" dirty="0"/>
              <a:t> </a:t>
            </a:r>
            <a:r>
              <a:rPr lang="fr-FR" sz="2200" b="1" dirty="0" err="1"/>
              <a:t>can’t</a:t>
            </a:r>
            <a:r>
              <a:rPr lang="fr-FR" sz="2200" b="1" dirty="0"/>
              <a:t> </a:t>
            </a:r>
            <a:r>
              <a:rPr lang="fr-FR" sz="2200" b="1" dirty="0" err="1"/>
              <a:t>grow</a:t>
            </a:r>
            <a:r>
              <a:rPr lang="fr-FR" sz="2200" b="1" dirty="0"/>
              <a:t> or </a:t>
            </a:r>
            <a:r>
              <a:rPr lang="fr-FR" sz="2200" b="1" dirty="0" err="1"/>
              <a:t>shrink</a:t>
            </a:r>
            <a:r>
              <a:rPr lang="fr-FR" sz="2200" dirty="0"/>
              <a:t>!</a:t>
            </a:r>
          </a:p>
          <a:p>
            <a:pPr marL="285744" indent="-28574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r-FR" sz="2200" dirty="0"/>
              <a:t>Size of slots </a:t>
            </a:r>
            <a:r>
              <a:rPr lang="fr-FR" sz="2200" dirty="0" err="1"/>
              <a:t>is</a:t>
            </a:r>
            <a:r>
              <a:rPr lang="fr-FR" sz="2200" dirty="0"/>
              <a:t> 1 </a:t>
            </a:r>
            <a:r>
              <a:rPr lang="fr-FR" sz="2200" dirty="0" err="1"/>
              <a:t>word</a:t>
            </a:r>
            <a:endParaRPr lang="fr-FR" sz="2200" dirty="0"/>
          </a:p>
          <a:p>
            <a:pPr marL="285744" indent="-28574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r-FR" sz="2200" dirty="0"/>
              <a:t>Slots </a:t>
            </a:r>
            <a:r>
              <a:rPr lang="fr-FR" sz="2200" dirty="0" err="1"/>
              <a:t>contain</a:t>
            </a:r>
            <a:r>
              <a:rPr lang="fr-FR" sz="2200" dirty="0"/>
              <a:t> </a:t>
            </a:r>
            <a:r>
              <a:rPr lang="fr-FR" sz="2200" b="1" dirty="0" err="1"/>
              <a:t>Oop</a:t>
            </a:r>
            <a:endParaRPr lang="fr-FR" sz="2200" b="1" dirty="0"/>
          </a:p>
          <a:p>
            <a:pPr>
              <a:lnSpc>
                <a:spcPct val="150000"/>
              </a:lnSpc>
            </a:pPr>
            <a:endParaRPr lang="fr-FR" sz="2200" dirty="0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08D9D64E-3FDA-E04A-83FA-4A9181ED1604}"/>
              </a:ext>
            </a:extLst>
          </p:cNvPr>
          <p:cNvSpPr/>
          <p:nvPr/>
        </p:nvSpPr>
        <p:spPr>
          <a:xfrm>
            <a:off x="5334243" y="3970222"/>
            <a:ext cx="3175000" cy="765217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828302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" name="Picture 39">
            <a:extLst>
              <a:ext uri="{FF2B5EF4-FFF2-40B4-BE49-F238E27FC236}">
                <a16:creationId xmlns:a16="http://schemas.microsoft.com/office/drawing/2014/main" id="{9C5BB8DB-75F2-274D-9D8D-2D9F440F7A6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1405" t="-15724" r="49828" b="1"/>
          <a:stretch/>
        </p:blipFill>
        <p:spPr>
          <a:xfrm>
            <a:off x="0" y="4937758"/>
            <a:ext cx="2133600" cy="70545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AA5697E-0D9B-4D4D-93E7-CDDC1EAFDC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0700" y="92033"/>
            <a:ext cx="10515600" cy="805768"/>
          </a:xfrm>
        </p:spPr>
        <p:txBody>
          <a:bodyPr>
            <a:normAutofit/>
          </a:bodyPr>
          <a:lstStyle/>
          <a:p>
            <a:r>
              <a:rPr lang="en-US" dirty="0"/>
              <a:t>Setting the </a:t>
            </a:r>
            <a:r>
              <a:rPr lang="en-US" b="1" dirty="0"/>
              <a:t>name</a:t>
            </a:r>
          </a:p>
        </p:txBody>
      </p:sp>
      <p:pic>
        <p:nvPicPr>
          <p:cNvPr id="32" name="Picture 31">
            <a:extLst>
              <a:ext uri="{FF2B5EF4-FFF2-40B4-BE49-F238E27FC236}">
                <a16:creationId xmlns:a16="http://schemas.microsoft.com/office/drawing/2014/main" id="{3EAD66F0-C37D-554F-B3BA-4C2365E2038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29062" y="5167588"/>
            <a:ext cx="123041" cy="282995"/>
          </a:xfrm>
          <a:prstGeom prst="rect">
            <a:avLst/>
          </a:prstGeom>
        </p:spPr>
      </p:pic>
      <p:sp>
        <p:nvSpPr>
          <p:cNvPr id="33" name="TextBox 32">
            <a:extLst>
              <a:ext uri="{FF2B5EF4-FFF2-40B4-BE49-F238E27FC236}">
                <a16:creationId xmlns:a16="http://schemas.microsoft.com/office/drawing/2014/main" id="{B28FDDD7-5727-434B-B87E-6A08D3884B6B}"/>
              </a:ext>
            </a:extLst>
          </p:cNvPr>
          <p:cNvSpPr txBox="1"/>
          <p:nvPr/>
        </p:nvSpPr>
        <p:spPr>
          <a:xfrm>
            <a:off x="2089643" y="6292037"/>
            <a:ext cx="8609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person</a:t>
            </a:r>
          </a:p>
        </p:txBody>
      </p:sp>
      <p:sp>
        <p:nvSpPr>
          <p:cNvPr id="34" name="Left Brace 33">
            <a:extLst>
              <a:ext uri="{FF2B5EF4-FFF2-40B4-BE49-F238E27FC236}">
                <a16:creationId xmlns:a16="http://schemas.microsoft.com/office/drawing/2014/main" id="{D03C8F55-77E8-4F4F-946D-5CB0F856DD4A}"/>
              </a:ext>
            </a:extLst>
          </p:cNvPr>
          <p:cNvSpPr/>
          <p:nvPr/>
        </p:nvSpPr>
        <p:spPr>
          <a:xfrm rot="5400000" flipH="1">
            <a:off x="2364012" y="5354301"/>
            <a:ext cx="312259" cy="1397883"/>
          </a:xfrm>
          <a:prstGeom prst="leftBrac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21AB935-733A-6347-8E82-1A2F0EAB4CC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7187" y="787655"/>
            <a:ext cx="6793799" cy="4042311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05765E7B-92C7-5649-8BD9-3B8F4C751E1A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7392" t="15214"/>
          <a:stretch/>
        </p:blipFill>
        <p:spPr>
          <a:xfrm>
            <a:off x="1751721" y="5130317"/>
            <a:ext cx="4563387" cy="495323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24B99EC4-B03B-4844-98F1-F3428836178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flipV="1">
            <a:off x="520701" y="5339709"/>
            <a:ext cx="2730500" cy="388331"/>
          </a:xfrm>
          <a:prstGeom prst="rect">
            <a:avLst/>
          </a:prstGeom>
        </p:spPr>
      </p:pic>
      <p:sp>
        <p:nvSpPr>
          <p:cNvPr id="38" name="TextBox 37">
            <a:extLst>
              <a:ext uri="{FF2B5EF4-FFF2-40B4-BE49-F238E27FC236}">
                <a16:creationId xmlns:a16="http://schemas.microsoft.com/office/drawing/2014/main" id="{9DFEC6F2-89AA-CC40-B811-1FCCD816299D}"/>
              </a:ext>
            </a:extLst>
          </p:cNvPr>
          <p:cNvSpPr txBox="1"/>
          <p:nvPr/>
        </p:nvSpPr>
        <p:spPr>
          <a:xfrm>
            <a:off x="2484435" y="5130318"/>
            <a:ext cx="4122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nil</a:t>
            </a:r>
            <a:endParaRPr lang="en-US" sz="1400" dirty="0">
              <a:solidFill>
                <a:schemeClr val="bg1"/>
              </a:solidFill>
            </a:endParaRPr>
          </a:p>
        </p:txBody>
      </p:sp>
      <p:pic>
        <p:nvPicPr>
          <p:cNvPr id="39" name="Picture 38">
            <a:extLst>
              <a:ext uri="{FF2B5EF4-FFF2-40B4-BE49-F238E27FC236}">
                <a16:creationId xmlns:a16="http://schemas.microsoft.com/office/drawing/2014/main" id="{856DDDE1-3525-CF45-9D0D-B07A60AA05C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70623" y="5143040"/>
            <a:ext cx="1193800" cy="381000"/>
          </a:xfrm>
          <a:prstGeom prst="rect">
            <a:avLst/>
          </a:prstGeom>
        </p:spPr>
      </p:pic>
      <p:sp>
        <p:nvSpPr>
          <p:cNvPr id="42" name="Rectangle 41">
            <a:extLst>
              <a:ext uri="{FF2B5EF4-FFF2-40B4-BE49-F238E27FC236}">
                <a16:creationId xmlns:a16="http://schemas.microsoft.com/office/drawing/2014/main" id="{761704AA-12FB-954B-A9B7-F2C6EF5E4846}"/>
              </a:ext>
            </a:extLst>
          </p:cNvPr>
          <p:cNvSpPr/>
          <p:nvPr/>
        </p:nvSpPr>
        <p:spPr>
          <a:xfrm>
            <a:off x="0" y="4801581"/>
            <a:ext cx="1751722" cy="1407790"/>
          </a:xfrm>
          <a:prstGeom prst="rect">
            <a:avLst/>
          </a:prstGeom>
          <a:gradFill flip="none" rotWithShape="1">
            <a:gsLst>
              <a:gs pos="69000">
                <a:srgbClr val="FFFFFF">
                  <a:alpha val="82000"/>
                </a:srgbClr>
              </a:gs>
              <a:gs pos="28000">
                <a:schemeClr val="bg1"/>
              </a:gs>
              <a:gs pos="100000">
                <a:schemeClr val="bg1">
                  <a:alpha val="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E7EC82E-EF4A-F54F-BEC6-6180841367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7C3A89-02D6-3C43-A589-6B53E992ED30}" type="slidenum">
              <a:rPr lang="fr-FR" smtClean="0"/>
              <a:t>29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3728807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itle 2">
            <a:extLst>
              <a:ext uri="{FF2B5EF4-FFF2-40B4-BE49-F238E27FC236}">
                <a16:creationId xmlns:a16="http://schemas.microsoft.com/office/drawing/2014/main" id="{1524CA92-C0B7-9B4F-A501-520B9F775373}"/>
              </a:ext>
            </a:extLst>
          </p:cNvPr>
          <p:cNvSpPr txBox="1">
            <a:spLocks/>
          </p:cNvSpPr>
          <p:nvPr/>
        </p:nvSpPr>
        <p:spPr>
          <a:xfrm>
            <a:off x="1058753" y="1103107"/>
            <a:ext cx="8923447" cy="596190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44" indent="-285744" algn="l">
              <a:buFont typeface="Arial" panose="020B0604020202020204" pitchFamily="34" charset="0"/>
              <a:buChar char="•"/>
            </a:pPr>
            <a:endParaRPr lang="fr-FR" sz="4000" dirty="0"/>
          </a:p>
          <a:p>
            <a:pPr marL="285744" indent="-285744" algn="l">
              <a:buFont typeface="Arial" panose="020B0604020202020204" pitchFamily="34" charset="0"/>
              <a:buChar char="•"/>
            </a:pPr>
            <a:r>
              <a:rPr lang="fr-FR" sz="4000" dirty="0" err="1"/>
              <a:t>Objects</a:t>
            </a:r>
            <a:r>
              <a:rPr lang="fr-FR" sz="4000" dirty="0"/>
              <a:t> </a:t>
            </a:r>
            <a:r>
              <a:rPr lang="fr-FR" sz="4000" dirty="0" err="1"/>
              <a:t>Layouts</a:t>
            </a:r>
            <a:endParaRPr lang="fr-FR" sz="4000" dirty="0"/>
          </a:p>
          <a:p>
            <a:pPr marL="742944" lvl="1" indent="-285744" algn="l">
              <a:buFont typeface="Arial" panose="020B0604020202020204" pitchFamily="34" charset="0"/>
              <a:buChar char="•"/>
            </a:pPr>
            <a:r>
              <a:rPr lang="fr-FR" sz="3600" dirty="0" err="1"/>
              <a:t>Fixed</a:t>
            </a:r>
            <a:r>
              <a:rPr lang="fr-FR" sz="3600" dirty="0"/>
              <a:t>, </a:t>
            </a:r>
            <a:r>
              <a:rPr lang="fr-FR" sz="3600" dirty="0" err="1"/>
              <a:t>Indexable</a:t>
            </a:r>
            <a:r>
              <a:rPr lang="fr-FR" sz="3600" dirty="0"/>
              <a:t> Pointer, </a:t>
            </a:r>
            <a:r>
              <a:rPr lang="fr-FR" sz="3600" dirty="0" err="1"/>
              <a:t>Indexable</a:t>
            </a:r>
            <a:r>
              <a:rPr lang="fr-FR" sz="3600" dirty="0"/>
              <a:t> Byte ….</a:t>
            </a:r>
          </a:p>
          <a:p>
            <a:pPr marL="285732" indent="-285744" algn="l">
              <a:buFont typeface="Arial" panose="020B0604020202020204" pitchFamily="34" charset="0"/>
              <a:buChar char="•"/>
            </a:pPr>
            <a:endParaRPr lang="fr-FR" sz="4000" dirty="0"/>
          </a:p>
          <a:p>
            <a:pPr marL="285732" indent="-285744" algn="l">
              <a:buFont typeface="Arial" panose="020B0604020202020204" pitchFamily="34" charset="0"/>
              <a:buChar char="•"/>
            </a:pPr>
            <a:r>
              <a:rPr lang="fr-FR" sz="4000" dirty="0" err="1"/>
              <a:t>Object’s</a:t>
            </a:r>
            <a:r>
              <a:rPr lang="fr-FR" sz="4000" dirty="0"/>
              <a:t> Header</a:t>
            </a:r>
          </a:p>
          <a:p>
            <a:pPr marL="742932" lvl="1" indent="-285744" algn="l">
              <a:buFont typeface="Arial" panose="020B0604020202020204" pitchFamily="34" charset="0"/>
              <a:buChar char="•"/>
            </a:pPr>
            <a:r>
              <a:rPr lang="fr-FR" sz="3600" dirty="0"/>
              <a:t>Format, </a:t>
            </a:r>
            <a:r>
              <a:rPr lang="fr-FR" sz="3600" dirty="0" err="1"/>
              <a:t>number</a:t>
            </a:r>
            <a:r>
              <a:rPr lang="fr-FR" sz="3600" dirty="0"/>
              <a:t> of slots, </a:t>
            </a:r>
            <a:r>
              <a:rPr lang="fr-FR" sz="3600" dirty="0" err="1"/>
              <a:t>identity</a:t>
            </a:r>
            <a:r>
              <a:rPr lang="fr-FR" sz="3600" dirty="0"/>
              <a:t> hash…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C6E14D5-05F4-1D4A-B58D-326450E8A5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7C3A89-02D6-3C43-A589-6B53E992ED30}" type="slidenum">
              <a:rPr lang="fr-FR" smtClean="0"/>
              <a:t>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1100888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74AB8DA-1989-BD4D-8F74-B26F9105995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21903" y="5142472"/>
            <a:ext cx="3454400" cy="406400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F4576ABA-D1F8-EE4C-B650-A3997572CF9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1405" t="-15724" r="49828" b="1"/>
          <a:stretch/>
        </p:blipFill>
        <p:spPr>
          <a:xfrm>
            <a:off x="0" y="4927818"/>
            <a:ext cx="2133600" cy="70545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AA5697E-0D9B-4D4D-93E7-CDDC1EAFDC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0700" y="92033"/>
            <a:ext cx="10515600" cy="805768"/>
          </a:xfrm>
        </p:spPr>
        <p:txBody>
          <a:bodyPr/>
          <a:lstStyle/>
          <a:p>
            <a:r>
              <a:rPr lang="en-US" dirty="0"/>
              <a:t>Setting the </a:t>
            </a:r>
            <a:r>
              <a:rPr lang="en-US" b="1" dirty="0"/>
              <a:t>name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4B99EC4-B03B-4844-98F1-F3428836178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0701" y="4804350"/>
            <a:ext cx="2730500" cy="535359"/>
          </a:xfrm>
          <a:prstGeom prst="rect">
            <a:avLst/>
          </a:prstGeom>
        </p:spPr>
      </p:pic>
      <p:sp>
        <p:nvSpPr>
          <p:cNvPr id="33" name="TextBox 32">
            <a:extLst>
              <a:ext uri="{FF2B5EF4-FFF2-40B4-BE49-F238E27FC236}">
                <a16:creationId xmlns:a16="http://schemas.microsoft.com/office/drawing/2014/main" id="{B28FDDD7-5727-434B-B87E-6A08D3884B6B}"/>
              </a:ext>
            </a:extLst>
          </p:cNvPr>
          <p:cNvSpPr txBox="1"/>
          <p:nvPr/>
        </p:nvSpPr>
        <p:spPr>
          <a:xfrm>
            <a:off x="2077286" y="5923719"/>
            <a:ext cx="8609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person</a:t>
            </a:r>
          </a:p>
        </p:txBody>
      </p:sp>
      <p:sp>
        <p:nvSpPr>
          <p:cNvPr id="34" name="Left Brace 33">
            <a:extLst>
              <a:ext uri="{FF2B5EF4-FFF2-40B4-BE49-F238E27FC236}">
                <a16:creationId xmlns:a16="http://schemas.microsoft.com/office/drawing/2014/main" id="{D03C8F55-77E8-4F4F-946D-5CB0F856DD4A}"/>
              </a:ext>
            </a:extLst>
          </p:cNvPr>
          <p:cNvSpPr/>
          <p:nvPr/>
        </p:nvSpPr>
        <p:spPr>
          <a:xfrm rot="5400000" flipH="1">
            <a:off x="2351655" y="4985984"/>
            <a:ext cx="312259" cy="1397883"/>
          </a:xfrm>
          <a:prstGeom prst="leftBrac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Left Brace 34">
            <a:extLst>
              <a:ext uri="{FF2B5EF4-FFF2-40B4-BE49-F238E27FC236}">
                <a16:creationId xmlns:a16="http://schemas.microsoft.com/office/drawing/2014/main" id="{910D77A1-149E-694A-9DF3-AE59AD584FEB}"/>
              </a:ext>
            </a:extLst>
          </p:cNvPr>
          <p:cNvSpPr/>
          <p:nvPr/>
        </p:nvSpPr>
        <p:spPr>
          <a:xfrm rot="5400000" flipH="1">
            <a:off x="3440011" y="5345168"/>
            <a:ext cx="317015" cy="674757"/>
          </a:xfrm>
          <a:prstGeom prst="leftBrac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3D7A5EB4-1E4B-F149-914F-CAD0B83DD2E2}"/>
              </a:ext>
            </a:extLst>
          </p:cNvPr>
          <p:cNvSpPr txBox="1"/>
          <p:nvPr/>
        </p:nvSpPr>
        <p:spPr>
          <a:xfrm>
            <a:off x="3175007" y="5923719"/>
            <a:ext cx="8609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name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21ABC353-6260-E845-987E-58EC9F48083B}"/>
              </a:ext>
            </a:extLst>
          </p:cNvPr>
          <p:cNvSpPr txBox="1"/>
          <p:nvPr/>
        </p:nvSpPr>
        <p:spPr>
          <a:xfrm>
            <a:off x="2484435" y="5130318"/>
            <a:ext cx="4122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nil</a:t>
            </a:r>
            <a:endParaRPr lang="en-US" sz="1400" dirty="0">
              <a:solidFill>
                <a:schemeClr val="bg1"/>
              </a:solidFill>
            </a:endParaRP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A621BA2F-31A6-5248-940F-0757BBAD980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0623" y="5143040"/>
            <a:ext cx="1193800" cy="381000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FF92742B-9EB4-CC44-8FAD-BC3544069BDF}"/>
              </a:ext>
            </a:extLst>
          </p:cNvPr>
          <p:cNvSpPr/>
          <p:nvPr/>
        </p:nvSpPr>
        <p:spPr>
          <a:xfrm>
            <a:off x="0" y="4801581"/>
            <a:ext cx="1751722" cy="1407790"/>
          </a:xfrm>
          <a:prstGeom prst="rect">
            <a:avLst/>
          </a:prstGeom>
          <a:gradFill flip="none" rotWithShape="1">
            <a:gsLst>
              <a:gs pos="69000">
                <a:srgbClr val="FFFFFF">
                  <a:alpha val="82000"/>
                </a:srgbClr>
              </a:gs>
              <a:gs pos="28000">
                <a:schemeClr val="bg1"/>
              </a:gs>
              <a:gs pos="100000">
                <a:schemeClr val="bg1">
                  <a:alpha val="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A0BE59C2-ECC2-8E4A-80DF-8FB3FB12C7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7C3A89-02D6-3C43-A589-6B53E992ED30}" type="slidenum">
              <a:rPr lang="fr-FR" smtClean="0"/>
              <a:t>30</a:t>
            </a:fld>
            <a:endParaRPr lang="fr-FR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E24617C5-77AC-D841-B4F5-38BEEE2D7E1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35010" y="986014"/>
            <a:ext cx="5298527" cy="33187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333847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A5697E-0D9B-4D4D-93E7-CDDC1EAFDC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0700" y="92033"/>
            <a:ext cx="10515600" cy="805768"/>
          </a:xfrm>
        </p:spPr>
        <p:txBody>
          <a:bodyPr/>
          <a:lstStyle/>
          <a:p>
            <a:r>
              <a:rPr lang="en-US" dirty="0"/>
              <a:t>Setting the name: </a:t>
            </a:r>
            <a:r>
              <a:rPr lang="en-US" b="1" dirty="0"/>
              <a:t>Indexable Byte layout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A04556DC-BB7A-BA4B-A64F-9DF728D4E09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5010" y="986014"/>
            <a:ext cx="5298527" cy="3318732"/>
          </a:xfrm>
          <a:prstGeom prst="rect">
            <a:avLst/>
          </a:prstGeom>
        </p:spPr>
      </p:pic>
      <p:sp>
        <p:nvSpPr>
          <p:cNvPr id="21" name="Title 1">
            <a:extLst>
              <a:ext uri="{FF2B5EF4-FFF2-40B4-BE49-F238E27FC236}">
                <a16:creationId xmlns:a16="http://schemas.microsoft.com/office/drawing/2014/main" id="{2766CED1-8E69-484B-B6DE-355C215CE4CF}"/>
              </a:ext>
            </a:extLst>
          </p:cNvPr>
          <p:cNvSpPr txBox="1">
            <a:spLocks/>
          </p:cNvSpPr>
          <p:nvPr/>
        </p:nvSpPr>
        <p:spPr>
          <a:xfrm>
            <a:off x="6774533" y="1114375"/>
            <a:ext cx="4812231" cy="90095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dirty="0" err="1"/>
              <a:t>ByteString</a:t>
            </a:r>
            <a:r>
              <a:rPr lang="en-US" sz="2800" dirty="0"/>
              <a:t>  (8-bit)</a:t>
            </a:r>
          </a:p>
          <a:p>
            <a:r>
              <a:rPr lang="en-US" sz="2800" b="1" dirty="0"/>
              <a:t>	  1 slot = 8-bits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3612C33A-46B0-B940-B580-A49A18D1F608}"/>
              </a:ext>
            </a:extLst>
          </p:cNvPr>
          <p:cNvGrpSpPr/>
          <p:nvPr/>
        </p:nvGrpSpPr>
        <p:grpSpPr>
          <a:xfrm>
            <a:off x="6619658" y="2628035"/>
            <a:ext cx="5572343" cy="3546767"/>
            <a:chOff x="6224501" y="1256206"/>
            <a:chExt cx="6794123" cy="4324422"/>
          </a:xfrm>
        </p:grpSpPr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63741B8C-8062-7843-BCDE-F54FDA4EAD33}"/>
                </a:ext>
              </a:extLst>
            </p:cNvPr>
            <p:cNvSpPr txBox="1"/>
            <p:nvPr/>
          </p:nvSpPr>
          <p:spPr>
            <a:xfrm>
              <a:off x="9709373" y="5130317"/>
              <a:ext cx="3309251" cy="45031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/>
                <a:t>padding</a:t>
              </a:r>
            </a:p>
          </p:txBody>
        </p:sp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4C9366DE-9892-D74A-989E-DE0AA35F6CA5}"/>
                </a:ext>
              </a:extLst>
            </p:cNvPr>
            <p:cNvGrpSpPr/>
            <p:nvPr/>
          </p:nvGrpSpPr>
          <p:grpSpPr>
            <a:xfrm>
              <a:off x="6224501" y="1256206"/>
              <a:ext cx="6053366" cy="3880898"/>
              <a:chOff x="6224501" y="1256206"/>
              <a:chExt cx="6053366" cy="3880898"/>
            </a:xfrm>
          </p:grpSpPr>
          <p:pic>
            <p:nvPicPr>
              <p:cNvPr id="22" name="Picture 21">
                <a:extLst>
                  <a:ext uri="{FF2B5EF4-FFF2-40B4-BE49-F238E27FC236}">
                    <a16:creationId xmlns:a16="http://schemas.microsoft.com/office/drawing/2014/main" id="{8DDBF830-D375-5D43-851F-21BF14F1105E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/>
              <a:srcRect l="49662" t="-6106" r="31061" b="17569"/>
              <a:stretch/>
            </p:blipFill>
            <p:spPr>
              <a:xfrm>
                <a:off x="8370253" y="1256206"/>
                <a:ext cx="1228784" cy="748865"/>
              </a:xfrm>
              <a:prstGeom prst="rect">
                <a:avLst/>
              </a:prstGeom>
            </p:spPr>
          </p:pic>
          <p:pic>
            <p:nvPicPr>
              <p:cNvPr id="23" name="Picture 22">
                <a:extLst>
                  <a:ext uri="{FF2B5EF4-FFF2-40B4-BE49-F238E27FC236}">
                    <a16:creationId xmlns:a16="http://schemas.microsoft.com/office/drawing/2014/main" id="{F8B3E825-B86E-2D49-9720-CDAC8D428D3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6224501" y="4137826"/>
                <a:ext cx="5941448" cy="722051"/>
              </a:xfrm>
              <a:prstGeom prst="rect">
                <a:avLst/>
              </a:prstGeom>
            </p:spPr>
          </p:pic>
          <p:pic>
            <p:nvPicPr>
              <p:cNvPr id="24" name="Picture 23">
                <a:extLst>
                  <a:ext uri="{FF2B5EF4-FFF2-40B4-BE49-F238E27FC236}">
                    <a16:creationId xmlns:a16="http://schemas.microsoft.com/office/drawing/2014/main" id="{D8343691-5460-D54D-BDB4-CA392A7EF61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6255399" y="2922267"/>
                <a:ext cx="5941446" cy="990241"/>
              </a:xfrm>
              <a:prstGeom prst="rect">
                <a:avLst/>
              </a:prstGeom>
            </p:spPr>
          </p:pic>
          <p:pic>
            <p:nvPicPr>
              <p:cNvPr id="25" name="Picture 24">
                <a:extLst>
                  <a:ext uri="{FF2B5EF4-FFF2-40B4-BE49-F238E27FC236}">
                    <a16:creationId xmlns:a16="http://schemas.microsoft.com/office/drawing/2014/main" id="{B3A4FAE4-7592-E947-8C11-D20E0C5B18C0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6"/>
              <a:srcRect t="17901"/>
              <a:stretch/>
            </p:blipFill>
            <p:spPr>
              <a:xfrm>
                <a:off x="6229920" y="2357855"/>
                <a:ext cx="5962080" cy="508108"/>
              </a:xfrm>
              <a:prstGeom prst="rect">
                <a:avLst/>
              </a:prstGeom>
            </p:spPr>
          </p:pic>
          <p:pic>
            <p:nvPicPr>
              <p:cNvPr id="26" name="Picture 25">
                <a:extLst>
                  <a:ext uri="{FF2B5EF4-FFF2-40B4-BE49-F238E27FC236}">
                    <a16:creationId xmlns:a16="http://schemas.microsoft.com/office/drawing/2014/main" id="{DF57EA2C-1E56-1146-86B8-18839BF404D0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7"/>
              <a:srcRect l="7138" t="76827" r="75172"/>
              <a:stretch/>
            </p:blipFill>
            <p:spPr>
              <a:xfrm>
                <a:off x="11675822" y="2120706"/>
                <a:ext cx="457651" cy="234248"/>
              </a:xfrm>
              <a:prstGeom prst="rect">
                <a:avLst/>
              </a:prstGeom>
            </p:spPr>
          </p:pic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1CAA28DA-73A2-E548-B810-6F7BA87E12C5}"/>
                  </a:ext>
                </a:extLst>
              </p:cNvPr>
              <p:cNvSpPr txBox="1"/>
              <p:nvPr/>
            </p:nvSpPr>
            <p:spPr>
              <a:xfrm>
                <a:off x="11520634" y="1371019"/>
                <a:ext cx="757233" cy="78804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/>
                  <a:t>8 bits</a:t>
                </a:r>
              </a:p>
            </p:txBody>
          </p:sp>
          <p:cxnSp>
            <p:nvCxnSpPr>
              <p:cNvPr id="29" name="Straight Connector 28">
                <a:extLst>
                  <a:ext uri="{FF2B5EF4-FFF2-40B4-BE49-F238E27FC236}">
                    <a16:creationId xmlns:a16="http://schemas.microsoft.com/office/drawing/2014/main" id="{9E48ADE9-3B61-A84A-B70F-1363D72975ED}"/>
                  </a:ext>
                </a:extLst>
              </p:cNvPr>
              <p:cNvCxnSpPr>
                <a:cxnSpLocks/>
                <a:stCxn id="22" idx="2"/>
                <a:endCxn id="25" idx="0"/>
              </p:cNvCxnSpPr>
              <p:nvPr/>
            </p:nvCxnSpPr>
            <p:spPr>
              <a:xfrm>
                <a:off x="8984645" y="2005071"/>
                <a:ext cx="226315" cy="352784"/>
              </a:xfrm>
              <a:prstGeom prst="line">
                <a:avLst/>
              </a:prstGeom>
              <a:ln>
                <a:solidFill>
                  <a:schemeClr val="accent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Straight Connector 29">
                <a:extLst>
                  <a:ext uri="{FF2B5EF4-FFF2-40B4-BE49-F238E27FC236}">
                    <a16:creationId xmlns:a16="http://schemas.microsoft.com/office/drawing/2014/main" id="{3242D342-81C3-BA4A-89D4-4EA493131D83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9580116" y="1983496"/>
                <a:ext cx="2483783" cy="380969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1" name="Left Brace 30">
                <a:extLst>
                  <a:ext uri="{FF2B5EF4-FFF2-40B4-BE49-F238E27FC236}">
                    <a16:creationId xmlns:a16="http://schemas.microsoft.com/office/drawing/2014/main" id="{9051BDE5-E86F-F048-B670-91613E96FC2E}"/>
                  </a:ext>
                </a:extLst>
              </p:cNvPr>
              <p:cNvSpPr/>
              <p:nvPr/>
            </p:nvSpPr>
            <p:spPr>
              <a:xfrm rot="16200000">
                <a:off x="11154154" y="4280774"/>
                <a:ext cx="366274" cy="1346386"/>
              </a:xfrm>
              <a:prstGeom prst="leftBrace">
                <a:avLst/>
              </a:prstGeom>
              <a:ln w="190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9" name="Rectangle 38">
                <a:extLst>
                  <a:ext uri="{FF2B5EF4-FFF2-40B4-BE49-F238E27FC236}">
                    <a16:creationId xmlns:a16="http://schemas.microsoft.com/office/drawing/2014/main" id="{68EF66D3-0DE0-FB4C-969A-026BC0F07D54}"/>
                  </a:ext>
                </a:extLst>
              </p:cNvPr>
              <p:cNvSpPr/>
              <p:nvPr/>
            </p:nvSpPr>
            <p:spPr>
              <a:xfrm>
                <a:off x="10664098" y="4453100"/>
                <a:ext cx="1399801" cy="317729"/>
              </a:xfrm>
              <a:prstGeom prst="rect">
                <a:avLst/>
              </a:prstGeom>
              <a:solidFill>
                <a:schemeClr val="bg1">
                  <a:alpha val="57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pic>
        <p:nvPicPr>
          <p:cNvPr id="41" name="Picture 40">
            <a:extLst>
              <a:ext uri="{FF2B5EF4-FFF2-40B4-BE49-F238E27FC236}">
                <a16:creationId xmlns:a16="http://schemas.microsoft.com/office/drawing/2014/main" id="{A1BFB60C-2F87-B140-9A33-3A0102DF7027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883447" y="2511213"/>
            <a:ext cx="594400" cy="280689"/>
          </a:xfrm>
          <a:prstGeom prst="rect">
            <a:avLst/>
          </a:prstGeom>
        </p:spPr>
      </p:pic>
      <p:sp>
        <p:nvSpPr>
          <p:cNvPr id="42" name="TextBox 41">
            <a:extLst>
              <a:ext uri="{FF2B5EF4-FFF2-40B4-BE49-F238E27FC236}">
                <a16:creationId xmlns:a16="http://schemas.microsoft.com/office/drawing/2014/main" id="{30B6A215-5D36-0247-9500-9319DD6D6F8B}"/>
              </a:ext>
            </a:extLst>
          </p:cNvPr>
          <p:cNvSpPr txBox="1"/>
          <p:nvPr/>
        </p:nvSpPr>
        <p:spPr>
          <a:xfrm>
            <a:off x="7888339" y="1923294"/>
            <a:ext cx="258461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  <a:p>
            <a:r>
              <a:rPr lang="en-US" dirty="0"/>
              <a:t>1 word = 8 bytes = 64 bits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3FCE137-A2CB-6849-89BA-E9051A8BF5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7C3A89-02D6-3C43-A589-6B53E992ED30}" type="slidenum">
              <a:rPr lang="fr-FR" smtClean="0"/>
              <a:t>31</a:t>
            </a:fld>
            <a:endParaRPr lang="fr-FR"/>
          </a:p>
        </p:txBody>
      </p:sp>
      <p:pic>
        <p:nvPicPr>
          <p:cNvPr id="32" name="Picture 31">
            <a:extLst>
              <a:ext uri="{FF2B5EF4-FFF2-40B4-BE49-F238E27FC236}">
                <a16:creationId xmlns:a16="http://schemas.microsoft.com/office/drawing/2014/main" id="{CE983C6B-274D-9D4F-96D4-0C59022B4436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721903" y="5142472"/>
            <a:ext cx="3454400" cy="406400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:a16="http://schemas.microsoft.com/office/drawing/2014/main" id="{DDF8694E-B45E-644B-A4D8-E8EDB1B4D941}"/>
              </a:ext>
            </a:extLst>
          </p:cNvPr>
          <p:cNvPicPr>
            <a:picLocks noChangeAspect="1"/>
          </p:cNvPicPr>
          <p:nvPr/>
        </p:nvPicPr>
        <p:blipFill rotWithShape="1">
          <a:blip r:embed="rId10"/>
          <a:srcRect l="21405" t="-15724" r="49828" b="1"/>
          <a:stretch/>
        </p:blipFill>
        <p:spPr>
          <a:xfrm>
            <a:off x="0" y="4927818"/>
            <a:ext cx="2133600" cy="705455"/>
          </a:xfrm>
          <a:prstGeom prst="rect">
            <a:avLst/>
          </a:prstGeom>
        </p:spPr>
      </p:pic>
      <p:pic>
        <p:nvPicPr>
          <p:cNvPr id="40" name="Picture 39">
            <a:extLst>
              <a:ext uri="{FF2B5EF4-FFF2-40B4-BE49-F238E27FC236}">
                <a16:creationId xmlns:a16="http://schemas.microsoft.com/office/drawing/2014/main" id="{E6E7C87B-1441-D544-AC5C-C5D2C785C36D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20701" y="4804350"/>
            <a:ext cx="2730500" cy="535359"/>
          </a:xfrm>
          <a:prstGeom prst="rect">
            <a:avLst/>
          </a:prstGeom>
        </p:spPr>
      </p:pic>
      <p:sp>
        <p:nvSpPr>
          <p:cNvPr id="43" name="TextBox 42">
            <a:extLst>
              <a:ext uri="{FF2B5EF4-FFF2-40B4-BE49-F238E27FC236}">
                <a16:creationId xmlns:a16="http://schemas.microsoft.com/office/drawing/2014/main" id="{1D840D24-613E-4544-823A-B339E3ADD3C9}"/>
              </a:ext>
            </a:extLst>
          </p:cNvPr>
          <p:cNvSpPr txBox="1"/>
          <p:nvPr/>
        </p:nvSpPr>
        <p:spPr>
          <a:xfrm>
            <a:off x="2077286" y="5923719"/>
            <a:ext cx="8609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person</a:t>
            </a:r>
          </a:p>
        </p:txBody>
      </p:sp>
      <p:sp>
        <p:nvSpPr>
          <p:cNvPr id="44" name="Left Brace 43">
            <a:extLst>
              <a:ext uri="{FF2B5EF4-FFF2-40B4-BE49-F238E27FC236}">
                <a16:creationId xmlns:a16="http://schemas.microsoft.com/office/drawing/2014/main" id="{427FED33-66B2-974E-97A9-4845C950D47D}"/>
              </a:ext>
            </a:extLst>
          </p:cNvPr>
          <p:cNvSpPr/>
          <p:nvPr/>
        </p:nvSpPr>
        <p:spPr>
          <a:xfrm rot="5400000" flipH="1">
            <a:off x="2351655" y="4985984"/>
            <a:ext cx="312259" cy="1397883"/>
          </a:xfrm>
          <a:prstGeom prst="leftBrac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Left Brace 44">
            <a:extLst>
              <a:ext uri="{FF2B5EF4-FFF2-40B4-BE49-F238E27FC236}">
                <a16:creationId xmlns:a16="http://schemas.microsoft.com/office/drawing/2014/main" id="{53A358DC-D86B-2944-B5AA-F5883E058CA2}"/>
              </a:ext>
            </a:extLst>
          </p:cNvPr>
          <p:cNvSpPr/>
          <p:nvPr/>
        </p:nvSpPr>
        <p:spPr>
          <a:xfrm rot="5400000" flipH="1">
            <a:off x="3440011" y="5345168"/>
            <a:ext cx="317015" cy="674757"/>
          </a:xfrm>
          <a:prstGeom prst="leftBrac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F67923E0-6168-FB46-882A-952F84B6D5E7}"/>
              </a:ext>
            </a:extLst>
          </p:cNvPr>
          <p:cNvSpPr txBox="1"/>
          <p:nvPr/>
        </p:nvSpPr>
        <p:spPr>
          <a:xfrm>
            <a:off x="3175007" y="5923719"/>
            <a:ext cx="8609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name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EA99C087-2479-5E47-A8D7-4C669A02572A}"/>
              </a:ext>
            </a:extLst>
          </p:cNvPr>
          <p:cNvSpPr txBox="1"/>
          <p:nvPr/>
        </p:nvSpPr>
        <p:spPr>
          <a:xfrm>
            <a:off x="2484435" y="5130318"/>
            <a:ext cx="4122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nil</a:t>
            </a:r>
            <a:endParaRPr lang="en-US" sz="1400" dirty="0">
              <a:solidFill>
                <a:schemeClr val="bg1"/>
              </a:solidFill>
            </a:endParaRPr>
          </a:p>
        </p:txBody>
      </p:sp>
      <p:pic>
        <p:nvPicPr>
          <p:cNvPr id="48" name="Picture 47">
            <a:extLst>
              <a:ext uri="{FF2B5EF4-FFF2-40B4-BE49-F238E27FC236}">
                <a16:creationId xmlns:a16="http://schemas.microsoft.com/office/drawing/2014/main" id="{9A57D1A8-F153-D94C-90C9-0DB26B45181A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570623" y="5143040"/>
            <a:ext cx="1193800" cy="381000"/>
          </a:xfrm>
          <a:prstGeom prst="rect">
            <a:avLst/>
          </a:prstGeom>
        </p:spPr>
      </p:pic>
      <p:sp>
        <p:nvSpPr>
          <p:cNvPr id="49" name="Rectangle 48">
            <a:extLst>
              <a:ext uri="{FF2B5EF4-FFF2-40B4-BE49-F238E27FC236}">
                <a16:creationId xmlns:a16="http://schemas.microsoft.com/office/drawing/2014/main" id="{B50C018A-463E-AF44-8D59-5994B38FFC6C}"/>
              </a:ext>
            </a:extLst>
          </p:cNvPr>
          <p:cNvSpPr/>
          <p:nvPr/>
        </p:nvSpPr>
        <p:spPr>
          <a:xfrm>
            <a:off x="0" y="4801581"/>
            <a:ext cx="1751722" cy="1407790"/>
          </a:xfrm>
          <a:prstGeom prst="rect">
            <a:avLst/>
          </a:prstGeom>
          <a:gradFill flip="none" rotWithShape="1">
            <a:gsLst>
              <a:gs pos="69000">
                <a:srgbClr val="FFFFFF">
                  <a:alpha val="82000"/>
                </a:srgbClr>
              </a:gs>
              <a:gs pos="28000">
                <a:schemeClr val="bg1"/>
              </a:gs>
              <a:gs pos="100000">
                <a:schemeClr val="bg1">
                  <a:alpha val="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35249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A5697E-0D9B-4D4D-93E7-CDDC1EAFDC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0700" y="92033"/>
            <a:ext cx="10515600" cy="805768"/>
          </a:xfrm>
        </p:spPr>
        <p:txBody>
          <a:bodyPr/>
          <a:lstStyle/>
          <a:p>
            <a:r>
              <a:rPr lang="en-US" dirty="0"/>
              <a:t>Setting the name: </a:t>
            </a:r>
            <a:r>
              <a:rPr lang="en-US" b="1" dirty="0"/>
              <a:t>Indexable Byte layout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3612C33A-46B0-B940-B580-A49A18D1F608}"/>
              </a:ext>
            </a:extLst>
          </p:cNvPr>
          <p:cNvGrpSpPr/>
          <p:nvPr/>
        </p:nvGrpSpPr>
        <p:grpSpPr>
          <a:xfrm>
            <a:off x="6619658" y="2628035"/>
            <a:ext cx="5572343" cy="3546767"/>
            <a:chOff x="6224501" y="1256206"/>
            <a:chExt cx="6794123" cy="4324422"/>
          </a:xfrm>
        </p:grpSpPr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63741B8C-8062-7843-BCDE-F54FDA4EAD33}"/>
                </a:ext>
              </a:extLst>
            </p:cNvPr>
            <p:cNvSpPr txBox="1"/>
            <p:nvPr/>
          </p:nvSpPr>
          <p:spPr>
            <a:xfrm>
              <a:off x="9709373" y="5130317"/>
              <a:ext cx="3309251" cy="45031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/>
                <a:t>padding</a:t>
              </a:r>
            </a:p>
          </p:txBody>
        </p:sp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4C9366DE-9892-D74A-989E-DE0AA35F6CA5}"/>
                </a:ext>
              </a:extLst>
            </p:cNvPr>
            <p:cNvGrpSpPr/>
            <p:nvPr/>
          </p:nvGrpSpPr>
          <p:grpSpPr>
            <a:xfrm>
              <a:off x="6224501" y="1256206"/>
              <a:ext cx="6053366" cy="3880898"/>
              <a:chOff x="6224501" y="1256206"/>
              <a:chExt cx="6053366" cy="3880898"/>
            </a:xfrm>
          </p:grpSpPr>
          <p:pic>
            <p:nvPicPr>
              <p:cNvPr id="22" name="Picture 21">
                <a:extLst>
                  <a:ext uri="{FF2B5EF4-FFF2-40B4-BE49-F238E27FC236}">
                    <a16:creationId xmlns:a16="http://schemas.microsoft.com/office/drawing/2014/main" id="{8DDBF830-D375-5D43-851F-21BF14F1105E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/>
              <a:srcRect l="49662" t="-6106" r="31061" b="17569"/>
              <a:stretch/>
            </p:blipFill>
            <p:spPr>
              <a:xfrm>
                <a:off x="8370253" y="1256206"/>
                <a:ext cx="1228784" cy="748865"/>
              </a:xfrm>
              <a:prstGeom prst="rect">
                <a:avLst/>
              </a:prstGeom>
            </p:spPr>
          </p:pic>
          <p:pic>
            <p:nvPicPr>
              <p:cNvPr id="23" name="Picture 22">
                <a:extLst>
                  <a:ext uri="{FF2B5EF4-FFF2-40B4-BE49-F238E27FC236}">
                    <a16:creationId xmlns:a16="http://schemas.microsoft.com/office/drawing/2014/main" id="{F8B3E825-B86E-2D49-9720-CDAC8D428D3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6224501" y="4137826"/>
                <a:ext cx="5941448" cy="722051"/>
              </a:xfrm>
              <a:prstGeom prst="rect">
                <a:avLst/>
              </a:prstGeom>
            </p:spPr>
          </p:pic>
          <p:pic>
            <p:nvPicPr>
              <p:cNvPr id="24" name="Picture 23">
                <a:extLst>
                  <a:ext uri="{FF2B5EF4-FFF2-40B4-BE49-F238E27FC236}">
                    <a16:creationId xmlns:a16="http://schemas.microsoft.com/office/drawing/2014/main" id="{D8343691-5460-D54D-BDB4-CA392A7EF61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6255399" y="2922267"/>
                <a:ext cx="5941446" cy="990241"/>
              </a:xfrm>
              <a:prstGeom prst="rect">
                <a:avLst/>
              </a:prstGeom>
            </p:spPr>
          </p:pic>
          <p:pic>
            <p:nvPicPr>
              <p:cNvPr id="25" name="Picture 24">
                <a:extLst>
                  <a:ext uri="{FF2B5EF4-FFF2-40B4-BE49-F238E27FC236}">
                    <a16:creationId xmlns:a16="http://schemas.microsoft.com/office/drawing/2014/main" id="{B3A4FAE4-7592-E947-8C11-D20E0C5B18C0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6"/>
              <a:srcRect t="17901"/>
              <a:stretch/>
            </p:blipFill>
            <p:spPr>
              <a:xfrm>
                <a:off x="6229920" y="2357855"/>
                <a:ext cx="5962080" cy="508108"/>
              </a:xfrm>
              <a:prstGeom prst="rect">
                <a:avLst/>
              </a:prstGeom>
            </p:spPr>
          </p:pic>
          <p:pic>
            <p:nvPicPr>
              <p:cNvPr id="26" name="Picture 25">
                <a:extLst>
                  <a:ext uri="{FF2B5EF4-FFF2-40B4-BE49-F238E27FC236}">
                    <a16:creationId xmlns:a16="http://schemas.microsoft.com/office/drawing/2014/main" id="{DF57EA2C-1E56-1146-86B8-18839BF404D0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7"/>
              <a:srcRect l="7138" t="76827" r="75172"/>
              <a:stretch/>
            </p:blipFill>
            <p:spPr>
              <a:xfrm>
                <a:off x="11675822" y="2120706"/>
                <a:ext cx="457651" cy="234248"/>
              </a:xfrm>
              <a:prstGeom prst="rect">
                <a:avLst/>
              </a:prstGeom>
            </p:spPr>
          </p:pic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1CAA28DA-73A2-E548-B810-6F7BA87E12C5}"/>
                  </a:ext>
                </a:extLst>
              </p:cNvPr>
              <p:cNvSpPr txBox="1"/>
              <p:nvPr/>
            </p:nvSpPr>
            <p:spPr>
              <a:xfrm>
                <a:off x="11520634" y="1371019"/>
                <a:ext cx="757233" cy="78804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/>
                  <a:t>8 bits</a:t>
                </a:r>
              </a:p>
            </p:txBody>
          </p:sp>
          <p:cxnSp>
            <p:nvCxnSpPr>
              <p:cNvPr id="29" name="Straight Connector 28">
                <a:extLst>
                  <a:ext uri="{FF2B5EF4-FFF2-40B4-BE49-F238E27FC236}">
                    <a16:creationId xmlns:a16="http://schemas.microsoft.com/office/drawing/2014/main" id="{9E48ADE9-3B61-A84A-B70F-1363D72975ED}"/>
                  </a:ext>
                </a:extLst>
              </p:cNvPr>
              <p:cNvCxnSpPr>
                <a:cxnSpLocks/>
                <a:stCxn id="22" idx="2"/>
                <a:endCxn id="25" idx="0"/>
              </p:cNvCxnSpPr>
              <p:nvPr/>
            </p:nvCxnSpPr>
            <p:spPr>
              <a:xfrm>
                <a:off x="8984645" y="2005071"/>
                <a:ext cx="226315" cy="352784"/>
              </a:xfrm>
              <a:prstGeom prst="line">
                <a:avLst/>
              </a:prstGeom>
              <a:ln>
                <a:solidFill>
                  <a:schemeClr val="accent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Straight Connector 29">
                <a:extLst>
                  <a:ext uri="{FF2B5EF4-FFF2-40B4-BE49-F238E27FC236}">
                    <a16:creationId xmlns:a16="http://schemas.microsoft.com/office/drawing/2014/main" id="{3242D342-81C3-BA4A-89D4-4EA493131D83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9580116" y="1983496"/>
                <a:ext cx="2483783" cy="380969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1" name="Left Brace 30">
                <a:extLst>
                  <a:ext uri="{FF2B5EF4-FFF2-40B4-BE49-F238E27FC236}">
                    <a16:creationId xmlns:a16="http://schemas.microsoft.com/office/drawing/2014/main" id="{9051BDE5-E86F-F048-B670-91613E96FC2E}"/>
                  </a:ext>
                </a:extLst>
              </p:cNvPr>
              <p:cNvSpPr/>
              <p:nvPr/>
            </p:nvSpPr>
            <p:spPr>
              <a:xfrm rot="16200000">
                <a:off x="11154154" y="4280774"/>
                <a:ext cx="366274" cy="1346386"/>
              </a:xfrm>
              <a:prstGeom prst="leftBrace">
                <a:avLst/>
              </a:prstGeom>
              <a:ln w="190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9" name="Rectangle 38">
                <a:extLst>
                  <a:ext uri="{FF2B5EF4-FFF2-40B4-BE49-F238E27FC236}">
                    <a16:creationId xmlns:a16="http://schemas.microsoft.com/office/drawing/2014/main" id="{68EF66D3-0DE0-FB4C-969A-026BC0F07D54}"/>
                  </a:ext>
                </a:extLst>
              </p:cNvPr>
              <p:cNvSpPr/>
              <p:nvPr/>
            </p:nvSpPr>
            <p:spPr>
              <a:xfrm>
                <a:off x="10664098" y="4453100"/>
                <a:ext cx="1399801" cy="317729"/>
              </a:xfrm>
              <a:prstGeom prst="rect">
                <a:avLst/>
              </a:prstGeom>
              <a:solidFill>
                <a:schemeClr val="bg1">
                  <a:alpha val="57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pic>
        <p:nvPicPr>
          <p:cNvPr id="41" name="Picture 40">
            <a:extLst>
              <a:ext uri="{FF2B5EF4-FFF2-40B4-BE49-F238E27FC236}">
                <a16:creationId xmlns:a16="http://schemas.microsoft.com/office/drawing/2014/main" id="{A1BFB60C-2F87-B140-9A33-3A0102DF7027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883447" y="2511213"/>
            <a:ext cx="594400" cy="280689"/>
          </a:xfrm>
          <a:prstGeom prst="rect">
            <a:avLst/>
          </a:prstGeom>
        </p:spPr>
      </p:pic>
      <p:sp>
        <p:nvSpPr>
          <p:cNvPr id="42" name="TextBox 41">
            <a:extLst>
              <a:ext uri="{FF2B5EF4-FFF2-40B4-BE49-F238E27FC236}">
                <a16:creationId xmlns:a16="http://schemas.microsoft.com/office/drawing/2014/main" id="{30B6A215-5D36-0247-9500-9319DD6D6F8B}"/>
              </a:ext>
            </a:extLst>
          </p:cNvPr>
          <p:cNvSpPr txBox="1"/>
          <p:nvPr/>
        </p:nvSpPr>
        <p:spPr>
          <a:xfrm>
            <a:off x="7888339" y="1923294"/>
            <a:ext cx="258461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  <a:p>
            <a:r>
              <a:rPr lang="en-US" dirty="0"/>
              <a:t>1 word = 8 bytes = 64 bits</a:t>
            </a: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259D05A3-4DAA-344C-838C-2CF380E784C3}"/>
              </a:ext>
            </a:extLst>
          </p:cNvPr>
          <p:cNvSpPr/>
          <p:nvPr/>
        </p:nvSpPr>
        <p:spPr>
          <a:xfrm>
            <a:off x="467705" y="1389536"/>
            <a:ext cx="6863731" cy="56260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44" indent="-28574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r-FR" sz="2200" b="1" dirty="0"/>
              <a:t>Variable </a:t>
            </a:r>
            <a:r>
              <a:rPr lang="fr-FR" sz="2200" b="1" dirty="0" err="1"/>
              <a:t>number</a:t>
            </a:r>
            <a:r>
              <a:rPr lang="fr-FR" sz="2200" b="1" dirty="0"/>
              <a:t> of slots</a:t>
            </a:r>
          </a:p>
          <a:p>
            <a:pPr marL="742932" lvl="1" indent="-28574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r-FR" sz="2200" dirty="0"/>
              <a:t>Slots </a:t>
            </a:r>
            <a:r>
              <a:rPr lang="fr-FR" sz="2200" b="1" dirty="0"/>
              <a:t>do not </a:t>
            </a:r>
            <a:r>
              <a:rPr lang="fr-FR" sz="2200" b="1" dirty="0" err="1"/>
              <a:t>contain</a:t>
            </a:r>
            <a:r>
              <a:rPr lang="fr-FR" sz="2200" b="1" dirty="0"/>
              <a:t> </a:t>
            </a:r>
            <a:r>
              <a:rPr lang="fr-FR" sz="2200" b="1" dirty="0" err="1"/>
              <a:t>Oop</a:t>
            </a:r>
            <a:r>
              <a:rPr lang="fr-FR" sz="2200" dirty="0"/>
              <a:t>, </a:t>
            </a:r>
            <a:r>
              <a:rPr lang="fr-FR" sz="2200" dirty="0" err="1"/>
              <a:t>they</a:t>
            </a:r>
            <a:r>
              <a:rPr lang="fr-FR" sz="2200" dirty="0"/>
              <a:t> </a:t>
            </a:r>
            <a:r>
              <a:rPr lang="fr-FR" sz="2200" dirty="0" err="1"/>
              <a:t>contain</a:t>
            </a:r>
            <a:r>
              <a:rPr lang="fr-FR" sz="2200" dirty="0"/>
              <a:t> </a:t>
            </a:r>
            <a:r>
              <a:rPr lang="fr-FR" sz="2200" b="1" dirty="0" err="1"/>
              <a:t>raw</a:t>
            </a:r>
            <a:r>
              <a:rPr lang="fr-FR" sz="2200" b="1" dirty="0"/>
              <a:t> bytes</a:t>
            </a:r>
          </a:p>
          <a:p>
            <a:pPr marL="742932" lvl="1" indent="-28574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r-FR" sz="2200" dirty="0" err="1"/>
              <a:t>Defined</a:t>
            </a:r>
            <a:r>
              <a:rPr lang="fr-FR" sz="2200" dirty="0"/>
              <a:t> </a:t>
            </a:r>
            <a:r>
              <a:rPr lang="fr-FR" sz="2200" dirty="0" err="1"/>
              <a:t>dynamically</a:t>
            </a:r>
            <a:r>
              <a:rPr lang="fr-FR" sz="2200" dirty="0"/>
              <a:t> at the moment of </a:t>
            </a:r>
            <a:r>
              <a:rPr lang="fr-FR" sz="2200" b="1" dirty="0"/>
              <a:t>allocation</a:t>
            </a:r>
            <a:r>
              <a:rPr lang="fr-FR" sz="2200" dirty="0"/>
              <a:t> </a:t>
            </a:r>
          </a:p>
          <a:p>
            <a:pPr marL="742932" lvl="1" indent="-28574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r-FR" sz="2200" dirty="0" err="1"/>
              <a:t>Created</a:t>
            </a:r>
            <a:r>
              <a:rPr lang="fr-FR" sz="2200" dirty="0"/>
              <a:t> by </a:t>
            </a:r>
            <a:r>
              <a:rPr lang="fr-FR" sz="2200" dirty="0" err="1"/>
              <a:t>sending</a:t>
            </a:r>
            <a:r>
              <a:rPr lang="fr-FR" sz="2200" dirty="0"/>
              <a:t> the message </a:t>
            </a:r>
            <a:r>
              <a:rPr lang="fr-FR" sz="2200" b="1" dirty="0"/>
              <a:t>new:</a:t>
            </a:r>
          </a:p>
          <a:p>
            <a:pPr marL="742932" lvl="1" indent="-28574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r-FR" sz="2200" dirty="0" err="1"/>
              <a:t>Objects</a:t>
            </a:r>
            <a:r>
              <a:rPr lang="fr-FR" sz="2200" dirty="0"/>
              <a:t> </a:t>
            </a:r>
            <a:r>
              <a:rPr lang="fr-FR" sz="2200" b="1" dirty="0" err="1"/>
              <a:t>can’t</a:t>
            </a:r>
            <a:r>
              <a:rPr lang="fr-FR" sz="2200" b="1" dirty="0"/>
              <a:t> </a:t>
            </a:r>
            <a:r>
              <a:rPr lang="fr-FR" sz="2200" b="1" dirty="0" err="1"/>
              <a:t>grow</a:t>
            </a:r>
            <a:r>
              <a:rPr lang="fr-FR" sz="2200" b="1" dirty="0"/>
              <a:t> or </a:t>
            </a:r>
            <a:r>
              <a:rPr lang="fr-FR" sz="2200" b="1" dirty="0" err="1"/>
              <a:t>shrink</a:t>
            </a:r>
            <a:r>
              <a:rPr lang="fr-FR" sz="2200" dirty="0"/>
              <a:t>!</a:t>
            </a:r>
          </a:p>
          <a:p>
            <a:pPr marL="742932" lvl="1" indent="-28574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r-FR" sz="2200" b="1" dirty="0"/>
              <a:t>Size of slots </a:t>
            </a:r>
            <a:r>
              <a:rPr lang="fr-FR" sz="2200" b="1" dirty="0" err="1"/>
              <a:t>depends</a:t>
            </a:r>
            <a:r>
              <a:rPr lang="fr-FR" sz="2200" b="1" dirty="0"/>
              <a:t> on the </a:t>
            </a:r>
            <a:r>
              <a:rPr lang="fr-FR" sz="2200" b="1" dirty="0" err="1"/>
              <a:t>object’s</a:t>
            </a:r>
            <a:r>
              <a:rPr lang="fr-FR" sz="2200" b="1" dirty="0"/>
              <a:t> </a:t>
            </a:r>
            <a:r>
              <a:rPr lang="fr-FR" sz="2200" b="1" dirty="0" err="1"/>
              <a:t>layout</a:t>
            </a:r>
            <a:endParaRPr lang="fr-FR" sz="2200" b="1" dirty="0"/>
          </a:p>
          <a:p>
            <a:pPr marL="1200121" lvl="2" indent="-28574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r-FR" sz="2200" dirty="0"/>
              <a:t>8-bit	(</a:t>
            </a:r>
            <a:r>
              <a:rPr lang="fr-FR" sz="2200" dirty="0" err="1"/>
              <a:t>eg</a:t>
            </a:r>
            <a:r>
              <a:rPr lang="fr-FR" sz="2200" dirty="0"/>
              <a:t>: </a:t>
            </a:r>
            <a:r>
              <a:rPr lang="en-US" sz="2200" dirty="0" err="1"/>
              <a:t>ByteArray</a:t>
            </a:r>
            <a:r>
              <a:rPr lang="en-US" sz="2200" dirty="0"/>
              <a:t>)</a:t>
            </a:r>
            <a:endParaRPr lang="fr-FR" sz="2200" dirty="0"/>
          </a:p>
          <a:p>
            <a:pPr marL="1200121" lvl="2" indent="-28574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r-FR" sz="2200" dirty="0"/>
              <a:t>16 bit	</a:t>
            </a:r>
          </a:p>
          <a:p>
            <a:pPr marL="1200121" lvl="2" indent="-28574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r-FR" sz="2200" dirty="0"/>
              <a:t>32-bit	(</a:t>
            </a:r>
            <a:r>
              <a:rPr lang="fr-FR" sz="2200" dirty="0" err="1"/>
              <a:t>eg</a:t>
            </a:r>
            <a:r>
              <a:rPr lang="fr-FR" sz="2200" dirty="0"/>
              <a:t>: </a:t>
            </a:r>
            <a:r>
              <a:rPr lang="en-US" sz="2200" dirty="0" err="1"/>
              <a:t>FloatArray</a:t>
            </a:r>
            <a:r>
              <a:rPr lang="en-US" sz="2200" dirty="0"/>
              <a:t>, </a:t>
            </a:r>
            <a:r>
              <a:rPr lang="en-US" sz="2200" dirty="0" err="1"/>
              <a:t>IntegerArray</a:t>
            </a:r>
            <a:r>
              <a:rPr lang="en-US" sz="2200" dirty="0"/>
              <a:t>)</a:t>
            </a:r>
            <a:endParaRPr lang="fr-FR" sz="2200" dirty="0"/>
          </a:p>
          <a:p>
            <a:pPr marL="1200121" lvl="2" indent="-28574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r-FR" sz="2200" dirty="0"/>
              <a:t>64-bit</a:t>
            </a:r>
          </a:p>
          <a:p>
            <a:pPr>
              <a:lnSpc>
                <a:spcPct val="150000"/>
              </a:lnSpc>
            </a:pPr>
            <a:endParaRPr lang="fr-FR" sz="2200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A8F126E-6D05-044F-8A7B-EBC20189CC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7C3A89-02D6-3C43-A589-6B53E992ED30}" type="slidenum">
              <a:rPr lang="fr-FR" smtClean="0"/>
              <a:t>32</a:t>
            </a:fld>
            <a:endParaRPr lang="fr-FR"/>
          </a:p>
        </p:txBody>
      </p:sp>
      <p:sp>
        <p:nvSpPr>
          <p:cNvPr id="37" name="Title 1">
            <a:extLst>
              <a:ext uri="{FF2B5EF4-FFF2-40B4-BE49-F238E27FC236}">
                <a16:creationId xmlns:a16="http://schemas.microsoft.com/office/drawing/2014/main" id="{68907309-F699-6D40-8829-FE028DCB0BF2}"/>
              </a:ext>
            </a:extLst>
          </p:cNvPr>
          <p:cNvSpPr txBox="1">
            <a:spLocks/>
          </p:cNvSpPr>
          <p:nvPr/>
        </p:nvSpPr>
        <p:spPr>
          <a:xfrm>
            <a:off x="6774533" y="1114375"/>
            <a:ext cx="4812231" cy="90095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dirty="0" err="1"/>
              <a:t>ByteString</a:t>
            </a:r>
            <a:r>
              <a:rPr lang="en-US" sz="2800" dirty="0"/>
              <a:t>  (8-bit)</a:t>
            </a:r>
          </a:p>
          <a:p>
            <a:r>
              <a:rPr lang="en-US" sz="2800" b="1" dirty="0"/>
              <a:t>	  1 slot = 8-bits</a:t>
            </a:r>
          </a:p>
        </p:txBody>
      </p:sp>
    </p:spTree>
    <p:extLst>
      <p:ext uri="{BB962C8B-B14F-4D97-AF65-F5344CB8AC3E}">
        <p14:creationId xmlns:p14="http://schemas.microsoft.com/office/powerpoint/2010/main" val="314535547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9BEB5F73-1C51-534D-871C-0FA980C52B0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15437"/>
          <a:stretch/>
        </p:blipFill>
        <p:spPr>
          <a:xfrm>
            <a:off x="687049" y="5067992"/>
            <a:ext cx="6271891" cy="6096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44BF183F-0F38-3B49-A944-869CA3602669}"/>
              </a:ext>
            </a:extLst>
          </p:cNvPr>
          <p:cNvSpPr txBox="1"/>
          <p:nvPr/>
        </p:nvSpPr>
        <p:spPr>
          <a:xfrm>
            <a:off x="4526085" y="6342439"/>
            <a:ext cx="8422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friends</a:t>
            </a:r>
          </a:p>
        </p:txBody>
      </p:sp>
      <p:sp>
        <p:nvSpPr>
          <p:cNvPr id="8" name="Left Brace 7">
            <a:extLst>
              <a:ext uri="{FF2B5EF4-FFF2-40B4-BE49-F238E27FC236}">
                <a16:creationId xmlns:a16="http://schemas.microsoft.com/office/drawing/2014/main" id="{10FB585C-3861-244A-95D5-6F6E1A1618EF}"/>
              </a:ext>
            </a:extLst>
          </p:cNvPr>
          <p:cNvSpPr/>
          <p:nvPr/>
        </p:nvSpPr>
        <p:spPr>
          <a:xfrm rot="5400000" flipH="1">
            <a:off x="4800524" y="5572863"/>
            <a:ext cx="312257" cy="1076636"/>
          </a:xfrm>
          <a:prstGeom prst="leftBrac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C4714E8-72F6-4541-B03D-43D4C34D7019}"/>
              </a:ext>
            </a:extLst>
          </p:cNvPr>
          <p:cNvSpPr txBox="1"/>
          <p:nvPr/>
        </p:nvSpPr>
        <p:spPr>
          <a:xfrm>
            <a:off x="1942343" y="6342439"/>
            <a:ext cx="5505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ana</a:t>
            </a:r>
            <a:endParaRPr lang="en-US" dirty="0"/>
          </a:p>
        </p:txBody>
      </p:sp>
      <p:sp>
        <p:nvSpPr>
          <p:cNvPr id="10" name="Left Brace 9">
            <a:extLst>
              <a:ext uri="{FF2B5EF4-FFF2-40B4-BE49-F238E27FC236}">
                <a16:creationId xmlns:a16="http://schemas.microsoft.com/office/drawing/2014/main" id="{89C22E47-C004-9B4C-B6F8-7A3FF28A8D91}"/>
              </a:ext>
            </a:extLst>
          </p:cNvPr>
          <p:cNvSpPr/>
          <p:nvPr/>
        </p:nvSpPr>
        <p:spPr>
          <a:xfrm rot="5400000" flipH="1">
            <a:off x="2046777" y="5412240"/>
            <a:ext cx="312259" cy="1397883"/>
          </a:xfrm>
          <a:prstGeom prst="leftBrac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A60DA7D-EA95-B24D-AB66-3CA1F20BD136}"/>
              </a:ext>
            </a:extLst>
          </p:cNvPr>
          <p:cNvSpPr txBox="1"/>
          <p:nvPr/>
        </p:nvSpPr>
        <p:spPr>
          <a:xfrm>
            <a:off x="3396174" y="6342439"/>
            <a:ext cx="5505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bob</a:t>
            </a:r>
          </a:p>
        </p:txBody>
      </p:sp>
      <p:sp>
        <p:nvSpPr>
          <p:cNvPr id="12" name="Left Brace 11">
            <a:extLst>
              <a:ext uri="{FF2B5EF4-FFF2-40B4-BE49-F238E27FC236}">
                <a16:creationId xmlns:a16="http://schemas.microsoft.com/office/drawing/2014/main" id="{A5E0E2A2-CDCE-FE45-A976-6C0193E06267}"/>
              </a:ext>
            </a:extLst>
          </p:cNvPr>
          <p:cNvSpPr/>
          <p:nvPr/>
        </p:nvSpPr>
        <p:spPr>
          <a:xfrm rot="5400000" flipH="1">
            <a:off x="3500607" y="5412240"/>
            <a:ext cx="312259" cy="1397883"/>
          </a:xfrm>
          <a:prstGeom prst="leftBrac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A57928C8-FE48-8B41-B469-D43BC788588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V="1">
            <a:off x="4228439" y="5390113"/>
            <a:ext cx="2730500" cy="388331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67EEF186-4605-8D4E-935C-F00850F3845C}"/>
              </a:ext>
            </a:extLst>
          </p:cNvPr>
          <p:cNvSpPr txBox="1"/>
          <p:nvPr/>
        </p:nvSpPr>
        <p:spPr>
          <a:xfrm>
            <a:off x="5797382" y="6342439"/>
            <a:ext cx="8609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person</a:t>
            </a:r>
          </a:p>
        </p:txBody>
      </p:sp>
      <p:sp>
        <p:nvSpPr>
          <p:cNvPr id="22" name="Left Brace 21">
            <a:extLst>
              <a:ext uri="{FF2B5EF4-FFF2-40B4-BE49-F238E27FC236}">
                <a16:creationId xmlns:a16="http://schemas.microsoft.com/office/drawing/2014/main" id="{8C493C75-7573-A946-A41D-716F741B7F3C}"/>
              </a:ext>
            </a:extLst>
          </p:cNvPr>
          <p:cNvSpPr/>
          <p:nvPr/>
        </p:nvSpPr>
        <p:spPr>
          <a:xfrm rot="5400000" flipH="1">
            <a:off x="6071751" y="5404704"/>
            <a:ext cx="312259" cy="1397883"/>
          </a:xfrm>
          <a:prstGeom prst="leftBrac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5FA41225-FCFA-0749-8DFB-9548C24B1A7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08771" y="5178719"/>
            <a:ext cx="1193800" cy="381000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912E3592-95BC-3D43-9FFE-6CA74E44DF42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49662" t="-6106" r="31061" b="17569"/>
          <a:stretch/>
        </p:blipFill>
        <p:spPr>
          <a:xfrm>
            <a:off x="6951795" y="5061087"/>
            <a:ext cx="733223" cy="470923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C918DD50-082A-F542-B129-E5CAE767AAD9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84392" r="-4041"/>
          <a:stretch/>
        </p:blipFill>
        <p:spPr>
          <a:xfrm>
            <a:off x="7679500" y="5057211"/>
            <a:ext cx="1457325" cy="609600"/>
          </a:xfrm>
          <a:prstGeom prst="rect">
            <a:avLst/>
          </a:prstGeom>
        </p:spPr>
      </p:pic>
      <p:sp>
        <p:nvSpPr>
          <p:cNvPr id="27" name="Left Brace 26">
            <a:extLst>
              <a:ext uri="{FF2B5EF4-FFF2-40B4-BE49-F238E27FC236}">
                <a16:creationId xmlns:a16="http://schemas.microsoft.com/office/drawing/2014/main" id="{10BCA304-44D9-E947-9258-05AC5381799F}"/>
              </a:ext>
            </a:extLst>
          </p:cNvPr>
          <p:cNvSpPr/>
          <p:nvPr/>
        </p:nvSpPr>
        <p:spPr>
          <a:xfrm rot="5400000" flipH="1">
            <a:off x="7163089" y="5750901"/>
            <a:ext cx="312259" cy="720561"/>
          </a:xfrm>
          <a:prstGeom prst="leftBrac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E4BA2AC0-FE7D-484B-B356-B66DDCB48AEC}"/>
              </a:ext>
            </a:extLst>
          </p:cNvPr>
          <p:cNvSpPr txBox="1"/>
          <p:nvPr/>
        </p:nvSpPr>
        <p:spPr>
          <a:xfrm>
            <a:off x="6926823" y="6352567"/>
            <a:ext cx="8609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name</a:t>
            </a:r>
          </a:p>
        </p:txBody>
      </p:sp>
      <p:pic>
        <p:nvPicPr>
          <p:cNvPr id="29" name="Picture 28">
            <a:extLst>
              <a:ext uri="{FF2B5EF4-FFF2-40B4-BE49-F238E27FC236}">
                <a16:creationId xmlns:a16="http://schemas.microsoft.com/office/drawing/2014/main" id="{955A4531-86A5-C647-9484-2DCDB2EEBB4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flipH="1">
            <a:off x="6245150" y="4871157"/>
            <a:ext cx="735535" cy="575369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268FE58B-165D-A649-8901-428A4CF9D771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019123" y="1447"/>
            <a:ext cx="5990588" cy="4869708"/>
          </a:xfrm>
          <a:prstGeom prst="rect">
            <a:avLst/>
          </a:prstGeom>
        </p:spPr>
      </p:pic>
      <p:sp>
        <p:nvSpPr>
          <p:cNvPr id="31" name="Title 1">
            <a:extLst>
              <a:ext uri="{FF2B5EF4-FFF2-40B4-BE49-F238E27FC236}">
                <a16:creationId xmlns:a16="http://schemas.microsoft.com/office/drawing/2014/main" id="{B53A1EE5-8EEF-B648-B6C8-325BCEB6D6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0700" y="92034"/>
            <a:ext cx="10515600" cy="1360847"/>
          </a:xfrm>
        </p:spPr>
        <p:txBody>
          <a:bodyPr>
            <a:normAutofit/>
          </a:bodyPr>
          <a:lstStyle/>
          <a:p>
            <a:r>
              <a:rPr lang="en-US" dirty="0"/>
              <a:t>Finally!</a:t>
            </a:r>
            <a:br>
              <a:rPr lang="en-US" dirty="0"/>
            </a:br>
            <a:r>
              <a:rPr lang="en-US" dirty="0"/>
              <a:t>A </a:t>
            </a:r>
            <a:r>
              <a:rPr lang="en-US" b="1" dirty="0"/>
              <a:t>Person in memory</a:t>
            </a:r>
          </a:p>
        </p:txBody>
      </p:sp>
      <p:pic>
        <p:nvPicPr>
          <p:cNvPr id="33" name="Picture 32">
            <a:extLst>
              <a:ext uri="{FF2B5EF4-FFF2-40B4-BE49-F238E27FC236}">
                <a16:creationId xmlns:a16="http://schemas.microsoft.com/office/drawing/2014/main" id="{5697FC8C-CF71-0246-A8BB-9742D4690FFE}"/>
              </a:ext>
            </a:extLst>
          </p:cNvPr>
          <p:cNvPicPr>
            <a:picLocks noChangeAspect="1"/>
          </p:cNvPicPr>
          <p:nvPr/>
        </p:nvPicPr>
        <p:blipFill rotWithShape="1">
          <a:blip r:embed="rId9"/>
          <a:srcRect b="29519"/>
          <a:stretch/>
        </p:blipFill>
        <p:spPr>
          <a:xfrm>
            <a:off x="809063" y="1926749"/>
            <a:ext cx="4559300" cy="769796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  <a:softEdge rad="31750"/>
          </a:effectLst>
        </p:spPr>
      </p:pic>
      <p:sp>
        <p:nvSpPr>
          <p:cNvPr id="34" name="TextBox 33">
            <a:extLst>
              <a:ext uri="{FF2B5EF4-FFF2-40B4-BE49-F238E27FC236}">
                <a16:creationId xmlns:a16="http://schemas.microsoft.com/office/drawing/2014/main" id="{3F53CC8B-0F0C-8049-B571-DC141CD833F2}"/>
              </a:ext>
            </a:extLst>
          </p:cNvPr>
          <p:cNvSpPr txBox="1"/>
          <p:nvPr/>
        </p:nvSpPr>
        <p:spPr>
          <a:xfrm>
            <a:off x="3586846" y="5182438"/>
            <a:ext cx="4122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nil</a:t>
            </a:r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113ADAA2-4DC4-E246-BD31-141AC2942CBA}"/>
              </a:ext>
            </a:extLst>
          </p:cNvPr>
          <p:cNvSpPr txBox="1"/>
          <p:nvPr/>
        </p:nvSpPr>
        <p:spPr>
          <a:xfrm>
            <a:off x="3938513" y="5182438"/>
            <a:ext cx="4122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nil</a:t>
            </a:r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EA49EF60-6CDD-1342-839E-CE3FF9AF991C}"/>
              </a:ext>
            </a:extLst>
          </p:cNvPr>
          <p:cNvSpPr txBox="1"/>
          <p:nvPr/>
        </p:nvSpPr>
        <p:spPr>
          <a:xfrm>
            <a:off x="3243699" y="5182438"/>
            <a:ext cx="4122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nil</a:t>
            </a:r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01C84544-EBB3-4D4F-9866-BFE79EE99203}"/>
              </a:ext>
            </a:extLst>
          </p:cNvPr>
          <p:cNvSpPr txBox="1"/>
          <p:nvPr/>
        </p:nvSpPr>
        <p:spPr>
          <a:xfrm>
            <a:off x="2114853" y="5182438"/>
            <a:ext cx="4122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nil</a:t>
            </a:r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E17ACADD-04DE-A04A-8D3B-7ECE23FEBF2E}"/>
              </a:ext>
            </a:extLst>
          </p:cNvPr>
          <p:cNvSpPr txBox="1"/>
          <p:nvPr/>
        </p:nvSpPr>
        <p:spPr>
          <a:xfrm>
            <a:off x="2466519" y="5182438"/>
            <a:ext cx="4122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nil</a:t>
            </a:r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9AC2F38B-EFE5-1B41-8360-8FDE004E5694}"/>
              </a:ext>
            </a:extLst>
          </p:cNvPr>
          <p:cNvSpPr txBox="1"/>
          <p:nvPr/>
        </p:nvSpPr>
        <p:spPr>
          <a:xfrm>
            <a:off x="1771706" y="5182438"/>
            <a:ext cx="4122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nil</a:t>
            </a:r>
            <a:endParaRPr lang="en-US" sz="1400" dirty="0">
              <a:solidFill>
                <a:schemeClr val="bg1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7355365-3A8B-1749-BD45-5CD8CA2D7A2F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260951" y="4888999"/>
            <a:ext cx="4107413" cy="5207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F460947E-F3BC-9E4F-B133-3B3B9E70B1FD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873272" y="4998519"/>
            <a:ext cx="2054803" cy="356349"/>
          </a:xfrm>
          <a:prstGeom prst="rect">
            <a:avLst/>
          </a:prstGeom>
        </p:spPr>
      </p:pic>
      <p:sp>
        <p:nvSpPr>
          <p:cNvPr id="40" name="Slide Number Placeholder 39">
            <a:extLst>
              <a:ext uri="{FF2B5EF4-FFF2-40B4-BE49-F238E27FC236}">
                <a16:creationId xmlns:a16="http://schemas.microsoft.com/office/drawing/2014/main" id="{875F8175-7A06-C340-A42D-39AFA1E2E8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7C3A89-02D6-3C43-A589-6B53E992ED30}" type="slidenum">
              <a:rPr lang="fr-FR" smtClean="0"/>
              <a:t>33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6392932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CCB5567C-2985-5042-A8C3-1B90A3F0762F}"/>
              </a:ext>
            </a:extLst>
          </p:cNvPr>
          <p:cNvSpPr txBox="1">
            <a:spLocks/>
          </p:cNvSpPr>
          <p:nvPr/>
        </p:nvSpPr>
        <p:spPr>
          <a:xfrm>
            <a:off x="520700" y="92033"/>
            <a:ext cx="10515600" cy="80576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50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Special layout: </a:t>
            </a:r>
            <a:r>
              <a:rPr lang="en-US" b="1" dirty="0"/>
              <a:t>Indexable with Instance Variables layout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57C088EB-F1D2-7941-8976-88F0A7D0931A}"/>
              </a:ext>
            </a:extLst>
          </p:cNvPr>
          <p:cNvSpPr txBox="1">
            <a:spLocks/>
          </p:cNvSpPr>
          <p:nvPr/>
        </p:nvSpPr>
        <p:spPr>
          <a:xfrm>
            <a:off x="3877943" y="1256917"/>
            <a:ext cx="10515600" cy="450849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dirty="0"/>
              <a:t>Examples: </a:t>
            </a:r>
          </a:p>
          <a:p>
            <a:endParaRPr lang="en-US" sz="3600" dirty="0"/>
          </a:p>
          <a:p>
            <a:pPr marL="571486" indent="-571486">
              <a:buFont typeface="Arial" panose="020B0604020202020204" pitchFamily="34" charset="0"/>
              <a:buChar char="•"/>
            </a:pPr>
            <a:r>
              <a:rPr lang="en-US" sz="3600" dirty="0"/>
              <a:t>Context</a:t>
            </a:r>
          </a:p>
          <a:p>
            <a:pPr marL="571486" indent="-571486">
              <a:buFont typeface="Arial" panose="020B0604020202020204" pitchFamily="34" charset="0"/>
              <a:buChar char="•"/>
            </a:pPr>
            <a:r>
              <a:rPr lang="en-US" sz="3600" dirty="0" err="1"/>
              <a:t>CompiledMethod</a:t>
            </a:r>
            <a:endParaRPr lang="en-US" sz="3600" dirty="0"/>
          </a:p>
          <a:p>
            <a:pPr marL="571486" indent="-571486">
              <a:buFont typeface="Arial" panose="020B0604020202020204" pitchFamily="34" charset="0"/>
              <a:buChar char="•"/>
            </a:pPr>
            <a:r>
              <a:rPr lang="en-US" sz="3600" b="1" dirty="0" err="1"/>
              <a:t>MethodDictionary</a:t>
            </a:r>
            <a:endParaRPr lang="en-US" sz="3600" b="1" dirty="0"/>
          </a:p>
        </p:txBody>
      </p:sp>
      <p:sp>
        <p:nvSpPr>
          <p:cNvPr id="19" name="Slide Number Placeholder 18">
            <a:extLst>
              <a:ext uri="{FF2B5EF4-FFF2-40B4-BE49-F238E27FC236}">
                <a16:creationId xmlns:a16="http://schemas.microsoft.com/office/drawing/2014/main" id="{AE90A5B4-2CEA-364E-BDBA-5CFB77AABA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7C3A89-02D6-3C43-A589-6B53E992ED30}" type="slidenum">
              <a:rPr lang="fr-FR" smtClean="0"/>
              <a:t>34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5341190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CD301599-1930-9249-A326-6CD0929E6EF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5525965" cy="6858000"/>
          </a:xfrm>
          <a:prstGeom prst="rect">
            <a:avLst/>
          </a:prstGeom>
        </p:spPr>
      </p:pic>
      <p:sp>
        <p:nvSpPr>
          <p:cNvPr id="21" name="Title 1">
            <a:extLst>
              <a:ext uri="{FF2B5EF4-FFF2-40B4-BE49-F238E27FC236}">
                <a16:creationId xmlns:a16="http://schemas.microsoft.com/office/drawing/2014/main" id="{AD1FA730-2F54-E446-B8C8-9749CA3249A5}"/>
              </a:ext>
            </a:extLst>
          </p:cNvPr>
          <p:cNvSpPr txBox="1">
            <a:spLocks/>
          </p:cNvSpPr>
          <p:nvPr/>
        </p:nvSpPr>
        <p:spPr>
          <a:xfrm>
            <a:off x="5607893" y="92033"/>
            <a:ext cx="6584107" cy="80576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0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/>
              <a:t>Indexable with Instance Variables layout</a:t>
            </a:r>
          </a:p>
        </p:txBody>
      </p:sp>
      <p:sp>
        <p:nvSpPr>
          <p:cNvPr id="22" name="Title 1">
            <a:extLst>
              <a:ext uri="{FF2B5EF4-FFF2-40B4-BE49-F238E27FC236}">
                <a16:creationId xmlns:a16="http://schemas.microsoft.com/office/drawing/2014/main" id="{66B40DDD-5D9A-7A49-8BD9-1C8D7CC48ABC}"/>
              </a:ext>
            </a:extLst>
          </p:cNvPr>
          <p:cNvSpPr txBox="1">
            <a:spLocks/>
          </p:cNvSpPr>
          <p:nvPr/>
        </p:nvSpPr>
        <p:spPr>
          <a:xfrm>
            <a:off x="2858995" y="1294579"/>
            <a:ext cx="10515600" cy="53442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600" dirty="0"/>
              <a:t>Example: </a:t>
            </a:r>
            <a:r>
              <a:rPr lang="en-US" sz="3600" dirty="0" err="1"/>
              <a:t>MethodDictionary</a:t>
            </a:r>
            <a:endParaRPr lang="en-US" sz="3600" b="1" dirty="0"/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C9E4D3EE-DB83-6A48-927B-1B20C77F8EF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67211" y="1752733"/>
            <a:ext cx="4635500" cy="457200"/>
          </a:xfrm>
          <a:prstGeom prst="rect">
            <a:avLst/>
          </a:prstGeom>
        </p:spPr>
      </p:pic>
      <p:sp>
        <p:nvSpPr>
          <p:cNvPr id="26" name="Slide Number Placeholder 25">
            <a:extLst>
              <a:ext uri="{FF2B5EF4-FFF2-40B4-BE49-F238E27FC236}">
                <a16:creationId xmlns:a16="http://schemas.microsoft.com/office/drawing/2014/main" id="{E06261AF-04E9-304E-BF9A-90DE5780AE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7C3A89-02D6-3C43-A589-6B53E992ED30}" type="slidenum">
              <a:rPr lang="fr-FR" smtClean="0"/>
              <a:t>35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97220580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CD301599-1930-9249-A326-6CD0929E6EF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5525965" cy="6858000"/>
          </a:xfrm>
          <a:prstGeom prst="rect">
            <a:avLst/>
          </a:prstGeom>
        </p:spPr>
      </p:pic>
      <p:sp>
        <p:nvSpPr>
          <p:cNvPr id="13" name="Up Arrow 12">
            <a:extLst>
              <a:ext uri="{FF2B5EF4-FFF2-40B4-BE49-F238E27FC236}">
                <a16:creationId xmlns:a16="http://schemas.microsoft.com/office/drawing/2014/main" id="{4681CF7B-151E-FF46-A138-0C4C06C7416F}"/>
              </a:ext>
            </a:extLst>
          </p:cNvPr>
          <p:cNvSpPr/>
          <p:nvPr/>
        </p:nvSpPr>
        <p:spPr>
          <a:xfrm>
            <a:off x="7757295" y="2233864"/>
            <a:ext cx="74651" cy="311053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E35C9C24-1FFB-4C4A-A788-C6CD29C5545C}"/>
              </a:ext>
            </a:extLst>
          </p:cNvPr>
          <p:cNvSpPr txBox="1"/>
          <p:nvPr/>
        </p:nvSpPr>
        <p:spPr>
          <a:xfrm>
            <a:off x="7467600" y="2518308"/>
            <a:ext cx="5793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tally</a:t>
            </a:r>
          </a:p>
        </p:txBody>
      </p:sp>
      <p:sp>
        <p:nvSpPr>
          <p:cNvPr id="15" name="Up Arrow 14">
            <a:extLst>
              <a:ext uri="{FF2B5EF4-FFF2-40B4-BE49-F238E27FC236}">
                <a16:creationId xmlns:a16="http://schemas.microsoft.com/office/drawing/2014/main" id="{16692C66-F8F0-F545-9B98-6233C8D1D7A9}"/>
              </a:ext>
            </a:extLst>
          </p:cNvPr>
          <p:cNvSpPr/>
          <p:nvPr/>
        </p:nvSpPr>
        <p:spPr>
          <a:xfrm>
            <a:off x="8134283" y="2233865"/>
            <a:ext cx="64984" cy="653777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4810DB8C-D21D-344B-B9DE-CD29D4DD797F}"/>
              </a:ext>
            </a:extLst>
          </p:cNvPr>
          <p:cNvSpPr txBox="1"/>
          <p:nvPr/>
        </p:nvSpPr>
        <p:spPr>
          <a:xfrm>
            <a:off x="7840269" y="2858301"/>
            <a:ext cx="6613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array</a:t>
            </a:r>
          </a:p>
        </p:txBody>
      </p:sp>
      <p:sp>
        <p:nvSpPr>
          <p:cNvPr id="18" name="Up Arrow 17">
            <a:extLst>
              <a:ext uri="{FF2B5EF4-FFF2-40B4-BE49-F238E27FC236}">
                <a16:creationId xmlns:a16="http://schemas.microsoft.com/office/drawing/2014/main" id="{509893EE-B425-C649-ACF4-1D9459731B76}"/>
              </a:ext>
            </a:extLst>
          </p:cNvPr>
          <p:cNvSpPr/>
          <p:nvPr/>
        </p:nvSpPr>
        <p:spPr>
          <a:xfrm>
            <a:off x="8930315" y="2288310"/>
            <a:ext cx="78227" cy="256607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99C97F1F-4164-8A4E-BF5B-E4E07A26CE20}"/>
              </a:ext>
            </a:extLst>
          </p:cNvPr>
          <p:cNvSpPr txBox="1"/>
          <p:nvPr/>
        </p:nvSpPr>
        <p:spPr>
          <a:xfrm>
            <a:off x="8492890" y="2466489"/>
            <a:ext cx="10184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selectors</a:t>
            </a:r>
          </a:p>
        </p:txBody>
      </p:sp>
      <p:sp>
        <p:nvSpPr>
          <p:cNvPr id="22" name="Title 1">
            <a:extLst>
              <a:ext uri="{FF2B5EF4-FFF2-40B4-BE49-F238E27FC236}">
                <a16:creationId xmlns:a16="http://schemas.microsoft.com/office/drawing/2014/main" id="{66B40DDD-5D9A-7A49-8BD9-1C8D7CC48ABC}"/>
              </a:ext>
            </a:extLst>
          </p:cNvPr>
          <p:cNvSpPr txBox="1">
            <a:spLocks/>
          </p:cNvSpPr>
          <p:nvPr/>
        </p:nvSpPr>
        <p:spPr>
          <a:xfrm>
            <a:off x="2858995" y="1294579"/>
            <a:ext cx="10515600" cy="53442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600" dirty="0"/>
              <a:t>Example: </a:t>
            </a:r>
            <a:r>
              <a:rPr lang="en-US" sz="3600" dirty="0" err="1"/>
              <a:t>MethodDictionary</a:t>
            </a:r>
            <a:endParaRPr lang="en-US" sz="3600" b="1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DAB179B-08BD-8A4B-A917-586CA722D35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6771" y="1765433"/>
            <a:ext cx="4711700" cy="482600"/>
          </a:xfrm>
          <a:prstGeom prst="rect">
            <a:avLst/>
          </a:prstGeom>
        </p:spPr>
      </p:pic>
      <p:sp>
        <p:nvSpPr>
          <p:cNvPr id="23" name="Title 1">
            <a:extLst>
              <a:ext uri="{FF2B5EF4-FFF2-40B4-BE49-F238E27FC236}">
                <a16:creationId xmlns:a16="http://schemas.microsoft.com/office/drawing/2014/main" id="{4799E6DC-94D9-6542-AA37-3F185F07E215}"/>
              </a:ext>
            </a:extLst>
          </p:cNvPr>
          <p:cNvSpPr txBox="1">
            <a:spLocks/>
          </p:cNvSpPr>
          <p:nvPr/>
        </p:nvSpPr>
        <p:spPr>
          <a:xfrm>
            <a:off x="5607893" y="92033"/>
            <a:ext cx="6584107" cy="80576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0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/>
              <a:t>Indexable with Instance Variables layout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7B3CF1F-0F46-9447-B37A-D9FB61B369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7C3A89-02D6-3C43-A589-6B53E992ED30}" type="slidenum">
              <a:rPr lang="fr-FR" smtClean="0"/>
              <a:t>36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77601900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CD301599-1930-9249-A326-6CD0929E6EF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5525965" cy="6858000"/>
          </a:xfrm>
          <a:prstGeom prst="rect">
            <a:avLst/>
          </a:prstGeom>
        </p:spPr>
      </p:pic>
      <p:sp>
        <p:nvSpPr>
          <p:cNvPr id="13" name="Up Arrow 12">
            <a:extLst>
              <a:ext uri="{FF2B5EF4-FFF2-40B4-BE49-F238E27FC236}">
                <a16:creationId xmlns:a16="http://schemas.microsoft.com/office/drawing/2014/main" id="{4681CF7B-151E-FF46-A138-0C4C06C7416F}"/>
              </a:ext>
            </a:extLst>
          </p:cNvPr>
          <p:cNvSpPr/>
          <p:nvPr/>
        </p:nvSpPr>
        <p:spPr>
          <a:xfrm>
            <a:off x="7757295" y="2233864"/>
            <a:ext cx="74651" cy="311053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E35C9C24-1FFB-4C4A-A788-C6CD29C5545C}"/>
              </a:ext>
            </a:extLst>
          </p:cNvPr>
          <p:cNvSpPr txBox="1"/>
          <p:nvPr/>
        </p:nvSpPr>
        <p:spPr>
          <a:xfrm>
            <a:off x="7467600" y="2518308"/>
            <a:ext cx="5793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tally</a:t>
            </a:r>
          </a:p>
        </p:txBody>
      </p:sp>
      <p:sp>
        <p:nvSpPr>
          <p:cNvPr id="15" name="Up Arrow 14">
            <a:extLst>
              <a:ext uri="{FF2B5EF4-FFF2-40B4-BE49-F238E27FC236}">
                <a16:creationId xmlns:a16="http://schemas.microsoft.com/office/drawing/2014/main" id="{16692C66-F8F0-F545-9B98-6233C8D1D7A9}"/>
              </a:ext>
            </a:extLst>
          </p:cNvPr>
          <p:cNvSpPr/>
          <p:nvPr/>
        </p:nvSpPr>
        <p:spPr>
          <a:xfrm>
            <a:off x="8134283" y="2233865"/>
            <a:ext cx="64984" cy="653777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4810DB8C-D21D-344B-B9DE-CD29D4DD797F}"/>
              </a:ext>
            </a:extLst>
          </p:cNvPr>
          <p:cNvSpPr txBox="1"/>
          <p:nvPr/>
        </p:nvSpPr>
        <p:spPr>
          <a:xfrm>
            <a:off x="7840269" y="2858301"/>
            <a:ext cx="6613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array</a:t>
            </a:r>
          </a:p>
        </p:txBody>
      </p:sp>
      <p:sp>
        <p:nvSpPr>
          <p:cNvPr id="18" name="Up Arrow 17">
            <a:extLst>
              <a:ext uri="{FF2B5EF4-FFF2-40B4-BE49-F238E27FC236}">
                <a16:creationId xmlns:a16="http://schemas.microsoft.com/office/drawing/2014/main" id="{509893EE-B425-C649-ACF4-1D9459731B76}"/>
              </a:ext>
            </a:extLst>
          </p:cNvPr>
          <p:cNvSpPr/>
          <p:nvPr/>
        </p:nvSpPr>
        <p:spPr>
          <a:xfrm>
            <a:off x="8930315" y="2288310"/>
            <a:ext cx="78227" cy="256607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99C97F1F-4164-8A4E-BF5B-E4E07A26CE20}"/>
              </a:ext>
            </a:extLst>
          </p:cNvPr>
          <p:cNvSpPr txBox="1"/>
          <p:nvPr/>
        </p:nvSpPr>
        <p:spPr>
          <a:xfrm>
            <a:off x="8492890" y="2466489"/>
            <a:ext cx="10184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selectors</a:t>
            </a:r>
          </a:p>
        </p:txBody>
      </p:sp>
      <p:sp>
        <p:nvSpPr>
          <p:cNvPr id="20" name="Content Placeholder 2">
            <a:extLst>
              <a:ext uri="{FF2B5EF4-FFF2-40B4-BE49-F238E27FC236}">
                <a16:creationId xmlns:a16="http://schemas.microsoft.com/office/drawing/2014/main" id="{85F37C4E-D30B-084F-BDE2-C2BE4E18903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66996" y="3723716"/>
            <a:ext cx="6182104" cy="2638984"/>
          </a:xfrm>
        </p:spPr>
        <p:txBody>
          <a:bodyPr>
            <a:normAutofit/>
          </a:bodyPr>
          <a:lstStyle/>
          <a:p>
            <a:r>
              <a:rPr lang="fr-FR" sz="2200" b="1" dirty="0" err="1"/>
              <a:t>Hybrid</a:t>
            </a:r>
            <a:r>
              <a:rPr lang="fr-FR" sz="2200" dirty="0"/>
              <a:t> </a:t>
            </a:r>
            <a:r>
              <a:rPr lang="fr-FR" sz="2200" dirty="0" err="1"/>
              <a:t>between</a:t>
            </a:r>
            <a:r>
              <a:rPr lang="fr-FR" sz="2200" dirty="0"/>
              <a:t> </a:t>
            </a:r>
            <a:r>
              <a:rPr lang="fr-FR" sz="2200" dirty="0" err="1"/>
              <a:t>Fixed</a:t>
            </a:r>
            <a:r>
              <a:rPr lang="fr-FR" sz="2200" dirty="0"/>
              <a:t> and </a:t>
            </a:r>
            <a:r>
              <a:rPr lang="fr-FR" sz="2200" dirty="0" err="1"/>
              <a:t>Indexable</a:t>
            </a:r>
            <a:r>
              <a:rPr lang="fr-FR" sz="2200" dirty="0"/>
              <a:t> </a:t>
            </a:r>
            <a:r>
              <a:rPr lang="fr-FR" sz="2200" dirty="0" err="1"/>
              <a:t>layout</a:t>
            </a:r>
            <a:endParaRPr lang="fr-FR" sz="2200" dirty="0"/>
          </a:p>
          <a:p>
            <a:pPr lvl="1"/>
            <a:r>
              <a:rPr lang="fr-FR" sz="2200" dirty="0"/>
              <a:t>A </a:t>
            </a:r>
            <a:r>
              <a:rPr lang="fr-FR" sz="2200" b="1" dirty="0" err="1"/>
              <a:t>fixed</a:t>
            </a:r>
            <a:r>
              <a:rPr lang="fr-FR" sz="2200" b="1" dirty="0"/>
              <a:t> </a:t>
            </a:r>
            <a:r>
              <a:rPr lang="fr-FR" sz="2200" b="1" dirty="0" err="1"/>
              <a:t>number</a:t>
            </a:r>
            <a:r>
              <a:rPr lang="fr-FR" sz="2200" b="1" dirty="0"/>
              <a:t> of slots</a:t>
            </a:r>
            <a:r>
              <a:rPr lang="fr-FR" sz="2200" dirty="0"/>
              <a:t> </a:t>
            </a:r>
            <a:r>
              <a:rPr lang="fr-FR" sz="2200" dirty="0" err="1"/>
              <a:t>containing</a:t>
            </a:r>
            <a:r>
              <a:rPr lang="fr-FR" sz="2200" dirty="0"/>
              <a:t> instance variables </a:t>
            </a:r>
          </a:p>
          <a:p>
            <a:pPr lvl="2"/>
            <a:r>
              <a:rPr lang="fr-FR" sz="2200" dirty="0"/>
              <a:t>In the </a:t>
            </a:r>
            <a:r>
              <a:rPr lang="fr-FR" sz="2200" dirty="0" err="1"/>
              <a:t>example</a:t>
            </a:r>
            <a:r>
              <a:rPr lang="fr-FR" sz="2200" dirty="0"/>
              <a:t>: </a:t>
            </a:r>
            <a:r>
              <a:rPr lang="fr-FR" sz="2200" dirty="0" err="1"/>
              <a:t>tally</a:t>
            </a:r>
            <a:r>
              <a:rPr lang="fr-FR" sz="2200" dirty="0"/>
              <a:t> and </a:t>
            </a:r>
            <a:r>
              <a:rPr lang="fr-FR" sz="2200" dirty="0" err="1"/>
              <a:t>array</a:t>
            </a:r>
            <a:endParaRPr lang="fr-FR" sz="2200" dirty="0"/>
          </a:p>
          <a:p>
            <a:pPr lvl="1"/>
            <a:r>
              <a:rPr lang="fr-FR" sz="2200" dirty="0"/>
              <a:t>Plus a </a:t>
            </a:r>
            <a:r>
              <a:rPr lang="fr-FR" sz="2200" b="1" dirty="0"/>
              <a:t>variable </a:t>
            </a:r>
            <a:r>
              <a:rPr lang="fr-FR" sz="2200" b="1" dirty="0" err="1"/>
              <a:t>number</a:t>
            </a:r>
            <a:r>
              <a:rPr lang="fr-FR" sz="2200" b="1" dirty="0"/>
              <a:t> of slots</a:t>
            </a:r>
          </a:p>
          <a:p>
            <a:pPr lvl="2"/>
            <a:r>
              <a:rPr lang="fr-FR" sz="2200" dirty="0"/>
              <a:t>In the </a:t>
            </a:r>
            <a:r>
              <a:rPr lang="fr-FR" sz="2200" dirty="0" err="1"/>
              <a:t>example</a:t>
            </a:r>
            <a:r>
              <a:rPr lang="fr-FR" sz="2200" dirty="0"/>
              <a:t>: </a:t>
            </a:r>
            <a:r>
              <a:rPr lang="fr-FR" sz="2200" dirty="0" err="1"/>
              <a:t>selectors</a:t>
            </a:r>
            <a:endParaRPr lang="fr-FR" sz="2200" dirty="0"/>
          </a:p>
        </p:txBody>
      </p:sp>
      <p:sp>
        <p:nvSpPr>
          <p:cNvPr id="22" name="Title 1">
            <a:extLst>
              <a:ext uri="{FF2B5EF4-FFF2-40B4-BE49-F238E27FC236}">
                <a16:creationId xmlns:a16="http://schemas.microsoft.com/office/drawing/2014/main" id="{66B40DDD-5D9A-7A49-8BD9-1C8D7CC48ABC}"/>
              </a:ext>
            </a:extLst>
          </p:cNvPr>
          <p:cNvSpPr txBox="1">
            <a:spLocks/>
          </p:cNvSpPr>
          <p:nvPr/>
        </p:nvSpPr>
        <p:spPr>
          <a:xfrm>
            <a:off x="2858995" y="1294579"/>
            <a:ext cx="10515600" cy="53442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600" dirty="0"/>
              <a:t>Example: </a:t>
            </a:r>
            <a:r>
              <a:rPr lang="en-US" sz="3600" dirty="0" err="1"/>
              <a:t>MethodDictionary</a:t>
            </a:r>
            <a:endParaRPr lang="en-US" sz="3600" b="1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DAB179B-08BD-8A4B-A917-586CA722D35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6771" y="1765433"/>
            <a:ext cx="4711700" cy="482600"/>
          </a:xfrm>
          <a:prstGeom prst="rect">
            <a:avLst/>
          </a:prstGeom>
        </p:spPr>
      </p:pic>
      <p:sp>
        <p:nvSpPr>
          <p:cNvPr id="17" name="Title 1">
            <a:extLst>
              <a:ext uri="{FF2B5EF4-FFF2-40B4-BE49-F238E27FC236}">
                <a16:creationId xmlns:a16="http://schemas.microsoft.com/office/drawing/2014/main" id="{2258EF61-E2D1-2C45-8A9A-AC43588AE888}"/>
              </a:ext>
            </a:extLst>
          </p:cNvPr>
          <p:cNvSpPr txBox="1">
            <a:spLocks/>
          </p:cNvSpPr>
          <p:nvPr/>
        </p:nvSpPr>
        <p:spPr>
          <a:xfrm>
            <a:off x="5607893" y="92033"/>
            <a:ext cx="6584107" cy="80576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0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/>
              <a:t>Indexable with Instance Variables layout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D09DDA07-6682-DA49-B6FC-DAFA4047E9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7C3A89-02D6-3C43-A589-6B53E992ED30}" type="slidenum">
              <a:rPr lang="fr-FR" smtClean="0"/>
              <a:t>37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58872223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F877BE-A18C-D441-A7D9-4CEDBB831E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22042"/>
            <a:ext cx="10515600" cy="948503"/>
          </a:xfrm>
        </p:spPr>
        <p:txBody>
          <a:bodyPr/>
          <a:lstStyle/>
          <a:p>
            <a:r>
              <a:rPr lang="fr-FR" b="1" dirty="0"/>
              <a:t>The Header</a:t>
            </a: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20C8167A-38FF-0248-B037-74B4D84FA1EA}"/>
              </a:ext>
            </a:extLst>
          </p:cNvPr>
          <p:cNvCxnSpPr>
            <a:cxnSpLocks/>
          </p:cNvCxnSpPr>
          <p:nvPr/>
        </p:nvCxnSpPr>
        <p:spPr>
          <a:xfrm flipH="1">
            <a:off x="192506" y="1740392"/>
            <a:ext cx="5317709" cy="439387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F97255BC-CE8C-1640-BD16-C00EBC11D01F}"/>
              </a:ext>
            </a:extLst>
          </p:cNvPr>
          <p:cNvCxnSpPr>
            <a:cxnSpLocks/>
          </p:cNvCxnSpPr>
          <p:nvPr/>
        </p:nvCxnSpPr>
        <p:spPr>
          <a:xfrm>
            <a:off x="5872165" y="1743281"/>
            <a:ext cx="6189663" cy="44341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3" name="Picture 22">
            <a:extLst>
              <a:ext uri="{FF2B5EF4-FFF2-40B4-BE49-F238E27FC236}">
                <a16:creationId xmlns:a16="http://schemas.microsoft.com/office/drawing/2014/main" id="{8C85A0FC-1A69-0A4E-AEF7-990D933A061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49380"/>
          <a:stretch/>
        </p:blipFill>
        <p:spPr>
          <a:xfrm>
            <a:off x="11353801" y="2510591"/>
            <a:ext cx="1663700" cy="360011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D73EACAA-CA7D-0A47-80EA-44A2C086C37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28196" y="3824074"/>
            <a:ext cx="488699" cy="469151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72BB24FD-D144-104C-96F1-7A42BF0554B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03390" y="3399550"/>
            <a:ext cx="547343" cy="469151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AB4F3CBC-1458-FC41-A333-146A7E14C3D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659778" y="2963050"/>
            <a:ext cx="625535" cy="547343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646C653F-A555-0F4D-9994-08F505C9CE9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49280" y="2870601"/>
            <a:ext cx="801467" cy="2345755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8553B03F-100C-9340-8E1A-7EBCE70D3F12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689100" y="4087225"/>
            <a:ext cx="566891" cy="664631"/>
          </a:xfrm>
          <a:prstGeom prst="rect">
            <a:avLst/>
          </a:prstGeom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id="{4EC2E78E-AEF1-B74B-9C9C-520601588650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311775" y="790973"/>
            <a:ext cx="2654300" cy="622300"/>
          </a:xfrm>
          <a:prstGeom prst="rect">
            <a:avLst/>
          </a:prstGeom>
        </p:spPr>
      </p:pic>
      <p:sp>
        <p:nvSpPr>
          <p:cNvPr id="35" name="TextBox 34">
            <a:extLst>
              <a:ext uri="{FF2B5EF4-FFF2-40B4-BE49-F238E27FC236}">
                <a16:creationId xmlns:a16="http://schemas.microsoft.com/office/drawing/2014/main" id="{D5737205-13FA-484E-8699-80295F812125}"/>
              </a:ext>
            </a:extLst>
          </p:cNvPr>
          <p:cNvSpPr txBox="1"/>
          <p:nvPr/>
        </p:nvSpPr>
        <p:spPr>
          <a:xfrm>
            <a:off x="2146909" y="2943126"/>
            <a:ext cx="2839431" cy="17113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fr-FR" dirty="0"/>
              <a:t>( 8 bits ) </a:t>
            </a:r>
            <a:r>
              <a:rPr lang="fr-FR" dirty="0" err="1"/>
              <a:t>number</a:t>
            </a:r>
            <a:r>
              <a:rPr lang="fr-FR" dirty="0"/>
              <a:t> of slots</a:t>
            </a:r>
          </a:p>
          <a:p>
            <a:pPr>
              <a:lnSpc>
                <a:spcPct val="150000"/>
              </a:lnSpc>
            </a:pPr>
            <a:r>
              <a:rPr lang="fr-FR" dirty="0"/>
              <a:t>(22 bits) </a:t>
            </a:r>
            <a:r>
              <a:rPr lang="fr-FR" dirty="0" err="1"/>
              <a:t>identity</a:t>
            </a:r>
            <a:r>
              <a:rPr lang="fr-FR" dirty="0"/>
              <a:t> hash</a:t>
            </a:r>
          </a:p>
          <a:p>
            <a:pPr>
              <a:lnSpc>
                <a:spcPct val="150000"/>
              </a:lnSpc>
            </a:pPr>
            <a:r>
              <a:rPr lang="fr-FR" dirty="0"/>
              <a:t>( 5 bits ) format</a:t>
            </a:r>
          </a:p>
          <a:p>
            <a:pPr>
              <a:lnSpc>
                <a:spcPct val="150000"/>
              </a:lnSpc>
            </a:pPr>
            <a:r>
              <a:rPr lang="fr-FR" dirty="0"/>
              <a:t>(22 bits) class index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8AFB1236-1199-D94B-B53D-169695627F9D}"/>
              </a:ext>
            </a:extLst>
          </p:cNvPr>
          <p:cNvSpPr txBox="1"/>
          <p:nvPr/>
        </p:nvSpPr>
        <p:spPr>
          <a:xfrm>
            <a:off x="6573838" y="2999794"/>
            <a:ext cx="2439381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(1 bit) immutable</a:t>
            </a:r>
          </a:p>
          <a:p>
            <a:r>
              <a:rPr lang="fr-FR" dirty="0"/>
              <a:t>(1 bit) </a:t>
            </a:r>
            <a:r>
              <a:rPr lang="fr-FR" dirty="0" err="1"/>
              <a:t>marked</a:t>
            </a:r>
            <a:endParaRPr lang="fr-FR" dirty="0"/>
          </a:p>
          <a:p>
            <a:r>
              <a:rPr lang="fr-FR" dirty="0"/>
              <a:t>(1 bit) </a:t>
            </a:r>
            <a:r>
              <a:rPr lang="fr-FR" dirty="0" err="1"/>
              <a:t>pinned</a:t>
            </a:r>
            <a:endParaRPr lang="fr-FR" dirty="0"/>
          </a:p>
          <a:p>
            <a:r>
              <a:rPr lang="fr-FR" dirty="0"/>
              <a:t>(1 bit) </a:t>
            </a:r>
            <a:r>
              <a:rPr lang="fr-FR" dirty="0" err="1"/>
              <a:t>grey</a:t>
            </a:r>
            <a:endParaRPr lang="fr-FR" dirty="0"/>
          </a:p>
          <a:p>
            <a:r>
              <a:rPr lang="fr-FR" dirty="0"/>
              <a:t>(1 bit) </a:t>
            </a:r>
            <a:r>
              <a:rPr lang="fr-FR" dirty="0" err="1"/>
              <a:t>remembered</a:t>
            </a:r>
            <a:endParaRPr lang="fr-FR" dirty="0"/>
          </a:p>
          <a:p>
            <a:r>
              <a:rPr lang="fr-FR" dirty="0" err="1"/>
              <a:t>unused</a:t>
            </a:r>
            <a:endParaRPr lang="fr-FR" dirty="0"/>
          </a:p>
        </p:txBody>
      </p:sp>
      <p:pic>
        <p:nvPicPr>
          <p:cNvPr id="39" name="Picture 38">
            <a:extLst>
              <a:ext uri="{FF2B5EF4-FFF2-40B4-BE49-F238E27FC236}">
                <a16:creationId xmlns:a16="http://schemas.microsoft.com/office/drawing/2014/main" id="{4B488A00-6E31-0D4D-908B-314AD12D3633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2139987"/>
            <a:ext cx="12192000" cy="424164"/>
          </a:xfrm>
          <a:prstGeom prst="rect">
            <a:avLst/>
          </a:prstGeom>
        </p:spPr>
      </p:pic>
      <p:sp>
        <p:nvSpPr>
          <p:cNvPr id="43" name="TextBox 42">
            <a:extLst>
              <a:ext uri="{FF2B5EF4-FFF2-40B4-BE49-F238E27FC236}">
                <a16:creationId xmlns:a16="http://schemas.microsoft.com/office/drawing/2014/main" id="{62EC30B4-4117-5C41-BB38-2B8C628AB347}"/>
              </a:ext>
            </a:extLst>
          </p:cNvPr>
          <p:cNvSpPr txBox="1"/>
          <p:nvPr/>
        </p:nvSpPr>
        <p:spPr>
          <a:xfrm>
            <a:off x="10154801" y="2888047"/>
            <a:ext cx="20372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Least significant bit</a:t>
            </a:r>
          </a:p>
        </p:txBody>
      </p:sp>
      <p:pic>
        <p:nvPicPr>
          <p:cNvPr id="44" name="Picture 43">
            <a:extLst>
              <a:ext uri="{FF2B5EF4-FFF2-40B4-BE49-F238E27FC236}">
                <a16:creationId xmlns:a16="http://schemas.microsoft.com/office/drawing/2014/main" id="{90DF0322-2B58-2940-A535-64397271A88F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4274123" y="1357740"/>
            <a:ext cx="3924300" cy="508000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B34AA260-FED6-3440-B7EF-9037F0E52863}"/>
              </a:ext>
            </a:extLst>
          </p:cNvPr>
          <p:cNvPicPr>
            <a:picLocks noChangeAspect="1"/>
          </p:cNvPicPr>
          <p:nvPr/>
        </p:nvPicPr>
        <p:blipFill rotWithShape="1">
          <a:blip r:embed="rId12"/>
          <a:srcRect l="7138" t="76827" r="75172"/>
          <a:stretch/>
        </p:blipFill>
        <p:spPr>
          <a:xfrm>
            <a:off x="11823256" y="2107395"/>
            <a:ext cx="238571" cy="234248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AC2B9FD8-70E7-DE4F-B66A-CC14D181199B}"/>
              </a:ext>
            </a:extLst>
          </p:cNvPr>
          <p:cNvSpPr txBox="1"/>
          <p:nvPr/>
        </p:nvSpPr>
        <p:spPr>
          <a:xfrm>
            <a:off x="11444641" y="1753209"/>
            <a:ext cx="7572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1 bit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FA6539E-D092-1747-AB9C-F3E03DDE22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7C3A89-02D6-3C43-A589-6B53E992ED30}" type="slidenum">
              <a:rPr lang="fr-FR" smtClean="0"/>
              <a:t>38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9523922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>
            <a:extLst>
              <a:ext uri="{FF2B5EF4-FFF2-40B4-BE49-F238E27FC236}">
                <a16:creationId xmlns:a16="http://schemas.microsoft.com/office/drawing/2014/main" id="{D5661948-2F2A-4B42-ABB6-E2D68595137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59777" y="3909507"/>
            <a:ext cx="5462567" cy="663855"/>
          </a:xfrm>
          <a:prstGeom prst="rect">
            <a:avLst/>
          </a:prstGeom>
        </p:spPr>
      </p:pic>
      <p:grpSp>
        <p:nvGrpSpPr>
          <p:cNvPr id="6" name="Group 5">
            <a:extLst>
              <a:ext uri="{FF2B5EF4-FFF2-40B4-BE49-F238E27FC236}">
                <a16:creationId xmlns:a16="http://schemas.microsoft.com/office/drawing/2014/main" id="{24D380B5-6954-4D4A-BEFB-5A8934CD487F}"/>
              </a:ext>
            </a:extLst>
          </p:cNvPr>
          <p:cNvGrpSpPr/>
          <p:nvPr/>
        </p:nvGrpSpPr>
        <p:grpSpPr>
          <a:xfrm>
            <a:off x="5546019" y="4831425"/>
            <a:ext cx="1487996" cy="475995"/>
            <a:chOff x="4589093" y="4819951"/>
            <a:chExt cx="1487996" cy="475996"/>
          </a:xfrm>
        </p:grpSpPr>
        <p:pic>
          <p:nvPicPr>
            <p:cNvPr id="32" name="Picture 31">
              <a:extLst>
                <a:ext uri="{FF2B5EF4-FFF2-40B4-BE49-F238E27FC236}">
                  <a16:creationId xmlns:a16="http://schemas.microsoft.com/office/drawing/2014/main" id="{44BB4525-9F78-9E40-91F6-66B5FCB6EA1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l="30533" t="12688" r="29478" b="5834"/>
            <a:stretch/>
          </p:blipFill>
          <p:spPr>
            <a:xfrm>
              <a:off x="4589093" y="4819951"/>
              <a:ext cx="1487996" cy="475996"/>
            </a:xfrm>
            <a:prstGeom prst="rect">
              <a:avLst/>
            </a:prstGeom>
          </p:spPr>
        </p:pic>
        <p:sp>
          <p:nvSpPr>
            <p:cNvPr id="50" name="TextBox 49">
              <a:extLst>
                <a:ext uri="{FF2B5EF4-FFF2-40B4-BE49-F238E27FC236}">
                  <a16:creationId xmlns:a16="http://schemas.microsoft.com/office/drawing/2014/main" id="{593EBAF2-7DD8-6B4F-90FB-3C34552F1E5D}"/>
                </a:ext>
              </a:extLst>
            </p:cNvPr>
            <p:cNvSpPr txBox="1"/>
            <p:nvPr/>
          </p:nvSpPr>
          <p:spPr>
            <a:xfrm>
              <a:off x="5303486" y="4857078"/>
              <a:ext cx="41229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chemeClr val="bg1"/>
                  </a:solidFill>
                </a:rPr>
                <a:t>nil</a:t>
              </a:r>
              <a:endParaRPr lang="en-US" sz="1400" dirty="0">
                <a:solidFill>
                  <a:schemeClr val="bg1"/>
                </a:solidFill>
              </a:endParaRPr>
            </a:p>
          </p:txBody>
        </p:sp>
        <p:sp>
          <p:nvSpPr>
            <p:cNvPr id="51" name="TextBox 50">
              <a:extLst>
                <a:ext uri="{FF2B5EF4-FFF2-40B4-BE49-F238E27FC236}">
                  <a16:creationId xmlns:a16="http://schemas.microsoft.com/office/drawing/2014/main" id="{B319FDC6-9FB0-4D45-AC98-C20534A7B38C}"/>
                </a:ext>
              </a:extLst>
            </p:cNvPr>
            <p:cNvSpPr txBox="1"/>
            <p:nvPr/>
          </p:nvSpPr>
          <p:spPr>
            <a:xfrm>
              <a:off x="5664797" y="4860070"/>
              <a:ext cx="41229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chemeClr val="bg1"/>
                  </a:solidFill>
                </a:rPr>
                <a:t>nil</a:t>
              </a:r>
              <a:endParaRPr lang="en-US" sz="1400" dirty="0">
                <a:solidFill>
                  <a:schemeClr val="bg1"/>
                </a:solidFill>
              </a:endParaRPr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58F877BE-A18C-D441-A7D9-4CEDBB831E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22042"/>
            <a:ext cx="11223628" cy="948503"/>
          </a:xfrm>
        </p:spPr>
        <p:txBody>
          <a:bodyPr/>
          <a:lstStyle/>
          <a:p>
            <a:r>
              <a:rPr lang="fr-FR" dirty="0"/>
              <a:t>The Header: </a:t>
            </a:r>
            <a:r>
              <a:rPr lang="fr-FR" b="1" dirty="0" err="1"/>
              <a:t>number</a:t>
            </a:r>
            <a:r>
              <a:rPr lang="fr-FR" b="1" dirty="0"/>
              <a:t> of Slots </a:t>
            </a:r>
            <a:r>
              <a:rPr lang="fr-FR" dirty="0"/>
              <a:t>(</a:t>
            </a:r>
            <a:r>
              <a:rPr lang="fr-FR" dirty="0" err="1"/>
              <a:t>number</a:t>
            </a:r>
            <a:r>
              <a:rPr lang="fr-FR" dirty="0"/>
              <a:t> of </a:t>
            </a:r>
            <a:r>
              <a:rPr lang="fr-FR" b="1" dirty="0" err="1"/>
              <a:t>words</a:t>
            </a:r>
            <a:r>
              <a:rPr lang="fr-FR" dirty="0"/>
              <a:t>)</a:t>
            </a: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20C8167A-38FF-0248-B037-74B4D84FA1EA}"/>
              </a:ext>
            </a:extLst>
          </p:cNvPr>
          <p:cNvCxnSpPr>
            <a:cxnSpLocks/>
          </p:cNvCxnSpPr>
          <p:nvPr/>
        </p:nvCxnSpPr>
        <p:spPr>
          <a:xfrm flipH="1">
            <a:off x="192506" y="1740392"/>
            <a:ext cx="5317709" cy="439387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F97255BC-CE8C-1640-BD16-C00EBC11D01F}"/>
              </a:ext>
            </a:extLst>
          </p:cNvPr>
          <p:cNvCxnSpPr>
            <a:cxnSpLocks/>
          </p:cNvCxnSpPr>
          <p:nvPr/>
        </p:nvCxnSpPr>
        <p:spPr>
          <a:xfrm>
            <a:off x="5872165" y="1743281"/>
            <a:ext cx="6189663" cy="44341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3" name="Picture 22">
            <a:extLst>
              <a:ext uri="{FF2B5EF4-FFF2-40B4-BE49-F238E27FC236}">
                <a16:creationId xmlns:a16="http://schemas.microsoft.com/office/drawing/2014/main" id="{8C85A0FC-1A69-0A4E-AEF7-990D933A0615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b="49380"/>
          <a:stretch/>
        </p:blipFill>
        <p:spPr>
          <a:xfrm>
            <a:off x="11353801" y="2510591"/>
            <a:ext cx="1663700" cy="360011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AB4F3CBC-1458-FC41-A333-146A7E14C3D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659778" y="2963050"/>
            <a:ext cx="625535" cy="547343"/>
          </a:xfrm>
          <a:prstGeom prst="rect">
            <a:avLst/>
          </a:prstGeom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id="{4EC2E78E-AEF1-B74B-9C9C-52060158865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311775" y="790973"/>
            <a:ext cx="2654300" cy="622300"/>
          </a:xfrm>
          <a:prstGeom prst="rect">
            <a:avLst/>
          </a:prstGeom>
        </p:spPr>
      </p:pic>
      <p:sp>
        <p:nvSpPr>
          <p:cNvPr id="35" name="TextBox 34">
            <a:extLst>
              <a:ext uri="{FF2B5EF4-FFF2-40B4-BE49-F238E27FC236}">
                <a16:creationId xmlns:a16="http://schemas.microsoft.com/office/drawing/2014/main" id="{D5737205-13FA-484E-8699-80295F812125}"/>
              </a:ext>
            </a:extLst>
          </p:cNvPr>
          <p:cNvSpPr txBox="1"/>
          <p:nvPr/>
        </p:nvSpPr>
        <p:spPr>
          <a:xfrm>
            <a:off x="2146908" y="2943126"/>
            <a:ext cx="5168461" cy="4648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fr-FR" dirty="0"/>
              <a:t>( 8 bits ) </a:t>
            </a:r>
            <a:r>
              <a:rPr lang="fr-FR" dirty="0" err="1"/>
              <a:t>number</a:t>
            </a:r>
            <a:r>
              <a:rPr lang="fr-FR" dirty="0"/>
              <a:t> of slots</a:t>
            </a:r>
          </a:p>
        </p:txBody>
      </p:sp>
      <p:pic>
        <p:nvPicPr>
          <p:cNvPr id="39" name="Picture 38">
            <a:extLst>
              <a:ext uri="{FF2B5EF4-FFF2-40B4-BE49-F238E27FC236}">
                <a16:creationId xmlns:a16="http://schemas.microsoft.com/office/drawing/2014/main" id="{4B488A00-6E31-0D4D-908B-314AD12D3633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2139987"/>
            <a:ext cx="12192000" cy="424164"/>
          </a:xfrm>
          <a:prstGeom prst="rect">
            <a:avLst/>
          </a:prstGeom>
        </p:spPr>
      </p:pic>
      <p:sp>
        <p:nvSpPr>
          <p:cNvPr id="43" name="TextBox 42">
            <a:extLst>
              <a:ext uri="{FF2B5EF4-FFF2-40B4-BE49-F238E27FC236}">
                <a16:creationId xmlns:a16="http://schemas.microsoft.com/office/drawing/2014/main" id="{62EC30B4-4117-5C41-BB38-2B8C628AB347}"/>
              </a:ext>
            </a:extLst>
          </p:cNvPr>
          <p:cNvSpPr txBox="1"/>
          <p:nvPr/>
        </p:nvSpPr>
        <p:spPr>
          <a:xfrm>
            <a:off x="10154801" y="2888047"/>
            <a:ext cx="20372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Least significant bit</a:t>
            </a:r>
          </a:p>
        </p:txBody>
      </p:sp>
      <p:pic>
        <p:nvPicPr>
          <p:cNvPr id="44" name="Picture 43">
            <a:extLst>
              <a:ext uri="{FF2B5EF4-FFF2-40B4-BE49-F238E27FC236}">
                <a16:creationId xmlns:a16="http://schemas.microsoft.com/office/drawing/2014/main" id="{90DF0322-2B58-2940-A535-64397271A88F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274123" y="1357740"/>
            <a:ext cx="3924300" cy="508000"/>
          </a:xfrm>
          <a:prstGeom prst="rect">
            <a:avLst/>
          </a:prstGeom>
        </p:spPr>
      </p:pic>
      <p:sp>
        <p:nvSpPr>
          <p:cNvPr id="30" name="TextBox 29">
            <a:extLst>
              <a:ext uri="{FF2B5EF4-FFF2-40B4-BE49-F238E27FC236}">
                <a16:creationId xmlns:a16="http://schemas.microsoft.com/office/drawing/2014/main" id="{49905AF4-FDE1-5349-BC7F-6DA6814B2706}"/>
              </a:ext>
            </a:extLst>
          </p:cNvPr>
          <p:cNvSpPr txBox="1"/>
          <p:nvPr/>
        </p:nvSpPr>
        <p:spPr>
          <a:xfrm>
            <a:off x="7315370" y="4017578"/>
            <a:ext cx="2839431" cy="4648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fr-FR" dirty="0"/>
              <a:t>-&gt; 1 </a:t>
            </a:r>
            <a:r>
              <a:rPr lang="fr-FR" dirty="0" err="1"/>
              <a:t>word</a:t>
            </a:r>
            <a:endParaRPr lang="fr-FR" dirty="0"/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D1446D70-BDCB-5945-8786-2C4662E7211E}"/>
              </a:ext>
            </a:extLst>
          </p:cNvPr>
          <p:cNvSpPr txBox="1"/>
          <p:nvPr/>
        </p:nvSpPr>
        <p:spPr>
          <a:xfrm>
            <a:off x="7336239" y="4771703"/>
            <a:ext cx="2839431" cy="4648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fr-FR" dirty="0"/>
              <a:t>-&gt; 3 </a:t>
            </a:r>
            <a:r>
              <a:rPr lang="fr-FR" dirty="0" err="1"/>
              <a:t>words</a:t>
            </a:r>
            <a:r>
              <a:rPr lang="fr-FR" dirty="0"/>
              <a:t>	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109959A9-950B-8644-ADBD-B361DF3F5590}"/>
              </a:ext>
            </a:extLst>
          </p:cNvPr>
          <p:cNvSpPr txBox="1"/>
          <p:nvPr/>
        </p:nvSpPr>
        <p:spPr>
          <a:xfrm>
            <a:off x="2342671" y="5855249"/>
            <a:ext cx="6960356" cy="8803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44" indent="-28574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r-FR" dirty="0"/>
              <a:t>0 &lt;= </a:t>
            </a:r>
            <a:r>
              <a:rPr lang="fr-FR" dirty="0" err="1"/>
              <a:t>number</a:t>
            </a:r>
            <a:r>
              <a:rPr lang="fr-FR" dirty="0"/>
              <a:t> of slots &lt; 255</a:t>
            </a:r>
          </a:p>
          <a:p>
            <a:pPr marL="285744" indent="-28574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r-FR" dirty="0" err="1"/>
              <a:t>When</a:t>
            </a:r>
            <a:r>
              <a:rPr lang="fr-FR" dirty="0"/>
              <a:t> </a:t>
            </a:r>
            <a:r>
              <a:rPr lang="fr-FR" dirty="0" err="1"/>
              <a:t>number</a:t>
            </a:r>
            <a:r>
              <a:rPr lang="fr-FR" dirty="0"/>
              <a:t> of slots </a:t>
            </a:r>
            <a:r>
              <a:rPr lang="fr-FR" dirty="0" err="1"/>
              <a:t>is</a:t>
            </a:r>
            <a:r>
              <a:rPr lang="fr-FR" dirty="0"/>
              <a:t> 255, the </a:t>
            </a:r>
            <a:r>
              <a:rPr lang="fr-FR" dirty="0" err="1"/>
              <a:t>object</a:t>
            </a:r>
            <a:r>
              <a:rPr lang="fr-FR" dirty="0"/>
              <a:t> </a:t>
            </a:r>
            <a:r>
              <a:rPr lang="fr-FR" dirty="0" err="1"/>
              <a:t>is</a:t>
            </a:r>
            <a:r>
              <a:rPr lang="fr-FR" dirty="0"/>
              <a:t> a </a:t>
            </a:r>
            <a:r>
              <a:rPr lang="fr-FR" dirty="0" err="1"/>
              <a:t>Big</a:t>
            </a:r>
            <a:r>
              <a:rPr lang="fr-FR" dirty="0"/>
              <a:t> Object</a:t>
            </a:r>
          </a:p>
        </p:txBody>
      </p:sp>
      <p:sp>
        <p:nvSpPr>
          <p:cNvPr id="53" name="Rectangle 52">
            <a:extLst>
              <a:ext uri="{FF2B5EF4-FFF2-40B4-BE49-F238E27FC236}">
                <a16:creationId xmlns:a16="http://schemas.microsoft.com/office/drawing/2014/main" id="{80564B63-02E1-4446-BB8C-802FCA58AE7E}"/>
              </a:ext>
            </a:extLst>
          </p:cNvPr>
          <p:cNvSpPr/>
          <p:nvPr/>
        </p:nvSpPr>
        <p:spPr>
          <a:xfrm>
            <a:off x="1659776" y="2352681"/>
            <a:ext cx="10458779" cy="206072"/>
          </a:xfrm>
          <a:prstGeom prst="rect">
            <a:avLst/>
          </a:pr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12B9291-9C9A-F149-ABA2-74BC9F3478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7C3A89-02D6-3C43-A589-6B53E992ED30}" type="slidenum">
              <a:rPr lang="fr-FR" smtClean="0"/>
              <a:t>39</a:t>
            </a:fld>
            <a:endParaRPr lang="fr-FR"/>
          </a:p>
        </p:txBody>
      </p:sp>
      <p:pic>
        <p:nvPicPr>
          <p:cNvPr id="42" name="Picture 41">
            <a:extLst>
              <a:ext uri="{FF2B5EF4-FFF2-40B4-BE49-F238E27FC236}">
                <a16:creationId xmlns:a16="http://schemas.microsoft.com/office/drawing/2014/main" id="{07E88612-F5F4-E341-84F9-4AC7B38CBAB4}"/>
              </a:ext>
            </a:extLst>
          </p:cNvPr>
          <p:cNvPicPr>
            <a:picLocks noChangeAspect="1"/>
          </p:cNvPicPr>
          <p:nvPr/>
        </p:nvPicPr>
        <p:blipFill rotWithShape="1">
          <a:blip r:embed="rId10"/>
          <a:srcRect l="49662" t="-6106" r="31061" b="17569"/>
          <a:stretch/>
        </p:blipFill>
        <p:spPr>
          <a:xfrm>
            <a:off x="4889932" y="2957187"/>
            <a:ext cx="1136475" cy="722983"/>
          </a:xfrm>
          <a:prstGeom prst="rect">
            <a:avLst/>
          </a:prstGeom>
        </p:spPr>
      </p:pic>
      <p:cxnSp>
        <p:nvCxnSpPr>
          <p:cNvPr id="45" name="Straight Connector 44">
            <a:extLst>
              <a:ext uri="{FF2B5EF4-FFF2-40B4-BE49-F238E27FC236}">
                <a16:creationId xmlns:a16="http://schemas.microsoft.com/office/drawing/2014/main" id="{687F37A0-2AD5-D34B-802A-BB36D8A30B6B}"/>
              </a:ext>
            </a:extLst>
          </p:cNvPr>
          <p:cNvCxnSpPr>
            <a:cxnSpLocks/>
            <a:stCxn id="42" idx="2"/>
          </p:cNvCxnSpPr>
          <p:nvPr/>
        </p:nvCxnSpPr>
        <p:spPr>
          <a:xfrm flipH="1">
            <a:off x="4452731" y="3680169"/>
            <a:ext cx="1005439" cy="462499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>
            <a:extLst>
              <a:ext uri="{FF2B5EF4-FFF2-40B4-BE49-F238E27FC236}">
                <a16:creationId xmlns:a16="http://schemas.microsoft.com/office/drawing/2014/main" id="{CEC22CA7-14C3-3D4A-94D0-DFAD2600A306}"/>
              </a:ext>
            </a:extLst>
          </p:cNvPr>
          <p:cNvCxnSpPr>
            <a:cxnSpLocks/>
          </p:cNvCxnSpPr>
          <p:nvPr/>
        </p:nvCxnSpPr>
        <p:spPr>
          <a:xfrm>
            <a:off x="6026406" y="3666068"/>
            <a:ext cx="967287" cy="4766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3595382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42879926-C6FB-924B-BF2A-6E952D03A1BF}"/>
              </a:ext>
            </a:extLst>
          </p:cNvPr>
          <p:cNvSpPr/>
          <p:nvPr/>
        </p:nvSpPr>
        <p:spPr>
          <a:xfrm>
            <a:off x="954651" y="3008134"/>
            <a:ext cx="8344677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44" indent="-285744">
              <a:buFont typeface="Arial" panose="020B0604020202020204" pitchFamily="34" charset="0"/>
              <a:buChar char="•"/>
            </a:pPr>
            <a:r>
              <a:rPr lang="en-US" dirty="0"/>
              <a:t>Understand implementation design decisions</a:t>
            </a:r>
          </a:p>
          <a:p>
            <a:pPr marL="742932" lvl="1" indent="-285744">
              <a:buFont typeface="Arial" panose="020B0604020202020204" pitchFamily="34" charset="0"/>
              <a:buChar char="•"/>
            </a:pPr>
            <a:r>
              <a:rPr lang="en-US" dirty="0"/>
              <a:t>Modify the implementation</a:t>
            </a:r>
          </a:p>
          <a:p>
            <a:pPr marL="1200121" lvl="2" indent="-285744">
              <a:buFont typeface="Arial" panose="020B0604020202020204" pitchFamily="34" charset="0"/>
              <a:buChar char="•"/>
            </a:pPr>
            <a:r>
              <a:rPr lang="en-US" b="1" dirty="0"/>
              <a:t>Garbage Collection </a:t>
            </a:r>
            <a:r>
              <a:rPr lang="en-US" dirty="0"/>
              <a:t>algorithms</a:t>
            </a:r>
          </a:p>
          <a:p>
            <a:pPr marL="1200121" lvl="2" indent="-285744">
              <a:buFont typeface="Arial" panose="020B0604020202020204" pitchFamily="34" charset="0"/>
              <a:buChar char="•"/>
            </a:pPr>
            <a:r>
              <a:rPr lang="en-US" dirty="0"/>
              <a:t>Custom images </a:t>
            </a:r>
            <a:r>
              <a:rPr lang="en-US" b="1" dirty="0"/>
              <a:t>bootstrapping</a:t>
            </a:r>
          </a:p>
          <a:p>
            <a:pPr marL="1200121" lvl="2" indent="-285744">
              <a:buFont typeface="Arial" panose="020B0604020202020204" pitchFamily="34" charset="0"/>
              <a:buChar char="•"/>
            </a:pPr>
            <a:r>
              <a:rPr lang="en-US" dirty="0"/>
              <a:t>Memory </a:t>
            </a:r>
            <a:r>
              <a:rPr lang="en-US" b="1" dirty="0"/>
              <a:t>optimizations</a:t>
            </a:r>
          </a:p>
          <a:p>
            <a:endParaRPr lang="en-US" dirty="0"/>
          </a:p>
          <a:p>
            <a:pPr marL="285744" indent="-285744">
              <a:buFont typeface="Arial" panose="020B0604020202020204" pitchFamily="34" charset="0"/>
              <a:buChar char="•"/>
            </a:pPr>
            <a:r>
              <a:rPr lang="en-US" dirty="0"/>
              <a:t>Develop custom </a:t>
            </a:r>
            <a:r>
              <a:rPr lang="en-US" b="1" dirty="0"/>
              <a:t>debugging</a:t>
            </a:r>
            <a:r>
              <a:rPr lang="en-US" dirty="0"/>
              <a:t> tools </a:t>
            </a:r>
          </a:p>
          <a:p>
            <a:pPr marL="285744" indent="-285744">
              <a:buFont typeface="Arial" panose="020B0604020202020204" pitchFamily="34" charset="0"/>
              <a:buChar char="•"/>
            </a:pPr>
            <a:endParaRPr lang="en-US" dirty="0"/>
          </a:p>
          <a:p>
            <a:pPr marL="285744" indent="-285744">
              <a:buFont typeface="Arial" panose="020B0604020202020204" pitchFamily="34" charset="0"/>
              <a:buChar char="•"/>
            </a:pPr>
            <a:r>
              <a:rPr lang="en-US" dirty="0"/>
              <a:t>Implement ad-hoc </a:t>
            </a:r>
            <a:r>
              <a:rPr lang="en-US" b="1" dirty="0"/>
              <a:t>inspectors</a:t>
            </a:r>
          </a:p>
          <a:p>
            <a:pPr marL="285744" indent="-285744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B0AB98E8-4019-5749-98A8-2F2F1D4746EC}"/>
              </a:ext>
            </a:extLst>
          </p:cNvPr>
          <p:cNvSpPr txBox="1">
            <a:spLocks/>
          </p:cNvSpPr>
          <p:nvPr/>
        </p:nvSpPr>
        <p:spPr>
          <a:xfrm>
            <a:off x="895677" y="2178919"/>
            <a:ext cx="11434035" cy="8026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3600" dirty="0"/>
              <a:t>Motivations?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E14B4852-B0EC-2542-B9D6-4FE25466875E}"/>
              </a:ext>
            </a:extLst>
          </p:cNvPr>
          <p:cNvSpPr txBox="1">
            <a:spLocks/>
          </p:cNvSpPr>
          <p:nvPr/>
        </p:nvSpPr>
        <p:spPr>
          <a:xfrm>
            <a:off x="454005" y="487857"/>
            <a:ext cx="11434035" cy="144560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dirty="0"/>
              <a:t>This </a:t>
            </a:r>
            <a:r>
              <a:rPr lang="fr-FR" dirty="0" err="1"/>
              <a:t>presentation</a:t>
            </a:r>
            <a:r>
              <a:rPr lang="fr-FR" dirty="0"/>
              <a:t> </a:t>
            </a:r>
            <a:r>
              <a:rPr lang="fr-FR" dirty="0" err="1"/>
              <a:t>is</a:t>
            </a:r>
            <a:r>
              <a:rPr lang="fr-FR" dirty="0"/>
              <a:t> about </a:t>
            </a:r>
          </a:p>
          <a:p>
            <a:r>
              <a:rPr lang="fr-FR" b="1" dirty="0"/>
              <a:t>how </a:t>
            </a:r>
            <a:r>
              <a:rPr lang="fr-FR" b="1" dirty="0" err="1"/>
              <a:t>objects</a:t>
            </a:r>
            <a:r>
              <a:rPr lang="fr-FR" b="1" dirty="0"/>
              <a:t> are </a:t>
            </a:r>
            <a:r>
              <a:rPr lang="fr-FR" b="1" dirty="0" err="1"/>
              <a:t>stored</a:t>
            </a:r>
            <a:r>
              <a:rPr lang="fr-FR" b="1" dirty="0"/>
              <a:t> in memory</a:t>
            </a:r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7E038E44-3D55-4A4F-B272-2403593920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7C3A89-02D6-3C43-A589-6B53E992ED30}" type="slidenum">
              <a:rPr lang="fr-FR" smtClean="0"/>
              <a:t>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20782943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F877BE-A18C-D441-A7D9-4CEDBB831E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22042"/>
            <a:ext cx="10515600" cy="948503"/>
          </a:xfrm>
        </p:spPr>
        <p:txBody>
          <a:bodyPr/>
          <a:lstStyle/>
          <a:p>
            <a:r>
              <a:rPr lang="fr-FR" dirty="0"/>
              <a:t>The Header: </a:t>
            </a:r>
            <a:r>
              <a:rPr lang="fr-FR" b="1" dirty="0" err="1"/>
              <a:t>identity</a:t>
            </a:r>
            <a:r>
              <a:rPr lang="fr-FR" b="1" dirty="0"/>
              <a:t> hash</a:t>
            </a: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20C8167A-38FF-0248-B037-74B4D84FA1EA}"/>
              </a:ext>
            </a:extLst>
          </p:cNvPr>
          <p:cNvCxnSpPr>
            <a:cxnSpLocks/>
          </p:cNvCxnSpPr>
          <p:nvPr/>
        </p:nvCxnSpPr>
        <p:spPr>
          <a:xfrm flipH="1">
            <a:off x="192506" y="1740392"/>
            <a:ext cx="5317709" cy="439387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F97255BC-CE8C-1640-BD16-C00EBC11D01F}"/>
              </a:ext>
            </a:extLst>
          </p:cNvPr>
          <p:cNvCxnSpPr>
            <a:cxnSpLocks/>
          </p:cNvCxnSpPr>
          <p:nvPr/>
        </p:nvCxnSpPr>
        <p:spPr>
          <a:xfrm>
            <a:off x="5872165" y="1743281"/>
            <a:ext cx="6189663" cy="44341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3" name="Picture 22">
            <a:extLst>
              <a:ext uri="{FF2B5EF4-FFF2-40B4-BE49-F238E27FC236}">
                <a16:creationId xmlns:a16="http://schemas.microsoft.com/office/drawing/2014/main" id="{8C85A0FC-1A69-0A4E-AEF7-990D933A061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49380"/>
          <a:stretch/>
        </p:blipFill>
        <p:spPr>
          <a:xfrm>
            <a:off x="11353801" y="2510591"/>
            <a:ext cx="1663700" cy="360011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AB4F3CBC-1458-FC41-A333-146A7E14C3D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59778" y="2963050"/>
            <a:ext cx="625535" cy="547343"/>
          </a:xfrm>
          <a:prstGeom prst="rect">
            <a:avLst/>
          </a:prstGeom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id="{4EC2E78E-AEF1-B74B-9C9C-52060158865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11775" y="790973"/>
            <a:ext cx="2654300" cy="622300"/>
          </a:xfrm>
          <a:prstGeom prst="rect">
            <a:avLst/>
          </a:prstGeom>
        </p:spPr>
      </p:pic>
      <p:sp>
        <p:nvSpPr>
          <p:cNvPr id="35" name="TextBox 34">
            <a:extLst>
              <a:ext uri="{FF2B5EF4-FFF2-40B4-BE49-F238E27FC236}">
                <a16:creationId xmlns:a16="http://schemas.microsoft.com/office/drawing/2014/main" id="{D5737205-13FA-484E-8699-80295F812125}"/>
              </a:ext>
            </a:extLst>
          </p:cNvPr>
          <p:cNvSpPr txBox="1"/>
          <p:nvPr/>
        </p:nvSpPr>
        <p:spPr>
          <a:xfrm>
            <a:off x="2146909" y="2943126"/>
            <a:ext cx="2839431" cy="4648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fr-FR" dirty="0"/>
              <a:t>(22 bits) </a:t>
            </a:r>
            <a:r>
              <a:rPr lang="fr-FR" dirty="0" err="1"/>
              <a:t>identity</a:t>
            </a:r>
            <a:r>
              <a:rPr lang="fr-FR" dirty="0"/>
              <a:t> hash</a:t>
            </a:r>
          </a:p>
        </p:txBody>
      </p:sp>
      <p:pic>
        <p:nvPicPr>
          <p:cNvPr id="39" name="Picture 38">
            <a:extLst>
              <a:ext uri="{FF2B5EF4-FFF2-40B4-BE49-F238E27FC236}">
                <a16:creationId xmlns:a16="http://schemas.microsoft.com/office/drawing/2014/main" id="{4B488A00-6E31-0D4D-908B-314AD12D363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2139987"/>
            <a:ext cx="12192000" cy="424164"/>
          </a:xfrm>
          <a:prstGeom prst="rect">
            <a:avLst/>
          </a:prstGeom>
        </p:spPr>
      </p:pic>
      <p:sp>
        <p:nvSpPr>
          <p:cNvPr id="43" name="TextBox 42">
            <a:extLst>
              <a:ext uri="{FF2B5EF4-FFF2-40B4-BE49-F238E27FC236}">
                <a16:creationId xmlns:a16="http://schemas.microsoft.com/office/drawing/2014/main" id="{62EC30B4-4117-5C41-BB38-2B8C628AB347}"/>
              </a:ext>
            </a:extLst>
          </p:cNvPr>
          <p:cNvSpPr txBox="1"/>
          <p:nvPr/>
        </p:nvSpPr>
        <p:spPr>
          <a:xfrm>
            <a:off x="10154801" y="2888047"/>
            <a:ext cx="20372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Least significant bit</a:t>
            </a:r>
          </a:p>
        </p:txBody>
      </p:sp>
      <p:pic>
        <p:nvPicPr>
          <p:cNvPr id="44" name="Picture 43">
            <a:extLst>
              <a:ext uri="{FF2B5EF4-FFF2-40B4-BE49-F238E27FC236}">
                <a16:creationId xmlns:a16="http://schemas.microsoft.com/office/drawing/2014/main" id="{90DF0322-2B58-2940-A535-64397271A88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274123" y="1357740"/>
            <a:ext cx="3924300" cy="50800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C05D2F9F-726B-C543-990B-2B55354E8299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701394" y="3009461"/>
            <a:ext cx="547343" cy="469151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AF78DBCF-6899-5245-B77D-8B9BFA51A9E8}"/>
              </a:ext>
            </a:extLst>
          </p:cNvPr>
          <p:cNvSpPr txBox="1"/>
          <p:nvPr/>
        </p:nvSpPr>
        <p:spPr>
          <a:xfrm>
            <a:off x="1470714" y="4017578"/>
            <a:ext cx="8684087" cy="8803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44" indent="-28574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r-FR" b="1" dirty="0"/>
              <a:t>Unique identifier </a:t>
            </a:r>
            <a:r>
              <a:rPr lang="fr-FR" dirty="0"/>
              <a:t>of the </a:t>
            </a:r>
            <a:r>
              <a:rPr lang="fr-FR" dirty="0" err="1"/>
              <a:t>object</a:t>
            </a:r>
            <a:endParaRPr lang="fr-FR" dirty="0"/>
          </a:p>
          <a:p>
            <a:pPr marL="285744" indent="-28574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r-FR" dirty="0"/>
              <a:t>Check </a:t>
            </a:r>
            <a:r>
              <a:rPr lang="fr-FR" dirty="0" err="1"/>
              <a:t>ProtoObject</a:t>
            </a:r>
            <a:r>
              <a:rPr lang="fr-FR" dirty="0"/>
              <a:t> &gt;&gt; </a:t>
            </a:r>
            <a:r>
              <a:rPr lang="fr-FR" dirty="0" err="1"/>
              <a:t>basicIdentityHash</a:t>
            </a:r>
            <a:endParaRPr lang="fr-FR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FA85C180-33AB-E241-B541-7EE2D6867348}"/>
              </a:ext>
            </a:extLst>
          </p:cNvPr>
          <p:cNvSpPr/>
          <p:nvPr/>
        </p:nvSpPr>
        <p:spPr>
          <a:xfrm>
            <a:off x="-5760528" y="2343822"/>
            <a:ext cx="7782122" cy="206072"/>
          </a:xfrm>
          <a:prstGeom prst="rect">
            <a:avLst/>
          </a:pr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100E70CB-0181-6749-868F-71DB9CBB37A5}"/>
              </a:ext>
            </a:extLst>
          </p:cNvPr>
          <p:cNvSpPr/>
          <p:nvPr/>
        </p:nvSpPr>
        <p:spPr>
          <a:xfrm>
            <a:off x="6096000" y="2343823"/>
            <a:ext cx="7782123" cy="206072"/>
          </a:xfrm>
          <a:prstGeom prst="rect">
            <a:avLst/>
          </a:pr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C054BE9-FAD1-7648-8A2B-98C2F1A28C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7C3A89-02D6-3C43-A589-6B53E992ED30}" type="slidenum">
              <a:rPr lang="fr-FR" smtClean="0"/>
              <a:t>40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87036993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F877BE-A18C-D441-A7D9-4CEDBB831E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22042"/>
            <a:ext cx="10515600" cy="948503"/>
          </a:xfrm>
        </p:spPr>
        <p:txBody>
          <a:bodyPr/>
          <a:lstStyle/>
          <a:p>
            <a:r>
              <a:rPr lang="fr-FR" dirty="0"/>
              <a:t>The Header: </a:t>
            </a:r>
            <a:r>
              <a:rPr lang="fr-FR" b="1" dirty="0"/>
              <a:t>format</a:t>
            </a: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20C8167A-38FF-0248-B037-74B4D84FA1EA}"/>
              </a:ext>
            </a:extLst>
          </p:cNvPr>
          <p:cNvCxnSpPr>
            <a:cxnSpLocks/>
          </p:cNvCxnSpPr>
          <p:nvPr/>
        </p:nvCxnSpPr>
        <p:spPr>
          <a:xfrm flipH="1">
            <a:off x="192506" y="1740392"/>
            <a:ext cx="5317709" cy="439387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F97255BC-CE8C-1640-BD16-C00EBC11D01F}"/>
              </a:ext>
            </a:extLst>
          </p:cNvPr>
          <p:cNvCxnSpPr>
            <a:cxnSpLocks/>
          </p:cNvCxnSpPr>
          <p:nvPr/>
        </p:nvCxnSpPr>
        <p:spPr>
          <a:xfrm>
            <a:off x="5872165" y="1743281"/>
            <a:ext cx="6189663" cy="44341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3" name="Picture 22">
            <a:extLst>
              <a:ext uri="{FF2B5EF4-FFF2-40B4-BE49-F238E27FC236}">
                <a16:creationId xmlns:a16="http://schemas.microsoft.com/office/drawing/2014/main" id="{8C85A0FC-1A69-0A4E-AEF7-990D933A061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49380"/>
          <a:stretch/>
        </p:blipFill>
        <p:spPr>
          <a:xfrm>
            <a:off x="11353801" y="2510591"/>
            <a:ext cx="1663700" cy="360011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AB4F3CBC-1458-FC41-A333-146A7E14C3D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59778" y="2963050"/>
            <a:ext cx="625535" cy="547343"/>
          </a:xfrm>
          <a:prstGeom prst="rect">
            <a:avLst/>
          </a:prstGeom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id="{4EC2E78E-AEF1-B74B-9C9C-52060158865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11775" y="790973"/>
            <a:ext cx="2654300" cy="622300"/>
          </a:xfrm>
          <a:prstGeom prst="rect">
            <a:avLst/>
          </a:prstGeom>
        </p:spPr>
      </p:pic>
      <p:sp>
        <p:nvSpPr>
          <p:cNvPr id="35" name="TextBox 34">
            <a:extLst>
              <a:ext uri="{FF2B5EF4-FFF2-40B4-BE49-F238E27FC236}">
                <a16:creationId xmlns:a16="http://schemas.microsoft.com/office/drawing/2014/main" id="{D5737205-13FA-484E-8699-80295F812125}"/>
              </a:ext>
            </a:extLst>
          </p:cNvPr>
          <p:cNvSpPr txBox="1"/>
          <p:nvPr/>
        </p:nvSpPr>
        <p:spPr>
          <a:xfrm>
            <a:off x="2146909" y="2943126"/>
            <a:ext cx="2839431" cy="4648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fr-FR" dirty="0"/>
              <a:t>( 5 bits ) format</a:t>
            </a:r>
          </a:p>
        </p:txBody>
      </p:sp>
      <p:pic>
        <p:nvPicPr>
          <p:cNvPr id="39" name="Picture 38">
            <a:extLst>
              <a:ext uri="{FF2B5EF4-FFF2-40B4-BE49-F238E27FC236}">
                <a16:creationId xmlns:a16="http://schemas.microsoft.com/office/drawing/2014/main" id="{4B488A00-6E31-0D4D-908B-314AD12D363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2139987"/>
            <a:ext cx="12192000" cy="424164"/>
          </a:xfrm>
          <a:prstGeom prst="rect">
            <a:avLst/>
          </a:prstGeom>
        </p:spPr>
      </p:pic>
      <p:sp>
        <p:nvSpPr>
          <p:cNvPr id="43" name="TextBox 42">
            <a:extLst>
              <a:ext uri="{FF2B5EF4-FFF2-40B4-BE49-F238E27FC236}">
                <a16:creationId xmlns:a16="http://schemas.microsoft.com/office/drawing/2014/main" id="{62EC30B4-4117-5C41-BB38-2B8C628AB347}"/>
              </a:ext>
            </a:extLst>
          </p:cNvPr>
          <p:cNvSpPr txBox="1"/>
          <p:nvPr/>
        </p:nvSpPr>
        <p:spPr>
          <a:xfrm>
            <a:off x="10154801" y="2888047"/>
            <a:ext cx="20372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Least significant bit</a:t>
            </a:r>
          </a:p>
        </p:txBody>
      </p:sp>
      <p:pic>
        <p:nvPicPr>
          <p:cNvPr id="44" name="Picture 43">
            <a:extLst>
              <a:ext uri="{FF2B5EF4-FFF2-40B4-BE49-F238E27FC236}">
                <a16:creationId xmlns:a16="http://schemas.microsoft.com/office/drawing/2014/main" id="{90DF0322-2B58-2940-A535-64397271A88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274123" y="1357740"/>
            <a:ext cx="3924300" cy="50800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C05D2F9F-726B-C543-990B-2B55354E8299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701394" y="3009461"/>
            <a:ext cx="547343" cy="469151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294B9FF6-F270-CC49-8A1F-E42BE70A40F3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735509" y="3016775"/>
            <a:ext cx="488699" cy="469151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C5570705-A426-3346-AABD-077949752EA4}"/>
              </a:ext>
            </a:extLst>
          </p:cNvPr>
          <p:cNvSpPr txBox="1"/>
          <p:nvPr/>
        </p:nvSpPr>
        <p:spPr>
          <a:xfrm>
            <a:off x="835582" y="3478611"/>
            <a:ext cx="11350069" cy="36137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44" indent="-285744">
              <a:buFont typeface="Arial" panose="020B0604020202020204" pitchFamily="34" charset="0"/>
              <a:buChar char="•"/>
            </a:pPr>
            <a:r>
              <a:rPr lang="fr-FR" sz="1400" dirty="0"/>
              <a:t>Stores the </a:t>
            </a:r>
            <a:r>
              <a:rPr lang="fr-FR" sz="1400" dirty="0" err="1"/>
              <a:t>layout</a:t>
            </a:r>
            <a:r>
              <a:rPr lang="fr-FR" sz="1400" dirty="0"/>
              <a:t> of the </a:t>
            </a:r>
            <a:r>
              <a:rPr lang="fr-FR" sz="1400" dirty="0" err="1"/>
              <a:t>object</a:t>
            </a:r>
            <a:endParaRPr lang="fr-FR" sz="1400" dirty="0"/>
          </a:p>
          <a:p>
            <a:pPr marL="742932" lvl="1" indent="-285744">
              <a:buFont typeface="Arial" panose="020B0604020202020204" pitchFamily="34" charset="0"/>
              <a:buChar char="•"/>
            </a:pPr>
            <a:r>
              <a:rPr lang="fr-FR" sz="1400" dirty="0"/>
              <a:t>	0	= 0 </a:t>
            </a:r>
            <a:r>
              <a:rPr lang="fr-FR" sz="1400" dirty="0" err="1"/>
              <a:t>sized</a:t>
            </a:r>
            <a:r>
              <a:rPr lang="fr-FR" sz="1400" dirty="0"/>
              <a:t> </a:t>
            </a:r>
            <a:r>
              <a:rPr lang="fr-FR" sz="1400" dirty="0" err="1"/>
              <a:t>objects</a:t>
            </a:r>
            <a:r>
              <a:rPr lang="fr-FR" sz="1400" dirty="0"/>
              <a:t> (</a:t>
            </a:r>
            <a:r>
              <a:rPr lang="fr-FR" sz="1400" dirty="0" err="1"/>
              <a:t>UndefinedObject</a:t>
            </a:r>
            <a:r>
              <a:rPr lang="fr-FR" sz="1400" dirty="0"/>
              <a:t> </a:t>
            </a:r>
            <a:r>
              <a:rPr lang="fr-FR" sz="1400" dirty="0" err="1"/>
              <a:t>True</a:t>
            </a:r>
            <a:r>
              <a:rPr lang="fr-FR" sz="1400" dirty="0"/>
              <a:t> False et al)</a:t>
            </a:r>
          </a:p>
          <a:p>
            <a:pPr marL="742932" lvl="1" indent="-285744">
              <a:buFont typeface="Arial" panose="020B0604020202020204" pitchFamily="34" charset="0"/>
              <a:buChar char="•"/>
            </a:pPr>
            <a:r>
              <a:rPr lang="fr-FR" sz="1400" dirty="0"/>
              <a:t>	1	= non-</a:t>
            </a:r>
            <a:r>
              <a:rPr lang="fr-FR" sz="1400" dirty="0" err="1"/>
              <a:t>indexable</a:t>
            </a:r>
            <a:r>
              <a:rPr lang="fr-FR" sz="1400" dirty="0"/>
              <a:t> </a:t>
            </a:r>
            <a:r>
              <a:rPr lang="fr-FR" sz="1400" dirty="0" err="1"/>
              <a:t>objects</a:t>
            </a:r>
            <a:r>
              <a:rPr lang="fr-FR" sz="1400" dirty="0"/>
              <a:t> </a:t>
            </a:r>
            <a:r>
              <a:rPr lang="fr-FR" sz="1400" dirty="0" err="1"/>
              <a:t>with</a:t>
            </a:r>
            <a:r>
              <a:rPr lang="fr-FR" sz="1400" dirty="0"/>
              <a:t> </a:t>
            </a:r>
            <a:r>
              <a:rPr lang="fr-FR" sz="1400" dirty="0" err="1"/>
              <a:t>inst</a:t>
            </a:r>
            <a:r>
              <a:rPr lang="fr-FR" sz="1400" dirty="0"/>
              <a:t> vars (Point et al)</a:t>
            </a:r>
          </a:p>
          <a:p>
            <a:pPr marL="742932" lvl="1" indent="-285744">
              <a:buFont typeface="Arial" panose="020B0604020202020204" pitchFamily="34" charset="0"/>
              <a:buChar char="•"/>
            </a:pPr>
            <a:r>
              <a:rPr lang="fr-FR" sz="1400" dirty="0"/>
              <a:t>	2	= </a:t>
            </a:r>
            <a:r>
              <a:rPr lang="fr-FR" sz="1400" dirty="0" err="1"/>
              <a:t>indexable</a:t>
            </a:r>
            <a:r>
              <a:rPr lang="fr-FR" sz="1400" dirty="0"/>
              <a:t> </a:t>
            </a:r>
            <a:r>
              <a:rPr lang="fr-FR" sz="1400" dirty="0" err="1"/>
              <a:t>objects</a:t>
            </a:r>
            <a:r>
              <a:rPr lang="fr-FR" sz="1400" dirty="0"/>
              <a:t> </a:t>
            </a:r>
            <a:r>
              <a:rPr lang="fr-FR" sz="1400" dirty="0" err="1"/>
              <a:t>with</a:t>
            </a:r>
            <a:r>
              <a:rPr lang="fr-FR" sz="1400" dirty="0"/>
              <a:t> no </a:t>
            </a:r>
            <a:r>
              <a:rPr lang="fr-FR" sz="1400" dirty="0" err="1"/>
              <a:t>inst</a:t>
            </a:r>
            <a:r>
              <a:rPr lang="fr-FR" sz="1400" dirty="0"/>
              <a:t> vars (</a:t>
            </a:r>
            <a:r>
              <a:rPr lang="fr-FR" sz="1400" dirty="0" err="1"/>
              <a:t>Array</a:t>
            </a:r>
            <a:r>
              <a:rPr lang="fr-FR" sz="1400" dirty="0"/>
              <a:t> et al)</a:t>
            </a:r>
          </a:p>
          <a:p>
            <a:pPr marL="742932" lvl="1" indent="-285744">
              <a:buFont typeface="Arial" panose="020B0604020202020204" pitchFamily="34" charset="0"/>
              <a:buChar char="•"/>
            </a:pPr>
            <a:r>
              <a:rPr lang="fr-FR" sz="1400" dirty="0"/>
              <a:t>	3	= </a:t>
            </a:r>
            <a:r>
              <a:rPr lang="fr-FR" sz="1400" dirty="0" err="1"/>
              <a:t>indexable</a:t>
            </a:r>
            <a:r>
              <a:rPr lang="fr-FR" sz="1400" dirty="0"/>
              <a:t> </a:t>
            </a:r>
            <a:r>
              <a:rPr lang="fr-FR" sz="1400" dirty="0" err="1"/>
              <a:t>objects</a:t>
            </a:r>
            <a:r>
              <a:rPr lang="fr-FR" sz="1400" dirty="0"/>
              <a:t> </a:t>
            </a:r>
            <a:r>
              <a:rPr lang="fr-FR" sz="1400" dirty="0" err="1"/>
              <a:t>with</a:t>
            </a:r>
            <a:r>
              <a:rPr lang="fr-FR" sz="1400" dirty="0"/>
              <a:t> </a:t>
            </a:r>
            <a:r>
              <a:rPr lang="fr-FR" sz="1400" dirty="0" err="1"/>
              <a:t>inst</a:t>
            </a:r>
            <a:r>
              <a:rPr lang="fr-FR" sz="1400" dirty="0"/>
              <a:t> vars (</a:t>
            </a:r>
            <a:r>
              <a:rPr lang="fr-FR" sz="1400" dirty="0" err="1"/>
              <a:t>MethodContext</a:t>
            </a:r>
            <a:r>
              <a:rPr lang="fr-FR" sz="1400" dirty="0"/>
              <a:t> </a:t>
            </a:r>
            <a:r>
              <a:rPr lang="fr-FR" sz="1400" dirty="0" err="1"/>
              <a:t>AdditionalMethodState</a:t>
            </a:r>
            <a:r>
              <a:rPr lang="fr-FR" sz="1400" dirty="0"/>
              <a:t> et al)</a:t>
            </a:r>
          </a:p>
          <a:p>
            <a:pPr marL="742932" lvl="1" indent="-285744">
              <a:buFont typeface="Arial" panose="020B0604020202020204" pitchFamily="34" charset="0"/>
              <a:buChar char="•"/>
            </a:pPr>
            <a:r>
              <a:rPr lang="fr-FR" sz="1400" dirty="0"/>
              <a:t>	4	= </a:t>
            </a:r>
            <a:r>
              <a:rPr lang="fr-FR" sz="1400" dirty="0" err="1"/>
              <a:t>weak</a:t>
            </a:r>
            <a:r>
              <a:rPr lang="fr-FR" sz="1400" dirty="0"/>
              <a:t> </a:t>
            </a:r>
            <a:r>
              <a:rPr lang="fr-FR" sz="1400" dirty="0" err="1"/>
              <a:t>indexable</a:t>
            </a:r>
            <a:r>
              <a:rPr lang="fr-FR" sz="1400" dirty="0"/>
              <a:t> </a:t>
            </a:r>
            <a:r>
              <a:rPr lang="fr-FR" sz="1400" dirty="0" err="1"/>
              <a:t>objects</a:t>
            </a:r>
            <a:r>
              <a:rPr lang="fr-FR" sz="1400" dirty="0"/>
              <a:t> </a:t>
            </a:r>
            <a:r>
              <a:rPr lang="fr-FR" sz="1400" dirty="0" err="1"/>
              <a:t>with</a:t>
            </a:r>
            <a:r>
              <a:rPr lang="fr-FR" sz="1400" dirty="0"/>
              <a:t> </a:t>
            </a:r>
            <a:r>
              <a:rPr lang="fr-FR" sz="1400" dirty="0" err="1"/>
              <a:t>inst</a:t>
            </a:r>
            <a:r>
              <a:rPr lang="fr-FR" sz="1400" dirty="0"/>
              <a:t> vars (</a:t>
            </a:r>
            <a:r>
              <a:rPr lang="fr-FR" sz="1400" dirty="0" err="1"/>
              <a:t>WeakArray</a:t>
            </a:r>
            <a:r>
              <a:rPr lang="fr-FR" sz="1400" dirty="0"/>
              <a:t> et al)</a:t>
            </a:r>
          </a:p>
          <a:p>
            <a:pPr marL="742932" lvl="1" indent="-285744">
              <a:buFont typeface="Arial" panose="020B0604020202020204" pitchFamily="34" charset="0"/>
              <a:buChar char="•"/>
            </a:pPr>
            <a:r>
              <a:rPr lang="fr-FR" sz="1400" dirty="0"/>
              <a:t>	5	= </a:t>
            </a:r>
            <a:r>
              <a:rPr lang="fr-FR" sz="1400" dirty="0" err="1"/>
              <a:t>weak</a:t>
            </a:r>
            <a:r>
              <a:rPr lang="fr-FR" sz="1400" dirty="0"/>
              <a:t> non-</a:t>
            </a:r>
            <a:r>
              <a:rPr lang="fr-FR" sz="1400" dirty="0" err="1"/>
              <a:t>indexable</a:t>
            </a:r>
            <a:r>
              <a:rPr lang="fr-FR" sz="1400" dirty="0"/>
              <a:t> </a:t>
            </a:r>
            <a:r>
              <a:rPr lang="fr-FR" sz="1400" dirty="0" err="1"/>
              <a:t>objects</a:t>
            </a:r>
            <a:r>
              <a:rPr lang="fr-FR" sz="1400" dirty="0"/>
              <a:t> </a:t>
            </a:r>
            <a:r>
              <a:rPr lang="fr-FR" sz="1400" dirty="0" err="1"/>
              <a:t>with</a:t>
            </a:r>
            <a:r>
              <a:rPr lang="fr-FR" sz="1400" dirty="0"/>
              <a:t> </a:t>
            </a:r>
            <a:r>
              <a:rPr lang="fr-FR" sz="1400" dirty="0" err="1"/>
              <a:t>inst</a:t>
            </a:r>
            <a:r>
              <a:rPr lang="fr-FR" sz="1400" dirty="0"/>
              <a:t> vars (</a:t>
            </a:r>
            <a:r>
              <a:rPr lang="fr-FR" sz="1400" dirty="0" err="1"/>
              <a:t>ephemerons</a:t>
            </a:r>
            <a:r>
              <a:rPr lang="fr-FR" sz="1400" dirty="0"/>
              <a:t>) (</a:t>
            </a:r>
            <a:r>
              <a:rPr lang="fr-FR" sz="1400" dirty="0" err="1"/>
              <a:t>Ephemeron</a:t>
            </a:r>
            <a:r>
              <a:rPr lang="fr-FR" sz="1400" dirty="0"/>
              <a:t>)</a:t>
            </a:r>
          </a:p>
          <a:p>
            <a:pPr marL="742932" lvl="1" indent="-285744">
              <a:buFont typeface="Arial" panose="020B0604020202020204" pitchFamily="34" charset="0"/>
              <a:buChar char="•"/>
            </a:pPr>
            <a:r>
              <a:rPr lang="fr-FR" sz="1400" dirty="0"/>
              <a:t>	6	= </a:t>
            </a:r>
            <a:r>
              <a:rPr lang="fr-FR" sz="1400" dirty="0" err="1"/>
              <a:t>unused</a:t>
            </a:r>
            <a:endParaRPr lang="fr-FR" sz="1400" dirty="0"/>
          </a:p>
          <a:p>
            <a:pPr marL="742932" lvl="1" indent="-285744">
              <a:buFont typeface="Arial" panose="020B0604020202020204" pitchFamily="34" charset="0"/>
              <a:buChar char="•"/>
            </a:pPr>
            <a:r>
              <a:rPr lang="fr-FR" sz="1400" dirty="0"/>
              <a:t>	7	= </a:t>
            </a:r>
            <a:r>
              <a:rPr lang="fr-FR" sz="1400" dirty="0" err="1"/>
              <a:t>immediates</a:t>
            </a:r>
            <a:r>
              <a:rPr lang="fr-FR" sz="1400" dirty="0"/>
              <a:t> (</a:t>
            </a:r>
            <a:r>
              <a:rPr lang="fr-FR" sz="1400" dirty="0" err="1"/>
              <a:t>SmallInteger</a:t>
            </a:r>
            <a:r>
              <a:rPr lang="fr-FR" sz="1400" dirty="0"/>
              <a:t>, </a:t>
            </a:r>
            <a:r>
              <a:rPr lang="fr-FR" sz="1400" dirty="0" err="1"/>
              <a:t>Character</a:t>
            </a:r>
            <a:r>
              <a:rPr lang="fr-FR" sz="1400" dirty="0"/>
              <a:t>)</a:t>
            </a:r>
          </a:p>
          <a:p>
            <a:pPr marL="742932" lvl="1" indent="-285744">
              <a:buFont typeface="Arial" panose="020B0604020202020204" pitchFamily="34" charset="0"/>
              <a:buChar char="•"/>
            </a:pPr>
            <a:r>
              <a:rPr lang="fr-FR" sz="1400" dirty="0"/>
              <a:t>	8	= </a:t>
            </a:r>
            <a:r>
              <a:rPr lang="fr-FR" sz="1400" dirty="0" err="1"/>
              <a:t>unused</a:t>
            </a:r>
            <a:endParaRPr lang="fr-FR" sz="1400" dirty="0"/>
          </a:p>
          <a:p>
            <a:pPr marL="742932" lvl="1" indent="-285744">
              <a:buFont typeface="Arial" panose="020B0604020202020204" pitchFamily="34" charset="0"/>
              <a:buChar char="•"/>
            </a:pPr>
            <a:r>
              <a:rPr lang="fr-FR" sz="1400" dirty="0"/>
              <a:t>	9	= 64-bit </a:t>
            </a:r>
            <a:r>
              <a:rPr lang="fr-FR" sz="1400" dirty="0" err="1"/>
              <a:t>indexable</a:t>
            </a:r>
            <a:endParaRPr lang="fr-FR" sz="1400" dirty="0"/>
          </a:p>
          <a:p>
            <a:pPr marL="742932" lvl="1" indent="-285744">
              <a:buFont typeface="Arial" panose="020B0604020202020204" pitchFamily="34" charset="0"/>
              <a:buChar char="•"/>
            </a:pPr>
            <a:r>
              <a:rPr lang="fr-FR" sz="1400" dirty="0"/>
              <a:t>	10-11	= 32-bit </a:t>
            </a:r>
            <a:r>
              <a:rPr lang="fr-FR" sz="1400" dirty="0" err="1"/>
              <a:t>indexable</a:t>
            </a:r>
            <a:r>
              <a:rPr lang="fr-FR" sz="1400" dirty="0"/>
              <a:t> (Bitmap)</a:t>
            </a:r>
          </a:p>
          <a:p>
            <a:pPr marL="742932" lvl="1" indent="-285744">
              <a:buFont typeface="Arial" panose="020B0604020202020204" pitchFamily="34" charset="0"/>
              <a:buChar char="•"/>
            </a:pPr>
            <a:r>
              <a:rPr lang="fr-FR" sz="1400" dirty="0"/>
              <a:t>	12-15	= 16-bit </a:t>
            </a:r>
            <a:r>
              <a:rPr lang="fr-FR" sz="1400" dirty="0" err="1"/>
              <a:t>indexable</a:t>
            </a:r>
            <a:endParaRPr lang="fr-FR" sz="1400" dirty="0"/>
          </a:p>
          <a:p>
            <a:pPr marL="742932" lvl="1" indent="-285744">
              <a:buFont typeface="Arial" panose="020B0604020202020204" pitchFamily="34" charset="0"/>
              <a:buChar char="•"/>
            </a:pPr>
            <a:r>
              <a:rPr lang="fr-FR" sz="1400" dirty="0"/>
              <a:t>	16-23	= 8-bit </a:t>
            </a:r>
            <a:r>
              <a:rPr lang="fr-FR" sz="1400" dirty="0" err="1"/>
              <a:t>indexable</a:t>
            </a:r>
            <a:endParaRPr lang="fr-FR" sz="1400" dirty="0"/>
          </a:p>
          <a:p>
            <a:pPr marL="742932" lvl="1" indent="-285744">
              <a:buFont typeface="Arial" panose="020B0604020202020204" pitchFamily="34" charset="0"/>
              <a:buChar char="•"/>
            </a:pPr>
            <a:r>
              <a:rPr lang="fr-FR" sz="1400" dirty="0"/>
              <a:t>	24-31	= </a:t>
            </a:r>
            <a:r>
              <a:rPr lang="fr-FR" sz="1400" dirty="0" err="1"/>
              <a:t>compiled</a:t>
            </a:r>
            <a:r>
              <a:rPr lang="fr-FR" sz="1400" dirty="0"/>
              <a:t> </a:t>
            </a:r>
            <a:r>
              <a:rPr lang="fr-FR" sz="1400" dirty="0" err="1"/>
              <a:t>methods</a:t>
            </a:r>
            <a:r>
              <a:rPr lang="fr-FR" sz="1400" dirty="0"/>
              <a:t> (</a:t>
            </a:r>
            <a:r>
              <a:rPr lang="fr-FR" sz="1400" dirty="0" err="1"/>
              <a:t>CompiledMethod</a:t>
            </a:r>
            <a:r>
              <a:rPr lang="fr-FR" sz="1400" dirty="0"/>
              <a:t>)</a:t>
            </a:r>
          </a:p>
          <a:p>
            <a:pPr marL="742932" lvl="1" indent="-285744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fr-FR" sz="1400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D824888A-4CB7-DF46-A0BF-4404815FCCB8}"/>
              </a:ext>
            </a:extLst>
          </p:cNvPr>
          <p:cNvSpPr/>
          <p:nvPr/>
        </p:nvSpPr>
        <p:spPr>
          <a:xfrm>
            <a:off x="-1137689" y="2334816"/>
            <a:ext cx="7782122" cy="206072"/>
          </a:xfrm>
          <a:prstGeom prst="rect">
            <a:avLst/>
          </a:pr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40FDD081-042C-974A-8B80-5747FBDE8A6E}"/>
              </a:ext>
            </a:extLst>
          </p:cNvPr>
          <p:cNvSpPr/>
          <p:nvPr/>
        </p:nvSpPr>
        <p:spPr>
          <a:xfrm>
            <a:off x="7591916" y="2334816"/>
            <a:ext cx="7782123" cy="206072"/>
          </a:xfrm>
          <a:prstGeom prst="rect">
            <a:avLst/>
          </a:pr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5D3D06C-9DC0-1042-A31B-989DCB89E5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7C3A89-02D6-3C43-A589-6B53E992ED30}" type="slidenum">
              <a:rPr lang="fr-FR" smtClean="0"/>
              <a:t>41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05808004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>
            <a:extLst>
              <a:ext uri="{FF2B5EF4-FFF2-40B4-BE49-F238E27FC236}">
                <a16:creationId xmlns:a16="http://schemas.microsoft.com/office/drawing/2014/main" id="{3605E71A-0E40-8746-8DD3-30FDC04113C8}"/>
              </a:ext>
            </a:extLst>
          </p:cNvPr>
          <p:cNvGrpSpPr/>
          <p:nvPr/>
        </p:nvGrpSpPr>
        <p:grpSpPr>
          <a:xfrm>
            <a:off x="3507847" y="1445763"/>
            <a:ext cx="3044611" cy="2200568"/>
            <a:chOff x="4485057" y="3024131"/>
            <a:chExt cx="3044610" cy="2200568"/>
          </a:xfrm>
        </p:grpSpPr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C39DCC41-5D9F-BF48-9357-366200A94A1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t="49363" b="19273"/>
            <a:stretch/>
          </p:blipFill>
          <p:spPr>
            <a:xfrm>
              <a:off x="4485058" y="3268064"/>
              <a:ext cx="3044609" cy="1816273"/>
            </a:xfrm>
            <a:prstGeom prst="rect">
              <a:avLst/>
            </a:prstGeom>
          </p:spPr>
        </p:pic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B3B1EC4C-350A-7D4E-AB9B-FE519EAC775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t="2" b="95623"/>
            <a:stretch/>
          </p:blipFill>
          <p:spPr>
            <a:xfrm>
              <a:off x="4485058" y="3024131"/>
              <a:ext cx="3044609" cy="253387"/>
            </a:xfrm>
            <a:prstGeom prst="rect">
              <a:avLst/>
            </a:prstGeom>
          </p:spPr>
        </p:pic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E19E7154-DD7F-BC49-8CC4-C31613DCF31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t="97529"/>
            <a:stretch/>
          </p:blipFill>
          <p:spPr>
            <a:xfrm>
              <a:off x="4485057" y="5081588"/>
              <a:ext cx="3044609" cy="143111"/>
            </a:xfrm>
            <a:prstGeom prst="rect">
              <a:avLst/>
            </a:prstGeom>
          </p:spPr>
        </p:pic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F56F736D-61B9-4F4E-8C0F-49C492CC06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8800" y="0"/>
            <a:ext cx="10515600" cy="939800"/>
          </a:xfrm>
        </p:spPr>
        <p:txBody>
          <a:bodyPr/>
          <a:lstStyle/>
          <a:p>
            <a:pPr algn="ctr"/>
            <a:r>
              <a:rPr lang="en-US" b="1" dirty="0"/>
              <a:t>Class table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7931FAC5-C559-B24F-A01E-7B3B9177746B}"/>
              </a:ext>
            </a:extLst>
          </p:cNvPr>
          <p:cNvSpPr/>
          <p:nvPr/>
        </p:nvSpPr>
        <p:spPr>
          <a:xfrm>
            <a:off x="3578011" y="1509733"/>
            <a:ext cx="616944" cy="2065044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8B363765-3E23-9448-93B1-943F878A4F37}"/>
              </a:ext>
            </a:extLst>
          </p:cNvPr>
          <p:cNvGrpSpPr/>
          <p:nvPr/>
        </p:nvGrpSpPr>
        <p:grpSpPr>
          <a:xfrm>
            <a:off x="4091485" y="2567147"/>
            <a:ext cx="3044611" cy="2504136"/>
            <a:chOff x="3715083" y="1711325"/>
            <a:chExt cx="3044611" cy="2504136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52307CB5-FFA6-104E-867D-2F2119E5631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b="95879"/>
            <a:stretch/>
          </p:blipFill>
          <p:spPr>
            <a:xfrm>
              <a:off x="3715085" y="1711325"/>
              <a:ext cx="3044609" cy="238661"/>
            </a:xfrm>
            <a:prstGeom prst="rect">
              <a:avLst/>
            </a:prstGeom>
          </p:spPr>
        </p:pic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1A5F0C00-5379-C84A-A00C-6A034CBCE65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t="97529"/>
            <a:stretch/>
          </p:blipFill>
          <p:spPr>
            <a:xfrm>
              <a:off x="3715083" y="4072350"/>
              <a:ext cx="3044609" cy="143111"/>
            </a:xfrm>
            <a:prstGeom prst="rect">
              <a:avLst/>
            </a:prstGeom>
          </p:spPr>
        </p:pic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182DC2D2-FABE-8C42-85D0-40754A463BF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t="12076" b="51242"/>
            <a:stretch/>
          </p:blipFill>
          <p:spPr>
            <a:xfrm>
              <a:off x="3715084" y="1948021"/>
              <a:ext cx="3044609" cy="2124329"/>
            </a:xfrm>
            <a:prstGeom prst="rect">
              <a:avLst/>
            </a:prstGeom>
          </p:spPr>
        </p:pic>
      </p:grpSp>
      <p:sp>
        <p:nvSpPr>
          <p:cNvPr id="16" name="Rectangle 15">
            <a:extLst>
              <a:ext uri="{FF2B5EF4-FFF2-40B4-BE49-F238E27FC236}">
                <a16:creationId xmlns:a16="http://schemas.microsoft.com/office/drawing/2014/main" id="{7AADE51E-BFD1-FC42-BAFF-F8F03A36EF7A}"/>
              </a:ext>
            </a:extLst>
          </p:cNvPr>
          <p:cNvSpPr/>
          <p:nvPr/>
        </p:nvSpPr>
        <p:spPr>
          <a:xfrm>
            <a:off x="4167285" y="2640050"/>
            <a:ext cx="616944" cy="2293631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3278CC29-02C2-7943-96E6-BA0D00EB216D}"/>
              </a:ext>
            </a:extLst>
          </p:cNvPr>
          <p:cNvGrpSpPr/>
          <p:nvPr/>
        </p:nvGrpSpPr>
        <p:grpSpPr>
          <a:xfrm>
            <a:off x="5197053" y="3574775"/>
            <a:ext cx="3044609" cy="2592135"/>
            <a:chOff x="229271" y="365125"/>
            <a:chExt cx="3044609" cy="2592134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468B52DD-6AAC-3849-A259-D5B0727ED42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b="90077"/>
            <a:stretch/>
          </p:blipFill>
          <p:spPr>
            <a:xfrm>
              <a:off x="229271" y="365125"/>
              <a:ext cx="3044609" cy="574675"/>
            </a:xfrm>
            <a:prstGeom prst="rect">
              <a:avLst/>
            </a:prstGeom>
          </p:spPr>
        </p:pic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584C2841-B7E1-4A40-8E2C-98463BAE4F9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t="65146"/>
            <a:stretch/>
          </p:blipFill>
          <p:spPr>
            <a:xfrm>
              <a:off x="229271" y="938784"/>
              <a:ext cx="3044609" cy="2018475"/>
            </a:xfrm>
            <a:prstGeom prst="rect">
              <a:avLst/>
            </a:prstGeom>
          </p:spPr>
        </p:pic>
      </p:grpSp>
      <p:sp>
        <p:nvSpPr>
          <p:cNvPr id="17" name="Rectangle 16">
            <a:extLst>
              <a:ext uri="{FF2B5EF4-FFF2-40B4-BE49-F238E27FC236}">
                <a16:creationId xmlns:a16="http://schemas.microsoft.com/office/drawing/2014/main" id="{C0900AA2-2028-F34A-AD3D-9D3769248596}"/>
              </a:ext>
            </a:extLst>
          </p:cNvPr>
          <p:cNvSpPr/>
          <p:nvPr/>
        </p:nvSpPr>
        <p:spPr>
          <a:xfrm>
            <a:off x="5272852" y="3638798"/>
            <a:ext cx="616944" cy="2379535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Slide Number Placeholder 20">
            <a:extLst>
              <a:ext uri="{FF2B5EF4-FFF2-40B4-BE49-F238E27FC236}">
                <a16:creationId xmlns:a16="http://schemas.microsoft.com/office/drawing/2014/main" id="{92BC2BDA-8865-7F46-9E36-AC2B0518CE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7C3A89-02D6-3C43-A589-6B53E992ED30}" type="slidenum">
              <a:rPr lang="fr-FR" smtClean="0"/>
              <a:t>42</a:t>
            </a:fld>
            <a:endParaRPr lang="fr-FR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458639BD-2930-0243-9398-9A9D82F76D24}"/>
              </a:ext>
            </a:extLst>
          </p:cNvPr>
          <p:cNvSpPr txBox="1"/>
          <p:nvPr/>
        </p:nvSpPr>
        <p:spPr>
          <a:xfrm>
            <a:off x="4882098" y="617442"/>
            <a:ext cx="8684087" cy="4648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fr-FR" dirty="0" err="1"/>
              <a:t>Organized</a:t>
            </a:r>
            <a:r>
              <a:rPr lang="fr-FR" dirty="0"/>
              <a:t> in pages</a:t>
            </a:r>
          </a:p>
        </p:txBody>
      </p:sp>
    </p:spTree>
    <p:extLst>
      <p:ext uri="{BB962C8B-B14F-4D97-AF65-F5344CB8AC3E}">
        <p14:creationId xmlns:p14="http://schemas.microsoft.com/office/powerpoint/2010/main" val="3936188601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F877BE-A18C-D441-A7D9-4CEDBB831E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22042"/>
            <a:ext cx="10515600" cy="948503"/>
          </a:xfrm>
        </p:spPr>
        <p:txBody>
          <a:bodyPr/>
          <a:lstStyle/>
          <a:p>
            <a:r>
              <a:rPr lang="fr-FR" dirty="0"/>
              <a:t>The Header: </a:t>
            </a:r>
            <a:r>
              <a:rPr lang="fr-FR" b="1" dirty="0"/>
              <a:t>class index</a:t>
            </a: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20C8167A-38FF-0248-B037-74B4D84FA1EA}"/>
              </a:ext>
            </a:extLst>
          </p:cNvPr>
          <p:cNvCxnSpPr>
            <a:cxnSpLocks/>
          </p:cNvCxnSpPr>
          <p:nvPr/>
        </p:nvCxnSpPr>
        <p:spPr>
          <a:xfrm flipH="1">
            <a:off x="192506" y="1740392"/>
            <a:ext cx="5317709" cy="439387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F97255BC-CE8C-1640-BD16-C00EBC11D01F}"/>
              </a:ext>
            </a:extLst>
          </p:cNvPr>
          <p:cNvCxnSpPr>
            <a:cxnSpLocks/>
          </p:cNvCxnSpPr>
          <p:nvPr/>
        </p:nvCxnSpPr>
        <p:spPr>
          <a:xfrm>
            <a:off x="5872165" y="1743281"/>
            <a:ext cx="6189663" cy="44341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3" name="Picture 22">
            <a:extLst>
              <a:ext uri="{FF2B5EF4-FFF2-40B4-BE49-F238E27FC236}">
                <a16:creationId xmlns:a16="http://schemas.microsoft.com/office/drawing/2014/main" id="{8C85A0FC-1A69-0A4E-AEF7-990D933A061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49380"/>
          <a:stretch/>
        </p:blipFill>
        <p:spPr>
          <a:xfrm>
            <a:off x="11353801" y="2510591"/>
            <a:ext cx="1663700" cy="360011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AB4F3CBC-1458-FC41-A333-146A7E14C3D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59778" y="2963050"/>
            <a:ext cx="625535" cy="547343"/>
          </a:xfrm>
          <a:prstGeom prst="rect">
            <a:avLst/>
          </a:prstGeom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id="{4EC2E78E-AEF1-B74B-9C9C-52060158865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11775" y="790973"/>
            <a:ext cx="2654300" cy="622300"/>
          </a:xfrm>
          <a:prstGeom prst="rect">
            <a:avLst/>
          </a:prstGeom>
        </p:spPr>
      </p:pic>
      <p:sp>
        <p:nvSpPr>
          <p:cNvPr id="35" name="TextBox 34">
            <a:extLst>
              <a:ext uri="{FF2B5EF4-FFF2-40B4-BE49-F238E27FC236}">
                <a16:creationId xmlns:a16="http://schemas.microsoft.com/office/drawing/2014/main" id="{D5737205-13FA-484E-8699-80295F812125}"/>
              </a:ext>
            </a:extLst>
          </p:cNvPr>
          <p:cNvSpPr txBox="1"/>
          <p:nvPr/>
        </p:nvSpPr>
        <p:spPr>
          <a:xfrm>
            <a:off x="2146909" y="2943126"/>
            <a:ext cx="2839431" cy="4648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fr-FR" dirty="0"/>
              <a:t>(22 bits) class index</a:t>
            </a:r>
          </a:p>
        </p:txBody>
      </p:sp>
      <p:pic>
        <p:nvPicPr>
          <p:cNvPr id="39" name="Picture 38">
            <a:extLst>
              <a:ext uri="{FF2B5EF4-FFF2-40B4-BE49-F238E27FC236}">
                <a16:creationId xmlns:a16="http://schemas.microsoft.com/office/drawing/2014/main" id="{4B488A00-6E31-0D4D-908B-314AD12D363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2139987"/>
            <a:ext cx="12192000" cy="424164"/>
          </a:xfrm>
          <a:prstGeom prst="rect">
            <a:avLst/>
          </a:prstGeom>
        </p:spPr>
      </p:pic>
      <p:sp>
        <p:nvSpPr>
          <p:cNvPr id="43" name="TextBox 42">
            <a:extLst>
              <a:ext uri="{FF2B5EF4-FFF2-40B4-BE49-F238E27FC236}">
                <a16:creationId xmlns:a16="http://schemas.microsoft.com/office/drawing/2014/main" id="{62EC30B4-4117-5C41-BB38-2B8C628AB347}"/>
              </a:ext>
            </a:extLst>
          </p:cNvPr>
          <p:cNvSpPr txBox="1"/>
          <p:nvPr/>
        </p:nvSpPr>
        <p:spPr>
          <a:xfrm>
            <a:off x="10154801" y="2888047"/>
            <a:ext cx="20372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Least significant bit</a:t>
            </a:r>
          </a:p>
        </p:txBody>
      </p:sp>
      <p:pic>
        <p:nvPicPr>
          <p:cNvPr id="44" name="Picture 43">
            <a:extLst>
              <a:ext uri="{FF2B5EF4-FFF2-40B4-BE49-F238E27FC236}">
                <a16:creationId xmlns:a16="http://schemas.microsoft.com/office/drawing/2014/main" id="{90DF0322-2B58-2940-A535-64397271A88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274123" y="1357740"/>
            <a:ext cx="3924300" cy="50800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C05D2F9F-726B-C543-990B-2B55354E8299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701394" y="3009461"/>
            <a:ext cx="547343" cy="469151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294B9FF6-F270-CC49-8A1F-E42BE70A40F3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735509" y="3016775"/>
            <a:ext cx="488699" cy="469151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BD1F9845-44A4-2848-98F7-F426F457BE67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696412" y="2885231"/>
            <a:ext cx="566891" cy="664631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7B98EAEE-B226-BF46-8ED1-9F0B33B32C1C}"/>
              </a:ext>
            </a:extLst>
          </p:cNvPr>
          <p:cNvSpPr txBox="1"/>
          <p:nvPr/>
        </p:nvSpPr>
        <p:spPr>
          <a:xfrm>
            <a:off x="1894230" y="3485815"/>
            <a:ext cx="8684087" cy="35118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44" indent="-28574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r-FR" dirty="0"/>
              <a:t>Stores the index of the class in the class table (</a:t>
            </a:r>
            <a:r>
              <a:rPr lang="fr-FR" dirty="0" err="1"/>
              <a:t>hidden</a:t>
            </a:r>
            <a:r>
              <a:rPr lang="fr-FR" dirty="0"/>
              <a:t> </a:t>
            </a:r>
            <a:r>
              <a:rPr lang="fr-FR" dirty="0" err="1"/>
              <a:t>from</a:t>
            </a:r>
            <a:r>
              <a:rPr lang="fr-FR" dirty="0"/>
              <a:t> the image </a:t>
            </a:r>
            <a:r>
              <a:rPr lang="fr-FR" dirty="0" err="1"/>
              <a:t>side</a:t>
            </a:r>
            <a:r>
              <a:rPr lang="fr-FR" dirty="0"/>
              <a:t>)</a:t>
            </a:r>
          </a:p>
          <a:p>
            <a:pPr marL="742932" lvl="1" indent="-28574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r-FR" dirty="0"/>
              <a:t>This </a:t>
            </a:r>
            <a:r>
              <a:rPr lang="fr-FR" dirty="0" err="1"/>
              <a:t>is</a:t>
            </a:r>
            <a:r>
              <a:rPr lang="fr-FR" dirty="0"/>
              <a:t> an </a:t>
            </a:r>
            <a:r>
              <a:rPr lang="fr-FR" dirty="0" err="1"/>
              <a:t>optimization</a:t>
            </a:r>
            <a:r>
              <a:rPr lang="fr-FR" dirty="0"/>
              <a:t> -&gt; </a:t>
            </a:r>
            <a:r>
              <a:rPr lang="fr-FR" dirty="0" err="1"/>
              <a:t>we</a:t>
            </a:r>
            <a:r>
              <a:rPr lang="fr-FR" dirty="0"/>
              <a:t> </a:t>
            </a:r>
            <a:r>
              <a:rPr lang="fr-FR" dirty="0" err="1"/>
              <a:t>don’t</a:t>
            </a:r>
            <a:r>
              <a:rPr lang="fr-FR" dirty="0"/>
              <a:t> </a:t>
            </a:r>
            <a:r>
              <a:rPr lang="fr-FR" dirty="0" err="1"/>
              <a:t>save</a:t>
            </a:r>
            <a:r>
              <a:rPr lang="fr-FR" dirty="0"/>
              <a:t> class </a:t>
            </a:r>
            <a:r>
              <a:rPr lang="fr-FR" dirty="0" err="1"/>
              <a:t>references</a:t>
            </a:r>
            <a:r>
              <a:rPr lang="fr-FR" dirty="0"/>
              <a:t> in </a:t>
            </a:r>
            <a:r>
              <a:rPr lang="fr-FR" dirty="0" err="1"/>
              <a:t>objects</a:t>
            </a:r>
            <a:endParaRPr lang="fr-FR" dirty="0"/>
          </a:p>
          <a:p>
            <a:pPr lvl="1">
              <a:lnSpc>
                <a:spcPct val="150000"/>
              </a:lnSpc>
            </a:pPr>
            <a:endParaRPr lang="fr-FR" dirty="0"/>
          </a:p>
          <a:p>
            <a:pPr marL="342891" indent="-342891">
              <a:buFont typeface="Arial" panose="020B0604020202020204" pitchFamily="34" charset="0"/>
              <a:buChar char="•"/>
            </a:pPr>
            <a:r>
              <a:rPr lang="en-US" dirty="0"/>
              <a:t>&lt;12 bits&gt; &lt;10 bits&gt;</a:t>
            </a:r>
          </a:p>
          <a:p>
            <a:pPr marL="742932" lvl="1" indent="-285744">
              <a:buFont typeface="Arial" panose="020B0604020202020204" pitchFamily="34" charset="0"/>
              <a:buChar char="•"/>
            </a:pPr>
            <a:r>
              <a:rPr lang="en-US" dirty="0"/>
              <a:t>12 bits for storing the page index</a:t>
            </a:r>
          </a:p>
          <a:p>
            <a:pPr marL="742932" lvl="1" indent="-285744">
              <a:buFont typeface="Arial" panose="020B0604020202020204" pitchFamily="34" charset="0"/>
              <a:buChar char="•"/>
            </a:pPr>
            <a:r>
              <a:rPr lang="en-US" dirty="0"/>
              <a:t>10 bits for storing the index of the class in the page (1024 entries per page)</a:t>
            </a:r>
          </a:p>
          <a:p>
            <a:pPr marL="742932" lvl="1" indent="-285744">
              <a:buFont typeface="Arial" panose="020B0604020202020204" pitchFamily="34" charset="0"/>
              <a:buChar char="•"/>
            </a:pPr>
            <a:r>
              <a:rPr lang="en-US" dirty="0" err="1"/>
              <a:t>Approx</a:t>
            </a:r>
            <a:r>
              <a:rPr lang="en-US" dirty="0"/>
              <a:t> 4 millions of classes maximum</a:t>
            </a:r>
          </a:p>
          <a:p>
            <a:endParaRPr lang="en-US" dirty="0"/>
          </a:p>
          <a:p>
            <a:pPr marL="285744" indent="-28574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r-FR" dirty="0"/>
              <a:t>The </a:t>
            </a:r>
            <a:r>
              <a:rPr lang="fr-FR" dirty="0" err="1"/>
              <a:t>identity</a:t>
            </a:r>
            <a:r>
              <a:rPr lang="fr-FR" dirty="0"/>
              <a:t> hash of a Class </a:t>
            </a:r>
            <a:r>
              <a:rPr lang="fr-FR" dirty="0" err="1"/>
              <a:t>object</a:t>
            </a:r>
            <a:r>
              <a:rPr lang="fr-FR" dirty="0"/>
              <a:t> </a:t>
            </a:r>
            <a:r>
              <a:rPr lang="fr-FR" dirty="0" err="1"/>
              <a:t>is</a:t>
            </a:r>
            <a:r>
              <a:rPr lang="fr-FR" dirty="0"/>
              <a:t> </a:t>
            </a:r>
            <a:r>
              <a:rPr lang="fr-FR" dirty="0" err="1"/>
              <a:t>its</a:t>
            </a:r>
            <a:r>
              <a:rPr lang="fr-FR" dirty="0"/>
              <a:t> class index</a:t>
            </a:r>
          </a:p>
          <a:p>
            <a:pPr marL="285744" indent="-285744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fr-FR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2E68B5EE-6116-C84A-BF75-244DA7BBC960}"/>
              </a:ext>
            </a:extLst>
          </p:cNvPr>
          <p:cNvSpPr/>
          <p:nvPr/>
        </p:nvSpPr>
        <p:spPr>
          <a:xfrm>
            <a:off x="122480" y="2347904"/>
            <a:ext cx="7782123" cy="206072"/>
          </a:xfrm>
          <a:prstGeom prst="rect">
            <a:avLst/>
          </a:pr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C479770-A512-B544-A53F-61483420D8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7C3A89-02D6-3C43-A589-6B53E992ED30}" type="slidenum">
              <a:rPr lang="fr-FR" smtClean="0"/>
              <a:t>43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55330818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F877BE-A18C-D441-A7D9-4CEDBB831E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22042"/>
            <a:ext cx="10515600" cy="948503"/>
          </a:xfrm>
        </p:spPr>
        <p:txBody>
          <a:bodyPr/>
          <a:lstStyle/>
          <a:p>
            <a:r>
              <a:rPr lang="fr-FR" dirty="0"/>
              <a:t>The Header: </a:t>
            </a:r>
            <a:r>
              <a:rPr lang="fr-FR" b="1" dirty="0"/>
              <a:t>GC flags</a:t>
            </a: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20C8167A-38FF-0248-B037-74B4D84FA1EA}"/>
              </a:ext>
            </a:extLst>
          </p:cNvPr>
          <p:cNvCxnSpPr>
            <a:cxnSpLocks/>
          </p:cNvCxnSpPr>
          <p:nvPr/>
        </p:nvCxnSpPr>
        <p:spPr>
          <a:xfrm flipH="1">
            <a:off x="192506" y="1740392"/>
            <a:ext cx="5317709" cy="439387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F97255BC-CE8C-1640-BD16-C00EBC11D01F}"/>
              </a:ext>
            </a:extLst>
          </p:cNvPr>
          <p:cNvCxnSpPr>
            <a:cxnSpLocks/>
          </p:cNvCxnSpPr>
          <p:nvPr/>
        </p:nvCxnSpPr>
        <p:spPr>
          <a:xfrm>
            <a:off x="5872165" y="1743281"/>
            <a:ext cx="6189663" cy="44341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3" name="Picture 22">
            <a:extLst>
              <a:ext uri="{FF2B5EF4-FFF2-40B4-BE49-F238E27FC236}">
                <a16:creationId xmlns:a16="http://schemas.microsoft.com/office/drawing/2014/main" id="{8C85A0FC-1A69-0A4E-AEF7-990D933A061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49380"/>
          <a:stretch/>
        </p:blipFill>
        <p:spPr>
          <a:xfrm>
            <a:off x="11353801" y="2510591"/>
            <a:ext cx="1663700" cy="360011"/>
          </a:xfrm>
          <a:prstGeom prst="rect">
            <a:avLst/>
          </a:prstGeom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id="{4EC2E78E-AEF1-B74B-9C9C-52060158865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11775" y="790973"/>
            <a:ext cx="2654300" cy="622300"/>
          </a:xfrm>
          <a:prstGeom prst="rect">
            <a:avLst/>
          </a:prstGeom>
        </p:spPr>
      </p:pic>
      <p:pic>
        <p:nvPicPr>
          <p:cNvPr id="39" name="Picture 38">
            <a:extLst>
              <a:ext uri="{FF2B5EF4-FFF2-40B4-BE49-F238E27FC236}">
                <a16:creationId xmlns:a16="http://schemas.microsoft.com/office/drawing/2014/main" id="{4B488A00-6E31-0D4D-908B-314AD12D363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2139987"/>
            <a:ext cx="12192000" cy="424164"/>
          </a:xfrm>
          <a:prstGeom prst="rect">
            <a:avLst/>
          </a:prstGeom>
        </p:spPr>
      </p:pic>
      <p:sp>
        <p:nvSpPr>
          <p:cNvPr id="43" name="TextBox 42">
            <a:extLst>
              <a:ext uri="{FF2B5EF4-FFF2-40B4-BE49-F238E27FC236}">
                <a16:creationId xmlns:a16="http://schemas.microsoft.com/office/drawing/2014/main" id="{62EC30B4-4117-5C41-BB38-2B8C628AB347}"/>
              </a:ext>
            </a:extLst>
          </p:cNvPr>
          <p:cNvSpPr txBox="1"/>
          <p:nvPr/>
        </p:nvSpPr>
        <p:spPr>
          <a:xfrm>
            <a:off x="10154801" y="2888047"/>
            <a:ext cx="20372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Least significant bit</a:t>
            </a:r>
          </a:p>
        </p:txBody>
      </p:sp>
      <p:pic>
        <p:nvPicPr>
          <p:cNvPr id="44" name="Picture 43">
            <a:extLst>
              <a:ext uri="{FF2B5EF4-FFF2-40B4-BE49-F238E27FC236}">
                <a16:creationId xmlns:a16="http://schemas.microsoft.com/office/drawing/2014/main" id="{90DF0322-2B58-2940-A535-64397271A88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274123" y="1357740"/>
            <a:ext cx="3924300" cy="50800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E85AA3FA-1AE8-324C-84E4-4EB0DFF64E44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b="31514"/>
          <a:stretch/>
        </p:blipFill>
        <p:spPr>
          <a:xfrm>
            <a:off x="1655275" y="2838396"/>
            <a:ext cx="801467" cy="1606520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BDBCC294-83D3-5E49-85BD-5364CA8D19E5}"/>
              </a:ext>
            </a:extLst>
          </p:cNvPr>
          <p:cNvSpPr txBox="1"/>
          <p:nvPr/>
        </p:nvSpPr>
        <p:spPr>
          <a:xfrm>
            <a:off x="2179832" y="2967590"/>
            <a:ext cx="2439381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(1 bit) immutable</a:t>
            </a:r>
          </a:p>
          <a:p>
            <a:r>
              <a:rPr lang="fr-FR" dirty="0"/>
              <a:t>(1 bit) </a:t>
            </a:r>
            <a:r>
              <a:rPr lang="fr-FR" dirty="0" err="1"/>
              <a:t>marked</a:t>
            </a:r>
            <a:endParaRPr lang="fr-FR" dirty="0"/>
          </a:p>
          <a:p>
            <a:r>
              <a:rPr lang="fr-FR" dirty="0"/>
              <a:t>(1 bit) </a:t>
            </a:r>
            <a:r>
              <a:rPr lang="fr-FR" dirty="0" err="1"/>
              <a:t>pinned</a:t>
            </a:r>
            <a:endParaRPr lang="fr-FR" dirty="0"/>
          </a:p>
          <a:p>
            <a:r>
              <a:rPr lang="fr-FR" dirty="0"/>
              <a:t>(1 bit) </a:t>
            </a:r>
            <a:r>
              <a:rPr lang="fr-FR" dirty="0" err="1"/>
              <a:t>grey</a:t>
            </a:r>
            <a:endParaRPr lang="fr-FR" dirty="0"/>
          </a:p>
          <a:p>
            <a:r>
              <a:rPr lang="fr-FR" dirty="0"/>
              <a:t>(1 bit) </a:t>
            </a:r>
            <a:r>
              <a:rPr lang="fr-FR" dirty="0" err="1"/>
              <a:t>remembered</a:t>
            </a:r>
            <a:endParaRPr lang="fr-FR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919DC765-A923-9D4E-A3DF-52C4F58112EC}"/>
              </a:ext>
            </a:extLst>
          </p:cNvPr>
          <p:cNvSpPr txBox="1"/>
          <p:nvPr/>
        </p:nvSpPr>
        <p:spPr>
          <a:xfrm>
            <a:off x="1470714" y="5125353"/>
            <a:ext cx="8684087" cy="4648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44" indent="-28574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r-FR" dirty="0" err="1"/>
              <a:t>Reserved</a:t>
            </a:r>
            <a:r>
              <a:rPr lang="fr-FR" dirty="0"/>
              <a:t> for </a:t>
            </a:r>
            <a:r>
              <a:rPr lang="fr-FR" dirty="0" err="1"/>
              <a:t>Garbage</a:t>
            </a:r>
            <a:r>
              <a:rPr lang="fr-FR" dirty="0"/>
              <a:t> Collection </a:t>
            </a:r>
            <a:r>
              <a:rPr lang="fr-FR" dirty="0" err="1"/>
              <a:t>algorithms</a:t>
            </a:r>
            <a:endParaRPr lang="fr-FR" dirty="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3FD9A79C-0C95-E14A-B812-AE1EA1659CB5}"/>
              </a:ext>
            </a:extLst>
          </p:cNvPr>
          <p:cNvSpPr/>
          <p:nvPr/>
        </p:nvSpPr>
        <p:spPr>
          <a:xfrm>
            <a:off x="7771877" y="2339205"/>
            <a:ext cx="4300967" cy="206072"/>
          </a:xfrm>
          <a:prstGeom prst="rect">
            <a:avLst/>
          </a:pr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D5348675-5EB5-FD47-A21D-B4B0CFA3B0C0}"/>
              </a:ext>
            </a:extLst>
          </p:cNvPr>
          <p:cNvSpPr/>
          <p:nvPr/>
        </p:nvSpPr>
        <p:spPr>
          <a:xfrm>
            <a:off x="6638926" y="2351260"/>
            <a:ext cx="929663" cy="206072"/>
          </a:xfrm>
          <a:prstGeom prst="rect">
            <a:avLst/>
          </a:pr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23C9264F-224B-9147-925F-194B76CB05D5}"/>
              </a:ext>
            </a:extLst>
          </p:cNvPr>
          <p:cNvSpPr/>
          <p:nvPr/>
        </p:nvSpPr>
        <p:spPr>
          <a:xfrm>
            <a:off x="1850835" y="2341935"/>
            <a:ext cx="4252511" cy="206072"/>
          </a:xfrm>
          <a:prstGeom prst="rect">
            <a:avLst/>
          </a:pr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5E18F5DF-C598-E444-B4DF-CCE65836607A}"/>
              </a:ext>
            </a:extLst>
          </p:cNvPr>
          <p:cNvSpPr/>
          <p:nvPr/>
        </p:nvSpPr>
        <p:spPr>
          <a:xfrm>
            <a:off x="188551" y="2344663"/>
            <a:ext cx="1466725" cy="206072"/>
          </a:xfrm>
          <a:prstGeom prst="rect">
            <a:avLst/>
          </a:pr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78EA9D6-697D-1949-A8E7-6639CB05F6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7C3A89-02D6-3C43-A589-6B53E992ED30}" type="slidenum">
              <a:rPr lang="fr-FR" smtClean="0"/>
              <a:t>44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85393990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39E47E8B-1BF3-764E-B304-44DD06C7774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47538"/>
            <a:ext cx="10515600" cy="5100889"/>
          </a:xfrm>
        </p:spPr>
        <p:txBody>
          <a:bodyPr>
            <a:normAutofit/>
          </a:bodyPr>
          <a:lstStyle/>
          <a:p>
            <a:r>
              <a:rPr lang="fr-FR" dirty="0"/>
              <a:t>Value </a:t>
            </a:r>
            <a:r>
              <a:rPr lang="fr-FR" dirty="0" err="1"/>
              <a:t>directly</a:t>
            </a:r>
            <a:r>
              <a:rPr lang="fr-FR" dirty="0"/>
              <a:t> </a:t>
            </a:r>
            <a:r>
              <a:rPr lang="fr-FR" dirty="0" err="1"/>
              <a:t>saved</a:t>
            </a:r>
            <a:r>
              <a:rPr lang="fr-FR" dirty="0"/>
              <a:t> in a memory</a:t>
            </a:r>
          </a:p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pPr lvl="1"/>
            <a:endParaRPr lang="fr-FR" dirty="0"/>
          </a:p>
          <a:p>
            <a:r>
              <a:rPr lang="fr-FR" dirty="0" err="1"/>
              <a:t>Objects</a:t>
            </a:r>
            <a:r>
              <a:rPr lang="fr-FR" dirty="0"/>
              <a:t> </a:t>
            </a:r>
            <a:r>
              <a:rPr lang="fr-FR" dirty="0" err="1"/>
              <a:t>addresses</a:t>
            </a:r>
            <a:r>
              <a:rPr lang="fr-FR" dirty="0"/>
              <a:t> </a:t>
            </a:r>
            <a:r>
              <a:rPr lang="fr-FR" dirty="0" err="1"/>
              <a:t>aligned</a:t>
            </a:r>
            <a:r>
              <a:rPr lang="fr-FR" dirty="0"/>
              <a:t> in 8 bytes</a:t>
            </a:r>
          </a:p>
          <a:p>
            <a:endParaRPr lang="fr-FR" dirty="0"/>
          </a:p>
          <a:p>
            <a:pPr marL="457189" lvl="1" indent="0">
              <a:buNone/>
            </a:pPr>
            <a:r>
              <a:rPr lang="fr-FR" dirty="0"/>
              <a:t>=&gt; </a:t>
            </a:r>
            <a:r>
              <a:rPr lang="fr-FR" dirty="0" err="1"/>
              <a:t>Addresses</a:t>
            </a:r>
            <a:r>
              <a:rPr lang="fr-FR" dirty="0"/>
              <a:t> in </a:t>
            </a:r>
            <a:r>
              <a:rPr lang="fr-FR" dirty="0" err="1"/>
              <a:t>binary</a:t>
            </a:r>
            <a:r>
              <a:rPr lang="fr-FR" dirty="0"/>
              <a:t> finish in 000 (mention </a:t>
            </a:r>
            <a:r>
              <a:rPr lang="fr-FR" dirty="0" err="1"/>
              <a:t>this</a:t>
            </a:r>
            <a:r>
              <a:rPr lang="fr-FR" dirty="0"/>
              <a:t> </a:t>
            </a:r>
            <a:r>
              <a:rPr lang="fr-FR" dirty="0" err="1"/>
              <a:t>after</a:t>
            </a:r>
            <a:r>
              <a:rPr lang="fr-FR" dirty="0"/>
              <a:t>)</a:t>
            </a:r>
          </a:p>
          <a:p>
            <a:endParaRPr lang="fr-FR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C7E696D-89BB-E64B-809F-8083049B2E3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5350" t="47169" r="1185" b="4419"/>
          <a:stretch/>
        </p:blipFill>
        <p:spPr>
          <a:xfrm>
            <a:off x="3817936" y="1729104"/>
            <a:ext cx="4556125" cy="163544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A4544D1-7794-3743-AB43-8F736094F8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b="1" dirty="0" err="1"/>
              <a:t>Immediate</a:t>
            </a:r>
            <a:r>
              <a:rPr lang="fr-FR" b="1" dirty="0"/>
              <a:t> </a:t>
            </a:r>
            <a:r>
              <a:rPr lang="fr-FR" b="1" dirty="0" err="1"/>
              <a:t>Layout</a:t>
            </a:r>
            <a:endParaRPr lang="fr-FR" b="1" dirty="0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0CD9A714-5BBF-DC40-A364-5A46B4628BBF}"/>
              </a:ext>
            </a:extLst>
          </p:cNvPr>
          <p:cNvCxnSpPr>
            <a:cxnSpLocks/>
          </p:cNvCxnSpPr>
          <p:nvPr/>
        </p:nvCxnSpPr>
        <p:spPr>
          <a:xfrm flipH="1">
            <a:off x="569843" y="2745991"/>
            <a:ext cx="4731028" cy="37076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FE58C953-6433-1C48-AC5D-1D11087E3E3F}"/>
              </a:ext>
            </a:extLst>
          </p:cNvPr>
          <p:cNvCxnSpPr>
            <a:cxnSpLocks/>
          </p:cNvCxnSpPr>
          <p:nvPr/>
        </p:nvCxnSpPr>
        <p:spPr>
          <a:xfrm>
            <a:off x="5671931" y="2765077"/>
            <a:ext cx="5950227" cy="33563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Picture 13">
            <a:extLst>
              <a:ext uri="{FF2B5EF4-FFF2-40B4-BE49-F238E27FC236}">
                <a16:creationId xmlns:a16="http://schemas.microsoft.com/office/drawing/2014/main" id="{65E54D90-65EC-6641-9A48-EB819BB33E1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9099" y="3071088"/>
            <a:ext cx="11353800" cy="293459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7B5546C3-1319-6842-B0F5-CF4029D1CD9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87186" y="1812419"/>
            <a:ext cx="2654300" cy="622300"/>
          </a:xfrm>
          <a:prstGeom prst="rect">
            <a:avLst/>
          </a:prstGeom>
        </p:spPr>
      </p:pic>
      <p:sp>
        <p:nvSpPr>
          <p:cNvPr id="20" name="Slide Number Placeholder 19">
            <a:extLst>
              <a:ext uri="{FF2B5EF4-FFF2-40B4-BE49-F238E27FC236}">
                <a16:creationId xmlns:a16="http://schemas.microsoft.com/office/drawing/2014/main" id="{AEDD282C-CCDD-704F-9CDB-A39280073B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7C3A89-02D6-3C43-A589-6B53E992ED30}" type="slidenum">
              <a:rPr lang="fr-FR" smtClean="0"/>
              <a:t>45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65260691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D7E00B-F85B-3642-9D51-59334A565C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In all the </a:t>
            </a:r>
            <a:r>
              <a:rPr lang="fr-FR" dirty="0" err="1"/>
              <a:t>rest</a:t>
            </a:r>
            <a:r>
              <a:rPr lang="fr-FR" dirty="0"/>
              <a:t> of </a:t>
            </a:r>
            <a:r>
              <a:rPr lang="fr-FR" dirty="0" err="1"/>
              <a:t>layouts</a:t>
            </a:r>
            <a:endParaRPr lang="fr-FR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BC69CF-4DD2-C549-8DC8-4C48C2DAF62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3863" y="1825623"/>
            <a:ext cx="10515600" cy="4351339"/>
          </a:xfrm>
        </p:spPr>
        <p:txBody>
          <a:bodyPr>
            <a:normAutofit/>
          </a:bodyPr>
          <a:lstStyle/>
          <a:p>
            <a:r>
              <a:rPr lang="fr-FR" dirty="0"/>
              <a:t>Object structure:</a:t>
            </a:r>
          </a:p>
          <a:p>
            <a:pPr lvl="1"/>
            <a:r>
              <a:rPr lang="fr-FR" dirty="0"/>
              <a:t>Header</a:t>
            </a:r>
          </a:p>
          <a:p>
            <a:pPr lvl="1"/>
            <a:r>
              <a:rPr lang="fr-FR" dirty="0"/>
              <a:t>Slots</a:t>
            </a:r>
          </a:p>
          <a:p>
            <a:pPr lvl="2"/>
            <a:r>
              <a:rPr lang="fr-FR" dirty="0" err="1"/>
              <a:t>References</a:t>
            </a:r>
            <a:endParaRPr lang="fr-FR" dirty="0"/>
          </a:p>
          <a:p>
            <a:pPr lvl="2"/>
            <a:r>
              <a:rPr lang="fr-FR" dirty="0" err="1"/>
              <a:t>Immediates</a:t>
            </a:r>
            <a:endParaRPr lang="fr-FR" dirty="0"/>
          </a:p>
          <a:p>
            <a:r>
              <a:rPr lang="fr-FR" dirty="0" err="1"/>
              <a:t>Kind</a:t>
            </a:r>
            <a:r>
              <a:rPr lang="fr-FR" dirty="0"/>
              <a:t> and size of slots </a:t>
            </a:r>
            <a:r>
              <a:rPr lang="fr-FR" dirty="0" err="1"/>
              <a:t>depend</a:t>
            </a:r>
            <a:r>
              <a:rPr lang="fr-FR" dirty="0"/>
              <a:t> on the </a:t>
            </a:r>
            <a:r>
              <a:rPr lang="fr-FR" dirty="0" err="1"/>
              <a:t>layout</a:t>
            </a:r>
            <a:endParaRPr lang="fr-FR" dirty="0"/>
          </a:p>
          <a:p>
            <a:r>
              <a:rPr lang="fr-FR" dirty="0" err="1"/>
              <a:t>Examples</a:t>
            </a:r>
            <a:r>
              <a:rPr lang="fr-FR" dirty="0"/>
              <a:t>: </a:t>
            </a:r>
          </a:p>
          <a:p>
            <a:pPr lvl="1"/>
            <a:r>
              <a:rPr lang="fr-FR" dirty="0"/>
              <a:t>Object</a:t>
            </a:r>
          </a:p>
          <a:p>
            <a:pPr lvl="1"/>
            <a:r>
              <a:rPr lang="fr-FR" dirty="0"/>
              <a:t>Point</a:t>
            </a:r>
          </a:p>
          <a:p>
            <a:pPr lvl="1"/>
            <a:r>
              <a:rPr lang="fr-FR" dirty="0" err="1"/>
              <a:t>ByteArray</a:t>
            </a:r>
            <a:r>
              <a:rPr lang="fr-FR" dirty="0"/>
              <a:t> …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4B475B4-BDF1-4741-AAEB-C5319450F6F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0498" t="60047" r="37202"/>
          <a:stretch/>
        </p:blipFill>
        <p:spPr>
          <a:xfrm>
            <a:off x="4443412" y="1621467"/>
            <a:ext cx="4456904" cy="134969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B6BC3745-5D1B-624E-B1D6-CCE7260D808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96459" y="2248843"/>
            <a:ext cx="3530600" cy="17145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7E8DC8D0-3DBC-5441-B210-5917D780E70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308305" y="2877354"/>
            <a:ext cx="2857900" cy="3980647"/>
          </a:xfrm>
          <a:prstGeom prst="rect">
            <a:avLst/>
          </a:prstGeom>
        </p:spPr>
      </p:pic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87993E4-6841-F343-9E66-60AEAADE38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7C3A89-02D6-3C43-A589-6B53E992ED30}" type="slidenum">
              <a:rPr lang="fr-FR" smtClean="0"/>
              <a:t>46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92204115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3CF44C-ABC6-AA4C-981E-F848248C6D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6097" y="316298"/>
            <a:ext cx="10515600" cy="688373"/>
          </a:xfrm>
        </p:spPr>
        <p:txBody>
          <a:bodyPr>
            <a:normAutofit fontScale="90000"/>
          </a:bodyPr>
          <a:lstStyle/>
          <a:p>
            <a:r>
              <a:rPr lang="fr-FR" b="1" dirty="0" err="1"/>
              <a:t>Big</a:t>
            </a:r>
            <a:r>
              <a:rPr lang="fr-FR" b="1" dirty="0"/>
              <a:t> </a:t>
            </a:r>
            <a:r>
              <a:rPr lang="fr-FR" b="1" dirty="0" err="1"/>
              <a:t>objects</a:t>
            </a:r>
            <a:br>
              <a:rPr lang="fr-FR" b="1" dirty="0"/>
            </a:br>
            <a:endParaRPr lang="fr-FR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7D2DD9F-7516-5343-86BF-61DB4CBC8B7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3086009"/>
            <a:ext cx="11215816" cy="4351339"/>
          </a:xfrm>
        </p:spPr>
        <p:txBody>
          <a:bodyPr>
            <a:normAutofit/>
          </a:bodyPr>
          <a:lstStyle/>
          <a:p>
            <a:r>
              <a:rPr lang="fr-FR" sz="2000" dirty="0"/>
              <a:t>2 Headers</a:t>
            </a:r>
          </a:p>
          <a:p>
            <a:endParaRPr lang="fr-FR" sz="2000" dirty="0"/>
          </a:p>
          <a:p>
            <a:endParaRPr lang="fr-FR" sz="2000" dirty="0"/>
          </a:p>
          <a:p>
            <a:pPr lvl="1"/>
            <a:endParaRPr lang="fr-FR" sz="1800" b="1" dirty="0"/>
          </a:p>
          <a:p>
            <a:pPr lvl="1"/>
            <a:r>
              <a:rPr lang="fr-FR" sz="1800" b="1" dirty="0"/>
              <a:t>H: </a:t>
            </a:r>
            <a:r>
              <a:rPr lang="fr-FR" sz="1800" dirty="0"/>
              <a:t>Normal </a:t>
            </a:r>
            <a:r>
              <a:rPr lang="fr-FR" sz="1800" dirty="0" err="1"/>
              <a:t>header’s</a:t>
            </a:r>
            <a:r>
              <a:rPr lang="fr-FR" sz="1800" dirty="0"/>
              <a:t> </a:t>
            </a:r>
            <a:r>
              <a:rPr lang="fr-FR" sz="1800" dirty="0" err="1"/>
              <a:t>number</a:t>
            </a:r>
            <a:r>
              <a:rPr lang="fr-FR" sz="1800" dirty="0"/>
              <a:t> of slots set as 255 (8 bits set as 1)</a:t>
            </a:r>
            <a:br>
              <a:rPr lang="fr-FR" sz="1800" dirty="0"/>
            </a:br>
            <a:endParaRPr lang="fr-FR" sz="1800" dirty="0"/>
          </a:p>
          <a:p>
            <a:pPr marL="457189" lvl="1" indent="0">
              <a:buNone/>
            </a:pPr>
            <a:endParaRPr lang="fr-FR" sz="1800" dirty="0"/>
          </a:p>
          <a:p>
            <a:pPr lvl="1"/>
            <a:endParaRPr lang="fr-FR" sz="1800" dirty="0"/>
          </a:p>
          <a:p>
            <a:pPr lvl="1"/>
            <a:r>
              <a:rPr lang="fr-FR" sz="1800" b="1" dirty="0"/>
              <a:t>260: </a:t>
            </a:r>
            <a:r>
              <a:rPr lang="fr-FR" sz="1800" dirty="0"/>
              <a:t>Extra header </a:t>
            </a:r>
            <a:r>
              <a:rPr lang="fr-FR" sz="1800" dirty="0" err="1"/>
              <a:t>starting</a:t>
            </a:r>
            <a:r>
              <a:rPr lang="fr-FR" sz="1800" dirty="0"/>
              <a:t> </a:t>
            </a:r>
            <a:r>
              <a:rPr lang="fr-FR" sz="1800" dirty="0" err="1"/>
              <a:t>with</a:t>
            </a:r>
            <a:r>
              <a:rPr lang="fr-FR" sz="1800" dirty="0"/>
              <a:t> 8 bits as 1, and </a:t>
            </a:r>
            <a:r>
              <a:rPr lang="fr-FR" sz="1800" dirty="0" err="1"/>
              <a:t>saving</a:t>
            </a:r>
            <a:r>
              <a:rPr lang="fr-FR" sz="1800" dirty="0"/>
              <a:t> the </a:t>
            </a:r>
            <a:r>
              <a:rPr lang="fr-FR" sz="1800" dirty="0" err="1"/>
              <a:t>Object’s</a:t>
            </a:r>
            <a:r>
              <a:rPr lang="fr-FR" sz="1800" dirty="0"/>
              <a:t> </a:t>
            </a:r>
            <a:r>
              <a:rPr lang="fr-FR" sz="1800" dirty="0" err="1"/>
              <a:t>number</a:t>
            </a:r>
            <a:r>
              <a:rPr lang="fr-FR" sz="1800" dirty="0"/>
              <a:t> of slots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34AB301-E78E-2947-B3E9-5EAD161A845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805361"/>
            <a:ext cx="12192000" cy="53579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A8EFC447-AC69-1C41-A729-71EAE2379CE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6062333"/>
            <a:ext cx="12192000" cy="41813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39DFAA1C-EC30-4248-B978-4CC7C1E37F2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047103" y="3530981"/>
            <a:ext cx="7467600" cy="635000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198E615B-202C-604C-8441-8EBECA4343E4}"/>
              </a:ext>
            </a:extLst>
          </p:cNvPr>
          <p:cNvSpPr/>
          <p:nvPr/>
        </p:nvSpPr>
        <p:spPr>
          <a:xfrm>
            <a:off x="1012657" y="856924"/>
            <a:ext cx="459850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44" indent="-285744">
              <a:buFont typeface="Arial" panose="020B0604020202020204" pitchFamily="34" charset="0"/>
              <a:buChar char="•"/>
            </a:pPr>
            <a:r>
              <a:rPr lang="fr-FR" sz="2400" dirty="0" err="1"/>
              <a:t>Objects</a:t>
            </a:r>
            <a:r>
              <a:rPr lang="fr-FR" sz="2400" dirty="0"/>
              <a:t> </a:t>
            </a:r>
            <a:r>
              <a:rPr lang="fr-FR" sz="2400" dirty="0" err="1"/>
              <a:t>with</a:t>
            </a:r>
            <a:r>
              <a:rPr lang="fr-FR" sz="2400" dirty="0"/>
              <a:t> more </a:t>
            </a:r>
            <a:r>
              <a:rPr lang="fr-FR" sz="2400" dirty="0" err="1"/>
              <a:t>than</a:t>
            </a:r>
            <a:r>
              <a:rPr lang="fr-FR" sz="2400" dirty="0"/>
              <a:t> 254 slots</a:t>
            </a:r>
            <a:endParaRPr lang="en-US" sz="2400" dirty="0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DAF6EB3C-C255-C641-B46A-CE0603697623}"/>
              </a:ext>
            </a:extLst>
          </p:cNvPr>
          <p:cNvSpPr txBox="1">
            <a:spLocks/>
          </p:cNvSpPr>
          <p:nvPr/>
        </p:nvSpPr>
        <p:spPr>
          <a:xfrm>
            <a:off x="444315" y="2275382"/>
            <a:ext cx="10515600" cy="53442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dirty="0"/>
              <a:t>Example: Object with 260 instance variables</a:t>
            </a:r>
            <a:endParaRPr lang="en-US" sz="2400" b="1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0AC42FB2-F104-D544-BF92-AA2055592179}"/>
              </a:ext>
            </a:extLst>
          </p:cNvPr>
          <p:cNvSpPr/>
          <p:nvPr/>
        </p:nvSpPr>
        <p:spPr>
          <a:xfrm>
            <a:off x="1669057" y="4970221"/>
            <a:ext cx="10482551" cy="206072"/>
          </a:xfrm>
          <a:prstGeom prst="rect">
            <a:avLst/>
          </a:prstGeom>
          <a:solidFill>
            <a:schemeClr val="bg1">
              <a:alpha val="5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16E5576C-7806-074D-8476-14922B278B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7C3A89-02D6-3C43-A589-6B53E992ED30}" type="slidenum">
              <a:rPr lang="fr-FR" smtClean="0"/>
              <a:t>47</a:t>
            </a:fld>
            <a:endParaRPr lang="fr-FR"/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1CEA2861-7E68-694F-9908-DDAE40F0BD9F}"/>
              </a:ext>
            </a:extLst>
          </p:cNvPr>
          <p:cNvCxnSpPr>
            <a:cxnSpLocks/>
          </p:cNvCxnSpPr>
          <p:nvPr/>
        </p:nvCxnSpPr>
        <p:spPr>
          <a:xfrm>
            <a:off x="3596639" y="3423139"/>
            <a:ext cx="0" cy="295133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76452802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47C4E49-06A2-824F-82FD-098972239E2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69905"/>
            <a:ext cx="10515600" cy="4607059"/>
          </a:xfrm>
        </p:spPr>
        <p:txBody>
          <a:bodyPr/>
          <a:lstStyle/>
          <a:p>
            <a:pPr marL="0" indent="0">
              <a:buNone/>
            </a:pPr>
            <a:endParaRPr lang="en-US" dirty="0"/>
          </a:p>
          <a:p>
            <a:r>
              <a:rPr lang="en-US" dirty="0"/>
              <a:t>Every object must have at least one slot</a:t>
            </a:r>
          </a:p>
          <a:p>
            <a:pPr lvl="1"/>
            <a:r>
              <a:rPr lang="en-US" dirty="0"/>
              <a:t>Minimum size is 16 bytes</a:t>
            </a:r>
          </a:p>
          <a:p>
            <a:pPr lvl="1"/>
            <a:r>
              <a:rPr lang="en-US" dirty="0"/>
              <a:t>It is hidden from the image side (</a:t>
            </a:r>
            <a:r>
              <a:rPr lang="en-US" dirty="0" err="1"/>
              <a:t>smalltalk</a:t>
            </a:r>
            <a:r>
              <a:rPr lang="en-US"/>
              <a:t> code)</a:t>
            </a:r>
            <a:endParaRPr lang="en-US" dirty="0"/>
          </a:p>
          <a:p>
            <a:pPr lvl="1"/>
            <a:r>
              <a:rPr lang="en-US" dirty="0"/>
              <a:t>In case it becomes into a Forwarder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Even nil, true and false have one slot!</a:t>
            </a:r>
          </a:p>
          <a:p>
            <a:pPr lvl="1"/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53DBEF2-F04B-A040-AD0B-5BD2C34214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Objects size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A28134A-230E-E641-AE2F-1CE921543B8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56255" r="62224"/>
          <a:stretch/>
        </p:blipFill>
        <p:spPr>
          <a:xfrm>
            <a:off x="3605715" y="1690689"/>
            <a:ext cx="2288459" cy="33889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1CD33D89-48A8-3649-87C3-E967F0AEEE9B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56255" r="94688"/>
          <a:stretch/>
        </p:blipFill>
        <p:spPr>
          <a:xfrm>
            <a:off x="5814598" y="1690689"/>
            <a:ext cx="321799" cy="338895"/>
          </a:xfrm>
          <a:prstGeom prst="rect">
            <a:avLst/>
          </a:prstGeom>
        </p:spPr>
      </p:pic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F9A86413-A0D4-6545-B90B-2CD133F30E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7C3A89-02D6-3C43-A589-6B53E992ED30}" type="slidenum">
              <a:rPr lang="fr-FR" smtClean="0"/>
              <a:t>48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80374660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DE2439-8531-F840-924D-F60EC64CA0B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93923" y="352540"/>
            <a:ext cx="9144000" cy="1003627"/>
          </a:xfrm>
        </p:spPr>
        <p:txBody>
          <a:bodyPr>
            <a:normAutofit fontScale="90000"/>
          </a:bodyPr>
          <a:lstStyle/>
          <a:p>
            <a:pPr algn="l"/>
            <a:r>
              <a:rPr lang="fr-FR" dirty="0" err="1"/>
              <a:t>Objects</a:t>
            </a:r>
            <a:r>
              <a:rPr lang="fr-FR" dirty="0"/>
              <a:t> </a:t>
            </a:r>
            <a:r>
              <a:rPr lang="fr-FR" dirty="0" err="1"/>
              <a:t>Layout</a:t>
            </a:r>
            <a:r>
              <a:rPr lang="fr-FR" dirty="0"/>
              <a:t> in Memory</a:t>
            </a:r>
            <a:br>
              <a:rPr lang="fr-FR" dirty="0"/>
            </a:br>
            <a:r>
              <a:rPr lang="fr-FR" sz="2700" dirty="0"/>
              <a:t>VM </a:t>
            </a:r>
            <a:r>
              <a:rPr lang="fr-FR" sz="2700" dirty="0" err="1"/>
              <a:t>presentations</a:t>
            </a:r>
            <a:endParaRPr lang="fr-FR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53EAFC4-9779-5A44-81C8-E74DC4EB5FD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066882" y="4830898"/>
            <a:ext cx="2691789" cy="1580919"/>
          </a:xfrm>
        </p:spPr>
        <p:txBody>
          <a:bodyPr>
            <a:normAutofit/>
          </a:bodyPr>
          <a:lstStyle/>
          <a:p>
            <a:endParaRPr lang="fr-FR" sz="1600" dirty="0"/>
          </a:p>
          <a:p>
            <a:endParaRPr lang="fr-FR" sz="1600" dirty="0"/>
          </a:p>
          <a:p>
            <a:pPr algn="r"/>
            <a:r>
              <a:rPr lang="fr-FR" sz="1600" dirty="0"/>
              <a:t>Carolina Hernández Phillips</a:t>
            </a:r>
          </a:p>
          <a:p>
            <a:pPr algn="r"/>
            <a:r>
              <a:rPr lang="fr-FR" sz="1600" dirty="0" err="1"/>
              <a:t>RMod</a:t>
            </a:r>
            <a:r>
              <a:rPr lang="fr-FR" sz="1600" dirty="0"/>
              <a:t> Team</a:t>
            </a:r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1524CA92-C0B7-9B4F-A501-520B9F775373}"/>
              </a:ext>
            </a:extLst>
          </p:cNvPr>
          <p:cNvSpPr txBox="1">
            <a:spLocks/>
          </p:cNvSpPr>
          <p:nvPr/>
        </p:nvSpPr>
        <p:spPr>
          <a:xfrm>
            <a:off x="1259593" y="1667220"/>
            <a:ext cx="5829760" cy="421578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44" indent="-285744" algn="l">
              <a:buFont typeface="Arial" panose="020B0604020202020204" pitchFamily="34" charset="0"/>
              <a:buChar char="•"/>
            </a:pPr>
            <a:endParaRPr lang="fr-FR" dirty="0"/>
          </a:p>
          <a:p>
            <a:pPr marL="285744" indent="-285744" algn="l">
              <a:buFont typeface="Arial" panose="020B0604020202020204" pitchFamily="34" charset="0"/>
              <a:buChar char="•"/>
            </a:pPr>
            <a:r>
              <a:rPr lang="fr-FR" dirty="0" err="1"/>
              <a:t>Layouts</a:t>
            </a:r>
            <a:r>
              <a:rPr lang="fr-FR" dirty="0"/>
              <a:t>:</a:t>
            </a:r>
          </a:p>
          <a:p>
            <a:pPr marL="742932" lvl="1" indent="-285744" algn="l">
              <a:buFont typeface="Arial" panose="020B0604020202020204" pitchFamily="34" charset="0"/>
              <a:buChar char="•"/>
            </a:pPr>
            <a:r>
              <a:rPr lang="fr-FR" sz="1800" dirty="0" err="1"/>
              <a:t>Fixed</a:t>
            </a:r>
            <a:endParaRPr lang="fr-FR" sz="1800" dirty="0"/>
          </a:p>
          <a:p>
            <a:pPr marL="742932" lvl="1" indent="-285744" algn="l">
              <a:buFont typeface="Arial" panose="020B0604020202020204" pitchFamily="34" charset="0"/>
              <a:buChar char="•"/>
            </a:pPr>
            <a:r>
              <a:rPr lang="fr-FR" sz="1800" dirty="0" err="1"/>
              <a:t>Immediate</a:t>
            </a:r>
            <a:endParaRPr lang="fr-FR" sz="1800" dirty="0"/>
          </a:p>
          <a:p>
            <a:pPr marL="742932" lvl="1" indent="-285744" algn="l">
              <a:buFont typeface="Arial" panose="020B0604020202020204" pitchFamily="34" charset="0"/>
              <a:buChar char="•"/>
            </a:pPr>
            <a:r>
              <a:rPr lang="fr-FR" sz="1800" dirty="0" err="1"/>
              <a:t>Indexable</a:t>
            </a:r>
            <a:r>
              <a:rPr lang="fr-FR" sz="1800" dirty="0"/>
              <a:t> Pointer</a:t>
            </a:r>
          </a:p>
          <a:p>
            <a:pPr marL="742932" lvl="1" indent="-285744" algn="l">
              <a:buFont typeface="Arial" panose="020B0604020202020204" pitchFamily="34" charset="0"/>
              <a:buChar char="•"/>
            </a:pPr>
            <a:r>
              <a:rPr lang="fr-FR" sz="1800" dirty="0" err="1"/>
              <a:t>Indexable</a:t>
            </a:r>
            <a:r>
              <a:rPr lang="fr-FR" sz="1800" dirty="0"/>
              <a:t> Byte</a:t>
            </a:r>
          </a:p>
          <a:p>
            <a:pPr marL="742932" lvl="1" indent="-285744" algn="l">
              <a:buFont typeface="Arial" panose="020B0604020202020204" pitchFamily="34" charset="0"/>
              <a:buChar char="•"/>
            </a:pPr>
            <a:r>
              <a:rPr lang="fr-FR" sz="1800" dirty="0" err="1"/>
              <a:t>Indexable</a:t>
            </a:r>
            <a:r>
              <a:rPr lang="fr-FR" sz="1800" dirty="0"/>
              <a:t> </a:t>
            </a:r>
            <a:r>
              <a:rPr lang="fr-FR" sz="1800" dirty="0" err="1"/>
              <a:t>with</a:t>
            </a:r>
            <a:r>
              <a:rPr lang="fr-FR" sz="1800" dirty="0"/>
              <a:t> Instance Variables</a:t>
            </a:r>
          </a:p>
          <a:p>
            <a:pPr marL="285744" indent="-285744" algn="l">
              <a:buFont typeface="Arial" panose="020B0604020202020204" pitchFamily="34" charset="0"/>
              <a:buChar char="•"/>
            </a:pPr>
            <a:r>
              <a:rPr lang="fr-FR" dirty="0"/>
              <a:t>Object </a:t>
            </a:r>
          </a:p>
          <a:p>
            <a:pPr marL="742932" lvl="1" indent="-285744" algn="l">
              <a:buFont typeface="Arial" panose="020B0604020202020204" pitchFamily="34" charset="0"/>
              <a:buChar char="•"/>
            </a:pPr>
            <a:r>
              <a:rPr lang="fr-FR" sz="1800" dirty="0"/>
              <a:t>Header</a:t>
            </a:r>
          </a:p>
          <a:p>
            <a:pPr marL="742932" lvl="1" indent="-285744" algn="l">
              <a:buFont typeface="Arial" panose="020B0604020202020204" pitchFamily="34" charset="0"/>
              <a:buChar char="•"/>
            </a:pPr>
            <a:r>
              <a:rPr lang="fr-FR" sz="1800" dirty="0"/>
              <a:t>Class Table</a:t>
            </a:r>
          </a:p>
          <a:p>
            <a:pPr marL="742932" lvl="1" indent="-285744" algn="l">
              <a:buFont typeface="Arial" panose="020B0604020202020204" pitchFamily="34" charset="0"/>
              <a:buChar char="•"/>
            </a:pPr>
            <a:r>
              <a:rPr lang="fr-FR" sz="1800" dirty="0" err="1"/>
              <a:t>Big</a:t>
            </a:r>
            <a:r>
              <a:rPr lang="fr-FR" sz="1800" dirty="0"/>
              <a:t> </a:t>
            </a:r>
            <a:r>
              <a:rPr lang="fr-FR" sz="1800" dirty="0" err="1"/>
              <a:t>Objects</a:t>
            </a:r>
            <a:endParaRPr lang="fr-FR" sz="2400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C6E14D5-05F4-1D4A-B58D-326450E8A5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7C3A89-02D6-3C43-A589-6B53E992ED30}" type="slidenum">
              <a:rPr lang="fr-FR" smtClean="0"/>
              <a:t>49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6727587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Title 1">
            <a:extLst>
              <a:ext uri="{FF2B5EF4-FFF2-40B4-BE49-F238E27FC236}">
                <a16:creationId xmlns:a16="http://schemas.microsoft.com/office/drawing/2014/main" id="{7B2E70CE-A27D-F649-8DAD-F0F95D89B9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7453" y="1"/>
            <a:ext cx="11434035" cy="802640"/>
          </a:xfrm>
        </p:spPr>
        <p:txBody>
          <a:bodyPr/>
          <a:lstStyle/>
          <a:p>
            <a:r>
              <a:rPr lang="fr-FR" dirty="0" err="1"/>
              <a:t>Example</a:t>
            </a:r>
            <a:r>
              <a:rPr lang="fr-FR" dirty="0"/>
              <a:t>: </a:t>
            </a:r>
            <a:r>
              <a:rPr lang="fr-FR" dirty="0" err="1"/>
              <a:t>Let’s</a:t>
            </a:r>
            <a:r>
              <a:rPr lang="fr-FR" dirty="0"/>
              <a:t> </a:t>
            </a:r>
            <a:r>
              <a:rPr lang="fr-FR" dirty="0" err="1"/>
              <a:t>create</a:t>
            </a:r>
            <a:r>
              <a:rPr lang="fr-FR" dirty="0"/>
              <a:t> a </a:t>
            </a:r>
            <a:r>
              <a:rPr lang="fr-FR" b="1" dirty="0"/>
              <a:t>Person </a:t>
            </a:r>
            <a:r>
              <a:rPr lang="fr-FR" b="1" dirty="0" err="1"/>
              <a:t>object</a:t>
            </a:r>
            <a:endParaRPr lang="fr-FR" b="1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6AD8FBF-AA69-C447-A172-E326BCB9B59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6861" y="3873500"/>
            <a:ext cx="2928780" cy="1562016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BC488C49-CC77-7B49-AAC0-B3852BD9C3C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1374" y="1622843"/>
            <a:ext cx="4559300" cy="1092200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  <a:softEdge rad="31750"/>
          </a:effectLst>
        </p:spPr>
      </p:pic>
      <p:sp>
        <p:nvSpPr>
          <p:cNvPr id="18" name="Slide Number Placeholder 17">
            <a:extLst>
              <a:ext uri="{FF2B5EF4-FFF2-40B4-BE49-F238E27FC236}">
                <a16:creationId xmlns:a16="http://schemas.microsoft.com/office/drawing/2014/main" id="{E70552C7-98CA-9A4D-B4D4-91F08FD494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7C3A89-02D6-3C43-A589-6B53E992ED30}" type="slidenum">
              <a:rPr lang="fr-FR" smtClean="0"/>
              <a:t>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50844853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A5697E-0D9B-4D4D-93E7-CDDC1EAFDC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0700" y="92033"/>
            <a:ext cx="11137371" cy="805768"/>
          </a:xfrm>
        </p:spPr>
        <p:txBody>
          <a:bodyPr>
            <a:normAutofit fontScale="90000"/>
          </a:bodyPr>
          <a:lstStyle/>
          <a:p>
            <a:r>
              <a:rPr lang="en-US" dirty="0"/>
              <a:t>More about the padding in: </a:t>
            </a:r>
            <a:r>
              <a:rPr lang="en-US" b="1" dirty="0"/>
              <a:t>Indexable Byte layout</a:t>
            </a: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FFB7ED5E-C7EC-9B42-A6A5-A4BD1B98DC42}"/>
              </a:ext>
            </a:extLst>
          </p:cNvPr>
          <p:cNvSpPr txBox="1">
            <a:spLocks/>
          </p:cNvSpPr>
          <p:nvPr/>
        </p:nvSpPr>
        <p:spPr>
          <a:xfrm>
            <a:off x="1142471" y="1026425"/>
            <a:ext cx="10515600" cy="53442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dirty="0"/>
              <a:t>Example: </a:t>
            </a:r>
            <a:r>
              <a:rPr lang="en-US" sz="3600" dirty="0" err="1"/>
              <a:t>ByteString</a:t>
            </a:r>
            <a:r>
              <a:rPr lang="en-US" sz="3600" dirty="0"/>
              <a:t> =&gt; 8 bit indexable opaque layout</a:t>
            </a:r>
            <a:endParaRPr lang="en-US" sz="3600" b="1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770D561C-29BF-5C47-A0F1-5B420AA43D1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9662" t="-6106" r="31061" b="17569"/>
          <a:stretch/>
        </p:blipFill>
        <p:spPr>
          <a:xfrm>
            <a:off x="2336924" y="1888925"/>
            <a:ext cx="1228784" cy="74886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75AE3420-0BB9-2046-8896-B27CD5D9707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1172" y="4770545"/>
            <a:ext cx="5941448" cy="722051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9A37DB99-F31F-AB47-A880-9E4193404AB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2070" y="3554986"/>
            <a:ext cx="5941447" cy="990241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140E4830-AA06-DF4E-9965-57262CF8CA37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t="17901"/>
          <a:stretch/>
        </p:blipFill>
        <p:spPr>
          <a:xfrm>
            <a:off x="196591" y="2990574"/>
            <a:ext cx="5962080" cy="508108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B2E8D88D-1DF0-5044-9CB6-7BA637539E60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7138" t="76827" r="75172"/>
          <a:stretch/>
        </p:blipFill>
        <p:spPr>
          <a:xfrm>
            <a:off x="5642493" y="2753424"/>
            <a:ext cx="457651" cy="234248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C783CB0E-3BB1-2546-A6CC-F2CC499AF8D3}"/>
              </a:ext>
            </a:extLst>
          </p:cNvPr>
          <p:cNvSpPr txBox="1"/>
          <p:nvPr/>
        </p:nvSpPr>
        <p:spPr>
          <a:xfrm>
            <a:off x="5563201" y="2390590"/>
            <a:ext cx="7572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8 bits</a:t>
            </a:r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5C7F5460-865E-9549-AADA-A571D9D19EA0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b="31883"/>
          <a:stretch/>
        </p:blipFill>
        <p:spPr>
          <a:xfrm>
            <a:off x="2897663" y="1578079"/>
            <a:ext cx="2654300" cy="423891"/>
          </a:xfrm>
          <a:prstGeom prst="rect">
            <a:avLst/>
          </a:prstGeom>
        </p:spPr>
      </p:pic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E6E621AC-EE0D-9046-8265-D80617893D13}"/>
              </a:ext>
            </a:extLst>
          </p:cNvPr>
          <p:cNvCxnSpPr>
            <a:cxnSpLocks/>
            <a:stCxn id="8" idx="2"/>
            <a:endCxn id="11" idx="0"/>
          </p:cNvCxnSpPr>
          <p:nvPr/>
        </p:nvCxnSpPr>
        <p:spPr>
          <a:xfrm>
            <a:off x="2951317" y="2637789"/>
            <a:ext cx="226315" cy="352784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8056E947-77F0-FC4B-9F89-2926527F7D0E}"/>
              </a:ext>
            </a:extLst>
          </p:cNvPr>
          <p:cNvCxnSpPr>
            <a:cxnSpLocks/>
          </p:cNvCxnSpPr>
          <p:nvPr/>
        </p:nvCxnSpPr>
        <p:spPr>
          <a:xfrm>
            <a:off x="3546789" y="2616216"/>
            <a:ext cx="2483783" cy="38096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Left Brace 24">
            <a:extLst>
              <a:ext uri="{FF2B5EF4-FFF2-40B4-BE49-F238E27FC236}">
                <a16:creationId xmlns:a16="http://schemas.microsoft.com/office/drawing/2014/main" id="{202A7E6A-01AA-2D42-9270-C65663DA8D7B}"/>
              </a:ext>
            </a:extLst>
          </p:cNvPr>
          <p:cNvSpPr/>
          <p:nvPr/>
        </p:nvSpPr>
        <p:spPr>
          <a:xfrm rot="16200000">
            <a:off x="5120825" y="4913492"/>
            <a:ext cx="366275" cy="1346387"/>
          </a:xfrm>
          <a:prstGeom prst="leftBrac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CC8726AB-7EB4-9043-9600-EC284CEA7BFA}"/>
              </a:ext>
            </a:extLst>
          </p:cNvPr>
          <p:cNvSpPr txBox="1"/>
          <p:nvPr/>
        </p:nvSpPr>
        <p:spPr>
          <a:xfrm>
            <a:off x="3676043" y="5763036"/>
            <a:ext cx="33092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padding</a:t>
            </a: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CE1AC1AD-8760-7549-BA25-49415EC0F2D8}"/>
              </a:ext>
            </a:extLst>
          </p:cNvPr>
          <p:cNvSpPr/>
          <p:nvPr/>
        </p:nvSpPr>
        <p:spPr>
          <a:xfrm>
            <a:off x="4630770" y="5085820"/>
            <a:ext cx="1399801" cy="317729"/>
          </a:xfrm>
          <a:prstGeom prst="rect">
            <a:avLst/>
          </a:prstGeom>
          <a:solidFill>
            <a:schemeClr val="bg1">
              <a:alpha val="5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E575DE46-BE7D-1041-8DAD-60312DDBEC0B}"/>
              </a:ext>
            </a:extLst>
          </p:cNvPr>
          <p:cNvSpPr txBox="1"/>
          <p:nvPr/>
        </p:nvSpPr>
        <p:spPr>
          <a:xfrm>
            <a:off x="6938611" y="2993047"/>
            <a:ext cx="5005740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16-23 Object </a:t>
            </a:r>
            <a:r>
              <a:rPr lang="en-US" b="1" dirty="0"/>
              <a:t>format</a:t>
            </a:r>
            <a:r>
              <a:rPr lang="en-US" dirty="0"/>
              <a:t> 8 bits indexable opaque layout</a:t>
            </a:r>
          </a:p>
          <a:p>
            <a:endParaRPr lang="en-US" dirty="0"/>
          </a:p>
          <a:p>
            <a:pPr marL="285744" indent="-285744">
              <a:buFont typeface="Arial" panose="020B0604020202020204" pitchFamily="34" charset="0"/>
              <a:buChar char="•"/>
            </a:pPr>
            <a:r>
              <a:rPr lang="en-US" dirty="0"/>
              <a:t>16 -&gt; padding   </a:t>
            </a:r>
            <a:r>
              <a:rPr lang="en-US" b="1" dirty="0"/>
              <a:t>0-bits</a:t>
            </a:r>
          </a:p>
          <a:p>
            <a:pPr marL="285744" indent="-285744">
              <a:buFont typeface="Arial" panose="020B0604020202020204" pitchFamily="34" charset="0"/>
              <a:buChar char="•"/>
            </a:pPr>
            <a:r>
              <a:rPr lang="en-US" dirty="0"/>
              <a:t>17 -&gt; padding   </a:t>
            </a:r>
            <a:r>
              <a:rPr lang="en-US" b="1" dirty="0"/>
              <a:t>8-bits</a:t>
            </a:r>
          </a:p>
          <a:p>
            <a:pPr marL="285744" indent="-285744">
              <a:buFont typeface="Arial" panose="020B0604020202020204" pitchFamily="34" charset="0"/>
              <a:buChar char="•"/>
            </a:pPr>
            <a:r>
              <a:rPr lang="en-US" dirty="0"/>
              <a:t>18 -&gt; padding  </a:t>
            </a:r>
            <a:r>
              <a:rPr lang="en-US" b="1" dirty="0"/>
              <a:t>16-bits</a:t>
            </a:r>
          </a:p>
          <a:p>
            <a:pPr marL="285744" indent="-285744">
              <a:buFont typeface="Arial" panose="020B0604020202020204" pitchFamily="34" charset="0"/>
              <a:buChar char="•"/>
            </a:pPr>
            <a:r>
              <a:rPr lang="en-US" dirty="0"/>
              <a:t>19 -&gt; padding  </a:t>
            </a:r>
            <a:r>
              <a:rPr lang="en-US" b="1" dirty="0"/>
              <a:t>24-bits</a:t>
            </a:r>
          </a:p>
          <a:p>
            <a:pPr marL="285744" indent="-285744">
              <a:buFont typeface="Arial" panose="020B0604020202020204" pitchFamily="34" charset="0"/>
              <a:buChar char="•"/>
            </a:pPr>
            <a:r>
              <a:rPr lang="en-US" dirty="0"/>
              <a:t>20 -&gt; padding  </a:t>
            </a:r>
            <a:r>
              <a:rPr lang="en-US" b="1" dirty="0"/>
              <a:t>32-bits</a:t>
            </a:r>
          </a:p>
          <a:p>
            <a:pPr marL="285744" indent="-285744">
              <a:buFont typeface="Arial" panose="020B0604020202020204" pitchFamily="34" charset="0"/>
              <a:buChar char="•"/>
            </a:pPr>
            <a:r>
              <a:rPr lang="en-US" dirty="0"/>
              <a:t>21 -&gt; padding  </a:t>
            </a:r>
            <a:r>
              <a:rPr lang="en-US" b="1" dirty="0"/>
              <a:t>40-bits</a:t>
            </a:r>
          </a:p>
          <a:p>
            <a:pPr marL="285744" indent="-285744">
              <a:buFont typeface="Arial" panose="020B0604020202020204" pitchFamily="34" charset="0"/>
              <a:buChar char="•"/>
            </a:pPr>
            <a:r>
              <a:rPr lang="en-US" dirty="0"/>
              <a:t>22 -&gt; padding  </a:t>
            </a:r>
            <a:r>
              <a:rPr lang="en-US" b="1" dirty="0"/>
              <a:t>48-bits</a:t>
            </a:r>
          </a:p>
          <a:p>
            <a:pPr marL="285744" indent="-285744">
              <a:buFont typeface="Arial" panose="020B0604020202020204" pitchFamily="34" charset="0"/>
              <a:buChar char="•"/>
            </a:pPr>
            <a:r>
              <a:rPr lang="en-US" dirty="0"/>
              <a:t>23 -&gt; padding  </a:t>
            </a:r>
            <a:r>
              <a:rPr lang="en-US" b="1" dirty="0"/>
              <a:t>56-bits</a:t>
            </a:r>
          </a:p>
          <a:p>
            <a:pPr marL="285744" indent="-285744">
              <a:buFont typeface="Arial" panose="020B0604020202020204" pitchFamily="34" charset="0"/>
              <a:buChar char="•"/>
            </a:pPr>
            <a:endParaRPr lang="en-US" dirty="0"/>
          </a:p>
        </p:txBody>
      </p:sp>
      <p:pic>
        <p:nvPicPr>
          <p:cNvPr id="41" name="Picture 40">
            <a:extLst>
              <a:ext uri="{FF2B5EF4-FFF2-40B4-BE49-F238E27FC236}">
                <a16:creationId xmlns:a16="http://schemas.microsoft.com/office/drawing/2014/main" id="{8828CE2F-B68C-C540-B3BB-5F2FB9A5C9DB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938610" y="2381383"/>
            <a:ext cx="5253391" cy="182767"/>
          </a:xfrm>
          <a:prstGeom prst="rect">
            <a:avLst/>
          </a:prstGeom>
        </p:spPr>
      </p:pic>
      <p:sp>
        <p:nvSpPr>
          <p:cNvPr id="42" name="Rectangle 41">
            <a:extLst>
              <a:ext uri="{FF2B5EF4-FFF2-40B4-BE49-F238E27FC236}">
                <a16:creationId xmlns:a16="http://schemas.microsoft.com/office/drawing/2014/main" id="{5D822AC5-746F-1443-A880-7DE29357E91A}"/>
              </a:ext>
            </a:extLst>
          </p:cNvPr>
          <p:cNvSpPr/>
          <p:nvPr/>
        </p:nvSpPr>
        <p:spPr>
          <a:xfrm>
            <a:off x="6554820" y="2381383"/>
            <a:ext cx="3229261" cy="206072"/>
          </a:xfrm>
          <a:prstGeom prst="rect">
            <a:avLst/>
          </a:prstGeom>
          <a:solidFill>
            <a:schemeClr val="bg1">
              <a:alpha val="5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C7F3BE75-06E2-D545-A55C-130C1D775CFB}"/>
              </a:ext>
            </a:extLst>
          </p:cNvPr>
          <p:cNvSpPr/>
          <p:nvPr/>
        </p:nvSpPr>
        <p:spPr>
          <a:xfrm>
            <a:off x="10215476" y="2381384"/>
            <a:ext cx="1976525" cy="317729"/>
          </a:xfrm>
          <a:prstGeom prst="rect">
            <a:avLst/>
          </a:prstGeom>
          <a:solidFill>
            <a:schemeClr val="bg1">
              <a:alpha val="5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4" name="Picture 43">
            <a:extLst>
              <a:ext uri="{FF2B5EF4-FFF2-40B4-BE49-F238E27FC236}">
                <a16:creationId xmlns:a16="http://schemas.microsoft.com/office/drawing/2014/main" id="{C71F7587-E8B8-0F42-B53E-2B54D98A54ED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657255" y="1830995"/>
            <a:ext cx="1816100" cy="317500"/>
          </a:xfrm>
          <a:prstGeom prst="rect">
            <a:avLst/>
          </a:prstGeom>
        </p:spPr>
      </p:pic>
      <p:cxnSp>
        <p:nvCxnSpPr>
          <p:cNvPr id="45" name="Straight Connector 44">
            <a:extLst>
              <a:ext uri="{FF2B5EF4-FFF2-40B4-BE49-F238E27FC236}">
                <a16:creationId xmlns:a16="http://schemas.microsoft.com/office/drawing/2014/main" id="{04FE9DC7-DC4C-8648-B47E-3B95B54D7FF0}"/>
              </a:ext>
            </a:extLst>
          </p:cNvPr>
          <p:cNvCxnSpPr>
            <a:cxnSpLocks/>
          </p:cNvCxnSpPr>
          <p:nvPr/>
        </p:nvCxnSpPr>
        <p:spPr>
          <a:xfrm flipH="1">
            <a:off x="6985296" y="2099318"/>
            <a:ext cx="1749189" cy="385103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>
            <a:extLst>
              <a:ext uri="{FF2B5EF4-FFF2-40B4-BE49-F238E27FC236}">
                <a16:creationId xmlns:a16="http://schemas.microsoft.com/office/drawing/2014/main" id="{B90231A8-303C-C645-84CD-7585B2F820F1}"/>
              </a:ext>
            </a:extLst>
          </p:cNvPr>
          <p:cNvCxnSpPr>
            <a:cxnSpLocks/>
          </p:cNvCxnSpPr>
          <p:nvPr/>
        </p:nvCxnSpPr>
        <p:spPr>
          <a:xfrm>
            <a:off x="10473357" y="2072872"/>
            <a:ext cx="1598969" cy="36827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84805F0-B385-994A-BCA3-310A15802F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7C3A89-02D6-3C43-A589-6B53E992ED30}" type="slidenum">
              <a:rPr lang="fr-FR" smtClean="0"/>
              <a:t>50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94440748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>
            <a:extLst>
              <a:ext uri="{FF2B5EF4-FFF2-40B4-BE49-F238E27FC236}">
                <a16:creationId xmlns:a16="http://schemas.microsoft.com/office/drawing/2014/main" id="{FFB7ED5E-C7EC-9B42-A6A5-A4BD1B98DC42}"/>
              </a:ext>
            </a:extLst>
          </p:cNvPr>
          <p:cNvSpPr txBox="1">
            <a:spLocks/>
          </p:cNvSpPr>
          <p:nvPr/>
        </p:nvSpPr>
        <p:spPr>
          <a:xfrm>
            <a:off x="1142471" y="1026425"/>
            <a:ext cx="10515600" cy="53442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dirty="0"/>
              <a:t>Example: </a:t>
            </a:r>
            <a:r>
              <a:rPr lang="en-US" sz="3600" dirty="0" err="1"/>
              <a:t>ByteString</a:t>
            </a:r>
            <a:r>
              <a:rPr lang="en-US" sz="3600" dirty="0"/>
              <a:t> =&gt; 8 bit indexable opaque layout</a:t>
            </a:r>
            <a:endParaRPr lang="en-US" sz="3600" b="1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770D561C-29BF-5C47-A0F1-5B420AA43D1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9662" t="-6106" r="31061" b="17569"/>
          <a:stretch/>
        </p:blipFill>
        <p:spPr>
          <a:xfrm>
            <a:off x="2336924" y="1888925"/>
            <a:ext cx="1228784" cy="74886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75AE3420-0BB9-2046-8896-B27CD5D9707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1172" y="4770545"/>
            <a:ext cx="5941448" cy="722051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9A37DB99-F31F-AB47-A880-9E4193404AB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2070" y="3554986"/>
            <a:ext cx="5941447" cy="990241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140E4830-AA06-DF4E-9965-57262CF8CA37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t="17901"/>
          <a:stretch/>
        </p:blipFill>
        <p:spPr>
          <a:xfrm>
            <a:off x="196591" y="2990574"/>
            <a:ext cx="5962080" cy="508108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B2E8D88D-1DF0-5044-9CB6-7BA637539E60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7138" t="76827" r="75172"/>
          <a:stretch/>
        </p:blipFill>
        <p:spPr>
          <a:xfrm>
            <a:off x="5642493" y="2753424"/>
            <a:ext cx="457651" cy="234248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C783CB0E-3BB1-2546-A6CC-F2CC499AF8D3}"/>
              </a:ext>
            </a:extLst>
          </p:cNvPr>
          <p:cNvSpPr txBox="1"/>
          <p:nvPr/>
        </p:nvSpPr>
        <p:spPr>
          <a:xfrm>
            <a:off x="5563201" y="2390590"/>
            <a:ext cx="7572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8 bits</a:t>
            </a:r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5C7F5460-865E-9549-AADA-A571D9D19EA0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b="31883"/>
          <a:stretch/>
        </p:blipFill>
        <p:spPr>
          <a:xfrm>
            <a:off x="2897663" y="1578079"/>
            <a:ext cx="2654300" cy="423891"/>
          </a:xfrm>
          <a:prstGeom prst="rect">
            <a:avLst/>
          </a:prstGeom>
        </p:spPr>
      </p:pic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E6E621AC-EE0D-9046-8265-D80617893D13}"/>
              </a:ext>
            </a:extLst>
          </p:cNvPr>
          <p:cNvCxnSpPr>
            <a:cxnSpLocks/>
            <a:stCxn id="8" idx="2"/>
            <a:endCxn id="11" idx="0"/>
          </p:cNvCxnSpPr>
          <p:nvPr/>
        </p:nvCxnSpPr>
        <p:spPr>
          <a:xfrm>
            <a:off x="2951317" y="2637789"/>
            <a:ext cx="226315" cy="352784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8056E947-77F0-FC4B-9F89-2926527F7D0E}"/>
              </a:ext>
            </a:extLst>
          </p:cNvPr>
          <p:cNvCxnSpPr>
            <a:cxnSpLocks/>
          </p:cNvCxnSpPr>
          <p:nvPr/>
        </p:nvCxnSpPr>
        <p:spPr>
          <a:xfrm>
            <a:off x="3546789" y="2616216"/>
            <a:ext cx="2483783" cy="38096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Left Brace 24">
            <a:extLst>
              <a:ext uri="{FF2B5EF4-FFF2-40B4-BE49-F238E27FC236}">
                <a16:creationId xmlns:a16="http://schemas.microsoft.com/office/drawing/2014/main" id="{202A7E6A-01AA-2D42-9270-C65663DA8D7B}"/>
              </a:ext>
            </a:extLst>
          </p:cNvPr>
          <p:cNvSpPr/>
          <p:nvPr/>
        </p:nvSpPr>
        <p:spPr>
          <a:xfrm rot="16200000">
            <a:off x="5120825" y="4913492"/>
            <a:ext cx="366275" cy="1346387"/>
          </a:xfrm>
          <a:prstGeom prst="leftBrac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CC8726AB-7EB4-9043-9600-EC284CEA7BFA}"/>
              </a:ext>
            </a:extLst>
          </p:cNvPr>
          <p:cNvSpPr txBox="1"/>
          <p:nvPr/>
        </p:nvSpPr>
        <p:spPr>
          <a:xfrm>
            <a:off x="3676043" y="5763036"/>
            <a:ext cx="33092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padding</a:t>
            </a: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CE1AC1AD-8760-7549-BA25-49415EC0F2D8}"/>
              </a:ext>
            </a:extLst>
          </p:cNvPr>
          <p:cNvSpPr/>
          <p:nvPr/>
        </p:nvSpPr>
        <p:spPr>
          <a:xfrm>
            <a:off x="4630770" y="5085820"/>
            <a:ext cx="1399801" cy="317729"/>
          </a:xfrm>
          <a:prstGeom prst="rect">
            <a:avLst/>
          </a:prstGeom>
          <a:solidFill>
            <a:schemeClr val="bg1">
              <a:alpha val="5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E575DE46-BE7D-1041-8DAD-60312DDBEC0B}"/>
              </a:ext>
            </a:extLst>
          </p:cNvPr>
          <p:cNvSpPr txBox="1"/>
          <p:nvPr/>
        </p:nvSpPr>
        <p:spPr>
          <a:xfrm>
            <a:off x="6938611" y="2993047"/>
            <a:ext cx="5005740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16-23 Object format 8 bits indexable opaque layout</a:t>
            </a:r>
          </a:p>
          <a:p>
            <a:endParaRPr lang="en-US" dirty="0"/>
          </a:p>
          <a:p>
            <a:pPr marL="285744" indent="-285744">
              <a:buFont typeface="Arial" panose="020B0604020202020204" pitchFamily="34" charset="0"/>
              <a:buChar char="•"/>
            </a:pPr>
            <a:r>
              <a:rPr lang="en-US" dirty="0"/>
              <a:t>16 -&gt; padding   </a:t>
            </a:r>
            <a:r>
              <a:rPr lang="en-US" b="1" dirty="0"/>
              <a:t>0-bits</a:t>
            </a:r>
          </a:p>
          <a:p>
            <a:pPr marL="285744" indent="-285744">
              <a:buFont typeface="Arial" panose="020B0604020202020204" pitchFamily="34" charset="0"/>
              <a:buChar char="•"/>
            </a:pPr>
            <a:r>
              <a:rPr lang="en-US" dirty="0"/>
              <a:t>17 -&gt; padding   </a:t>
            </a:r>
            <a:r>
              <a:rPr lang="en-US" b="1" dirty="0"/>
              <a:t>8-bits</a:t>
            </a:r>
          </a:p>
          <a:p>
            <a:pPr marL="285744" indent="-285744">
              <a:buFont typeface="Arial" panose="020B0604020202020204" pitchFamily="34" charset="0"/>
              <a:buChar char="•"/>
            </a:pPr>
            <a:r>
              <a:rPr lang="en-US" dirty="0"/>
              <a:t>18 -&gt; padding  </a:t>
            </a:r>
            <a:r>
              <a:rPr lang="en-US" b="1" dirty="0"/>
              <a:t>16-bits</a:t>
            </a:r>
          </a:p>
          <a:p>
            <a:pPr marL="285744" indent="-285744">
              <a:buFont typeface="Arial" panose="020B0604020202020204" pitchFamily="34" charset="0"/>
              <a:buChar char="•"/>
            </a:pPr>
            <a:r>
              <a:rPr lang="en-US" dirty="0"/>
              <a:t>19 -&gt; padding  </a:t>
            </a:r>
            <a:r>
              <a:rPr lang="en-US" b="1" dirty="0"/>
              <a:t>24-bits</a:t>
            </a:r>
          </a:p>
          <a:p>
            <a:pPr marL="285744" indent="-285744">
              <a:buFont typeface="Arial" panose="020B0604020202020204" pitchFamily="34" charset="0"/>
              <a:buChar char="•"/>
            </a:pPr>
            <a:r>
              <a:rPr lang="en-US" dirty="0"/>
              <a:t>20 -&gt; padding  </a:t>
            </a:r>
            <a:r>
              <a:rPr lang="en-US" b="1" dirty="0"/>
              <a:t>32-bits</a:t>
            </a:r>
          </a:p>
          <a:p>
            <a:pPr marL="285744" indent="-285744">
              <a:buFont typeface="Arial" panose="020B0604020202020204" pitchFamily="34" charset="0"/>
              <a:buChar char="•"/>
            </a:pPr>
            <a:r>
              <a:rPr lang="en-US" dirty="0"/>
              <a:t>21 -&gt; padding  </a:t>
            </a:r>
            <a:r>
              <a:rPr lang="en-US" b="1" dirty="0"/>
              <a:t>40-bits</a:t>
            </a:r>
          </a:p>
          <a:p>
            <a:pPr marL="285744" indent="-285744">
              <a:buFont typeface="Arial" panose="020B0604020202020204" pitchFamily="34" charset="0"/>
              <a:buChar char="•"/>
            </a:pPr>
            <a:r>
              <a:rPr lang="en-US" dirty="0"/>
              <a:t>22 -&gt; padding  </a:t>
            </a:r>
            <a:r>
              <a:rPr lang="en-US" b="1" dirty="0"/>
              <a:t>48-bits</a:t>
            </a:r>
          </a:p>
          <a:p>
            <a:pPr marL="285744" indent="-285744">
              <a:buFont typeface="Arial" panose="020B0604020202020204" pitchFamily="34" charset="0"/>
              <a:buChar char="•"/>
            </a:pPr>
            <a:r>
              <a:rPr lang="en-US" dirty="0"/>
              <a:t>23 -&gt; padding  </a:t>
            </a:r>
            <a:r>
              <a:rPr lang="en-US" b="1" dirty="0"/>
              <a:t>56-bits</a:t>
            </a:r>
          </a:p>
          <a:p>
            <a:pPr marL="285744" indent="-285744">
              <a:buFont typeface="Arial" panose="020B0604020202020204" pitchFamily="34" charset="0"/>
              <a:buChar char="•"/>
            </a:pPr>
            <a:endParaRPr lang="en-US" dirty="0"/>
          </a:p>
        </p:txBody>
      </p:sp>
      <p:pic>
        <p:nvPicPr>
          <p:cNvPr id="41" name="Picture 40">
            <a:extLst>
              <a:ext uri="{FF2B5EF4-FFF2-40B4-BE49-F238E27FC236}">
                <a16:creationId xmlns:a16="http://schemas.microsoft.com/office/drawing/2014/main" id="{8828CE2F-B68C-C540-B3BB-5F2FB9A5C9DB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938610" y="2381383"/>
            <a:ext cx="5253391" cy="182767"/>
          </a:xfrm>
          <a:prstGeom prst="rect">
            <a:avLst/>
          </a:prstGeom>
        </p:spPr>
      </p:pic>
      <p:sp>
        <p:nvSpPr>
          <p:cNvPr id="42" name="Rectangle 41">
            <a:extLst>
              <a:ext uri="{FF2B5EF4-FFF2-40B4-BE49-F238E27FC236}">
                <a16:creationId xmlns:a16="http://schemas.microsoft.com/office/drawing/2014/main" id="{5D822AC5-746F-1443-A880-7DE29357E91A}"/>
              </a:ext>
            </a:extLst>
          </p:cNvPr>
          <p:cNvSpPr/>
          <p:nvPr/>
        </p:nvSpPr>
        <p:spPr>
          <a:xfrm>
            <a:off x="6554820" y="2381383"/>
            <a:ext cx="3229261" cy="206072"/>
          </a:xfrm>
          <a:prstGeom prst="rect">
            <a:avLst/>
          </a:prstGeom>
          <a:solidFill>
            <a:schemeClr val="bg1">
              <a:alpha val="5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C7F3BE75-06E2-D545-A55C-130C1D775CFB}"/>
              </a:ext>
            </a:extLst>
          </p:cNvPr>
          <p:cNvSpPr/>
          <p:nvPr/>
        </p:nvSpPr>
        <p:spPr>
          <a:xfrm>
            <a:off x="10215476" y="2381384"/>
            <a:ext cx="1976525" cy="317729"/>
          </a:xfrm>
          <a:prstGeom prst="rect">
            <a:avLst/>
          </a:prstGeom>
          <a:solidFill>
            <a:schemeClr val="bg1">
              <a:alpha val="5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4" name="Picture 43">
            <a:extLst>
              <a:ext uri="{FF2B5EF4-FFF2-40B4-BE49-F238E27FC236}">
                <a16:creationId xmlns:a16="http://schemas.microsoft.com/office/drawing/2014/main" id="{C71F7587-E8B8-0F42-B53E-2B54D98A54ED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657255" y="1830995"/>
            <a:ext cx="1816100" cy="317500"/>
          </a:xfrm>
          <a:prstGeom prst="rect">
            <a:avLst/>
          </a:prstGeom>
        </p:spPr>
      </p:pic>
      <p:cxnSp>
        <p:nvCxnSpPr>
          <p:cNvPr id="45" name="Straight Connector 44">
            <a:extLst>
              <a:ext uri="{FF2B5EF4-FFF2-40B4-BE49-F238E27FC236}">
                <a16:creationId xmlns:a16="http://schemas.microsoft.com/office/drawing/2014/main" id="{04FE9DC7-DC4C-8648-B47E-3B95B54D7FF0}"/>
              </a:ext>
            </a:extLst>
          </p:cNvPr>
          <p:cNvCxnSpPr>
            <a:cxnSpLocks/>
          </p:cNvCxnSpPr>
          <p:nvPr/>
        </p:nvCxnSpPr>
        <p:spPr>
          <a:xfrm flipH="1">
            <a:off x="6985296" y="2099318"/>
            <a:ext cx="1749189" cy="385103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>
            <a:extLst>
              <a:ext uri="{FF2B5EF4-FFF2-40B4-BE49-F238E27FC236}">
                <a16:creationId xmlns:a16="http://schemas.microsoft.com/office/drawing/2014/main" id="{B90231A8-303C-C645-84CD-7585B2F820F1}"/>
              </a:ext>
            </a:extLst>
          </p:cNvPr>
          <p:cNvCxnSpPr>
            <a:cxnSpLocks/>
          </p:cNvCxnSpPr>
          <p:nvPr/>
        </p:nvCxnSpPr>
        <p:spPr>
          <a:xfrm>
            <a:off x="10473357" y="2072872"/>
            <a:ext cx="1598969" cy="36827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>
            <a:extLst>
              <a:ext uri="{FF2B5EF4-FFF2-40B4-BE49-F238E27FC236}">
                <a16:creationId xmlns:a16="http://schemas.microsoft.com/office/drawing/2014/main" id="{D4A338B8-EAC2-4548-9F9E-211FA28FFDA6}"/>
              </a:ext>
            </a:extLst>
          </p:cNvPr>
          <p:cNvSpPr txBox="1"/>
          <p:nvPr/>
        </p:nvSpPr>
        <p:spPr>
          <a:xfrm>
            <a:off x="367077" y="4288553"/>
            <a:ext cx="21286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Format = 16 (padding = 0 bits)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217E5794-76A6-774F-AACE-296651E2EB46}"/>
              </a:ext>
            </a:extLst>
          </p:cNvPr>
          <p:cNvSpPr txBox="1"/>
          <p:nvPr/>
        </p:nvSpPr>
        <p:spPr>
          <a:xfrm>
            <a:off x="367078" y="5394748"/>
            <a:ext cx="196984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Format = 20 (padding = 32 bits)</a:t>
            </a:r>
          </a:p>
        </p:txBody>
      </p:sp>
      <p:sp>
        <p:nvSpPr>
          <p:cNvPr id="28" name="Title 1">
            <a:extLst>
              <a:ext uri="{FF2B5EF4-FFF2-40B4-BE49-F238E27FC236}">
                <a16:creationId xmlns:a16="http://schemas.microsoft.com/office/drawing/2014/main" id="{D509DA61-2DB8-7444-9E80-7061AF87395F}"/>
              </a:ext>
            </a:extLst>
          </p:cNvPr>
          <p:cNvSpPr txBox="1">
            <a:spLocks/>
          </p:cNvSpPr>
          <p:nvPr/>
        </p:nvSpPr>
        <p:spPr>
          <a:xfrm>
            <a:off x="520700" y="92033"/>
            <a:ext cx="11137371" cy="80576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More about the padding in: </a:t>
            </a:r>
            <a:r>
              <a:rPr lang="en-US" b="1"/>
              <a:t>Indexable Byte layout</a:t>
            </a:r>
            <a:endParaRPr lang="en-US" b="1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FF0ED70-5248-A74B-BE7A-CE608745D4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7C3A89-02D6-3C43-A589-6B53E992ED30}" type="slidenum">
              <a:rPr lang="fr-FR" smtClean="0"/>
              <a:t>51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86003176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" name="Picture 40">
            <a:extLst>
              <a:ext uri="{FF2B5EF4-FFF2-40B4-BE49-F238E27FC236}">
                <a16:creationId xmlns:a16="http://schemas.microsoft.com/office/drawing/2014/main" id="{8828CE2F-B68C-C540-B3BB-5F2FB9A5C9D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74135" y="1743250"/>
            <a:ext cx="5253391" cy="182767"/>
          </a:xfrm>
          <a:prstGeom prst="rect">
            <a:avLst/>
          </a:prstGeom>
        </p:spPr>
      </p:pic>
      <p:sp>
        <p:nvSpPr>
          <p:cNvPr id="42" name="Rectangle 41">
            <a:extLst>
              <a:ext uri="{FF2B5EF4-FFF2-40B4-BE49-F238E27FC236}">
                <a16:creationId xmlns:a16="http://schemas.microsoft.com/office/drawing/2014/main" id="{5D822AC5-746F-1443-A880-7DE29357E91A}"/>
              </a:ext>
            </a:extLst>
          </p:cNvPr>
          <p:cNvSpPr/>
          <p:nvPr/>
        </p:nvSpPr>
        <p:spPr>
          <a:xfrm>
            <a:off x="2890344" y="1743251"/>
            <a:ext cx="3229261" cy="206072"/>
          </a:xfrm>
          <a:prstGeom prst="rect">
            <a:avLst/>
          </a:prstGeom>
          <a:solidFill>
            <a:schemeClr val="bg1">
              <a:alpha val="5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C7F3BE75-06E2-D545-A55C-130C1D775CFB}"/>
              </a:ext>
            </a:extLst>
          </p:cNvPr>
          <p:cNvSpPr/>
          <p:nvPr/>
        </p:nvSpPr>
        <p:spPr>
          <a:xfrm>
            <a:off x="6551000" y="1743250"/>
            <a:ext cx="1976525" cy="317729"/>
          </a:xfrm>
          <a:prstGeom prst="rect">
            <a:avLst/>
          </a:prstGeom>
          <a:solidFill>
            <a:schemeClr val="bg1">
              <a:alpha val="5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4" name="Picture 43">
            <a:extLst>
              <a:ext uri="{FF2B5EF4-FFF2-40B4-BE49-F238E27FC236}">
                <a16:creationId xmlns:a16="http://schemas.microsoft.com/office/drawing/2014/main" id="{C71F7587-E8B8-0F42-B53E-2B54D98A54E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92781" y="1192862"/>
            <a:ext cx="1816100" cy="317500"/>
          </a:xfrm>
          <a:prstGeom prst="rect">
            <a:avLst/>
          </a:prstGeom>
        </p:spPr>
      </p:pic>
      <p:cxnSp>
        <p:nvCxnSpPr>
          <p:cNvPr id="45" name="Straight Connector 44">
            <a:extLst>
              <a:ext uri="{FF2B5EF4-FFF2-40B4-BE49-F238E27FC236}">
                <a16:creationId xmlns:a16="http://schemas.microsoft.com/office/drawing/2014/main" id="{04FE9DC7-DC4C-8648-B47E-3B95B54D7FF0}"/>
              </a:ext>
            </a:extLst>
          </p:cNvPr>
          <p:cNvCxnSpPr>
            <a:cxnSpLocks/>
          </p:cNvCxnSpPr>
          <p:nvPr/>
        </p:nvCxnSpPr>
        <p:spPr>
          <a:xfrm flipH="1">
            <a:off x="3320820" y="1461185"/>
            <a:ext cx="1749189" cy="385103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>
            <a:extLst>
              <a:ext uri="{FF2B5EF4-FFF2-40B4-BE49-F238E27FC236}">
                <a16:creationId xmlns:a16="http://schemas.microsoft.com/office/drawing/2014/main" id="{B90231A8-303C-C645-84CD-7585B2F820F1}"/>
              </a:ext>
            </a:extLst>
          </p:cNvPr>
          <p:cNvCxnSpPr>
            <a:cxnSpLocks/>
          </p:cNvCxnSpPr>
          <p:nvPr/>
        </p:nvCxnSpPr>
        <p:spPr>
          <a:xfrm>
            <a:off x="6808881" y="1434739"/>
            <a:ext cx="1598969" cy="36827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>
            <a:extLst>
              <a:ext uri="{FF2B5EF4-FFF2-40B4-BE49-F238E27FC236}">
                <a16:creationId xmlns:a16="http://schemas.microsoft.com/office/drawing/2014/main" id="{1F63CB7D-BA2A-B944-9746-A9C3774BBE12}"/>
              </a:ext>
            </a:extLst>
          </p:cNvPr>
          <p:cNvSpPr txBox="1"/>
          <p:nvPr/>
        </p:nvSpPr>
        <p:spPr>
          <a:xfrm>
            <a:off x="9197189" y="2654841"/>
            <a:ext cx="2600635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16-23 =&gt; </a:t>
            </a:r>
            <a:r>
              <a:rPr lang="en-US" b="1" dirty="0"/>
              <a:t>8 bits layout</a:t>
            </a:r>
          </a:p>
          <a:p>
            <a:endParaRPr lang="en-US" dirty="0"/>
          </a:p>
          <a:p>
            <a:pPr marL="285744" indent="-285744">
              <a:buFont typeface="Arial" panose="020B0604020202020204" pitchFamily="34" charset="0"/>
              <a:buChar char="•"/>
            </a:pPr>
            <a:r>
              <a:rPr lang="en-US" dirty="0"/>
              <a:t>16 -&gt; padding   </a:t>
            </a:r>
            <a:r>
              <a:rPr lang="en-US" b="1" dirty="0"/>
              <a:t>0-bits</a:t>
            </a:r>
          </a:p>
          <a:p>
            <a:pPr marL="285744" indent="-285744">
              <a:buFont typeface="Arial" panose="020B0604020202020204" pitchFamily="34" charset="0"/>
              <a:buChar char="•"/>
            </a:pPr>
            <a:r>
              <a:rPr lang="en-US" dirty="0"/>
              <a:t>17 -&gt; padding   </a:t>
            </a:r>
            <a:r>
              <a:rPr lang="en-US" b="1" dirty="0"/>
              <a:t>8-bits</a:t>
            </a:r>
          </a:p>
          <a:p>
            <a:pPr marL="285744" indent="-285744">
              <a:buFont typeface="Arial" panose="020B0604020202020204" pitchFamily="34" charset="0"/>
              <a:buChar char="•"/>
            </a:pPr>
            <a:r>
              <a:rPr lang="en-US" dirty="0"/>
              <a:t>18 -&gt; padding  </a:t>
            </a:r>
            <a:r>
              <a:rPr lang="en-US" b="1" dirty="0"/>
              <a:t>16-bits</a:t>
            </a:r>
          </a:p>
          <a:p>
            <a:pPr marL="285744" indent="-285744">
              <a:buFont typeface="Arial" panose="020B0604020202020204" pitchFamily="34" charset="0"/>
              <a:buChar char="•"/>
            </a:pPr>
            <a:r>
              <a:rPr lang="en-US" dirty="0"/>
              <a:t>19 -&gt; padding  </a:t>
            </a:r>
            <a:r>
              <a:rPr lang="en-US" b="1" dirty="0"/>
              <a:t>24-bits</a:t>
            </a:r>
          </a:p>
          <a:p>
            <a:pPr marL="285744" indent="-285744">
              <a:buFont typeface="Arial" panose="020B0604020202020204" pitchFamily="34" charset="0"/>
              <a:buChar char="•"/>
            </a:pPr>
            <a:r>
              <a:rPr lang="en-US" dirty="0"/>
              <a:t>20 -&gt; padding  </a:t>
            </a:r>
            <a:r>
              <a:rPr lang="en-US" b="1" dirty="0"/>
              <a:t>32-bits</a:t>
            </a:r>
          </a:p>
          <a:p>
            <a:pPr marL="285744" indent="-285744">
              <a:buFont typeface="Arial" panose="020B0604020202020204" pitchFamily="34" charset="0"/>
              <a:buChar char="•"/>
            </a:pPr>
            <a:r>
              <a:rPr lang="en-US" dirty="0"/>
              <a:t>21 -&gt; padding  </a:t>
            </a:r>
            <a:r>
              <a:rPr lang="en-US" b="1" dirty="0"/>
              <a:t>40-bits</a:t>
            </a:r>
          </a:p>
          <a:p>
            <a:pPr marL="285744" indent="-285744">
              <a:buFont typeface="Arial" panose="020B0604020202020204" pitchFamily="34" charset="0"/>
              <a:buChar char="•"/>
            </a:pPr>
            <a:r>
              <a:rPr lang="en-US" dirty="0"/>
              <a:t>22 -&gt; padding  </a:t>
            </a:r>
            <a:r>
              <a:rPr lang="en-US" b="1" dirty="0"/>
              <a:t>48-bits</a:t>
            </a:r>
          </a:p>
          <a:p>
            <a:pPr marL="285744" indent="-285744">
              <a:buFont typeface="Arial" panose="020B0604020202020204" pitchFamily="34" charset="0"/>
              <a:buChar char="•"/>
            </a:pPr>
            <a:r>
              <a:rPr lang="en-US" dirty="0"/>
              <a:t>23 -&gt; padding  </a:t>
            </a:r>
            <a:r>
              <a:rPr lang="en-US" b="1" dirty="0"/>
              <a:t>56-bits</a:t>
            </a:r>
          </a:p>
          <a:p>
            <a:pPr marL="285744" indent="-285744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4E84D106-F8C4-EF4C-8676-FECA644862E2}"/>
              </a:ext>
            </a:extLst>
          </p:cNvPr>
          <p:cNvSpPr txBox="1"/>
          <p:nvPr/>
        </p:nvSpPr>
        <p:spPr>
          <a:xfrm>
            <a:off x="6242004" y="2654840"/>
            <a:ext cx="2600635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12-15 =&gt; </a:t>
            </a:r>
            <a:r>
              <a:rPr lang="en-US" b="1" dirty="0"/>
              <a:t>16 bits layout</a:t>
            </a:r>
          </a:p>
          <a:p>
            <a:endParaRPr lang="en-US" dirty="0"/>
          </a:p>
          <a:p>
            <a:pPr marL="285744" indent="-285744">
              <a:buFont typeface="Arial" panose="020B0604020202020204" pitchFamily="34" charset="0"/>
              <a:buChar char="•"/>
            </a:pPr>
            <a:r>
              <a:rPr lang="en-US" dirty="0"/>
              <a:t>12 -&gt; padding   </a:t>
            </a:r>
            <a:r>
              <a:rPr lang="en-US" b="1" dirty="0"/>
              <a:t>0-bits</a:t>
            </a:r>
          </a:p>
          <a:p>
            <a:pPr marL="285744" indent="-285744">
              <a:buFont typeface="Arial" panose="020B0604020202020204" pitchFamily="34" charset="0"/>
              <a:buChar char="•"/>
            </a:pPr>
            <a:r>
              <a:rPr lang="en-US" dirty="0"/>
              <a:t>13 -&gt; padding  </a:t>
            </a:r>
            <a:r>
              <a:rPr lang="en-US" b="1" dirty="0"/>
              <a:t>16-bits</a:t>
            </a:r>
          </a:p>
          <a:p>
            <a:pPr marL="285744" indent="-285744">
              <a:buFont typeface="Arial" panose="020B0604020202020204" pitchFamily="34" charset="0"/>
              <a:buChar char="•"/>
            </a:pPr>
            <a:r>
              <a:rPr lang="en-US" dirty="0"/>
              <a:t>14 -&gt; padding  </a:t>
            </a:r>
            <a:r>
              <a:rPr lang="en-US" b="1" dirty="0"/>
              <a:t>32-bits</a:t>
            </a:r>
          </a:p>
          <a:p>
            <a:pPr marL="285744" indent="-285744">
              <a:buFont typeface="Arial" panose="020B0604020202020204" pitchFamily="34" charset="0"/>
              <a:buChar char="•"/>
            </a:pPr>
            <a:r>
              <a:rPr lang="en-US" dirty="0"/>
              <a:t>15 -&gt; padding  </a:t>
            </a:r>
            <a:r>
              <a:rPr lang="en-US" b="1" dirty="0"/>
              <a:t>48-bits</a:t>
            </a:r>
          </a:p>
          <a:p>
            <a:pPr marL="285744" indent="-285744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72DAA6A1-BD2D-5D4D-958A-935C4B1B3D30}"/>
              </a:ext>
            </a:extLst>
          </p:cNvPr>
          <p:cNvSpPr txBox="1"/>
          <p:nvPr/>
        </p:nvSpPr>
        <p:spPr>
          <a:xfrm>
            <a:off x="3389572" y="2673539"/>
            <a:ext cx="2600635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10-11 =&gt; </a:t>
            </a:r>
            <a:r>
              <a:rPr lang="en-US" b="1" dirty="0"/>
              <a:t>32 bits layout</a:t>
            </a:r>
          </a:p>
          <a:p>
            <a:endParaRPr lang="en-US" dirty="0"/>
          </a:p>
          <a:p>
            <a:pPr marL="285744" indent="-285744">
              <a:buFont typeface="Arial" panose="020B0604020202020204" pitchFamily="34" charset="0"/>
              <a:buChar char="•"/>
            </a:pPr>
            <a:r>
              <a:rPr lang="en-US" dirty="0"/>
              <a:t>10 -&gt; padding   </a:t>
            </a:r>
            <a:r>
              <a:rPr lang="en-US" b="1" dirty="0"/>
              <a:t>0-bits</a:t>
            </a:r>
          </a:p>
          <a:p>
            <a:pPr marL="285744" indent="-285744">
              <a:buFont typeface="Arial" panose="020B0604020202020204" pitchFamily="34" charset="0"/>
              <a:buChar char="•"/>
            </a:pPr>
            <a:r>
              <a:rPr lang="en-US" dirty="0"/>
              <a:t>11 -&gt; padding   </a:t>
            </a:r>
            <a:r>
              <a:rPr lang="en-US" b="1" dirty="0"/>
              <a:t>32-bits</a:t>
            </a:r>
          </a:p>
          <a:p>
            <a:pPr marL="285744" indent="-285744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1A7CDEAE-9561-BA43-AFEC-362BC14F3A01}"/>
              </a:ext>
            </a:extLst>
          </p:cNvPr>
          <p:cNvSpPr txBox="1"/>
          <p:nvPr/>
        </p:nvSpPr>
        <p:spPr>
          <a:xfrm>
            <a:off x="663037" y="2673538"/>
            <a:ext cx="260063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  9 =&gt; </a:t>
            </a:r>
            <a:r>
              <a:rPr lang="en-US" b="1" dirty="0"/>
              <a:t>64 bits layout</a:t>
            </a:r>
          </a:p>
          <a:p>
            <a:endParaRPr lang="en-US" dirty="0"/>
          </a:p>
          <a:p>
            <a:pPr marL="285744" indent="-285744">
              <a:buFont typeface="Arial" panose="020B0604020202020204" pitchFamily="34" charset="0"/>
              <a:buChar char="•"/>
            </a:pPr>
            <a:r>
              <a:rPr lang="en-US" dirty="0"/>
              <a:t>9 -&gt; padding   </a:t>
            </a:r>
            <a:r>
              <a:rPr lang="en-US" b="1" dirty="0"/>
              <a:t>0-bits</a:t>
            </a:r>
          </a:p>
          <a:p>
            <a:pPr marL="285744" indent="-285744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D9EBE03A-D028-A044-B8EB-C570A7404446}"/>
              </a:ext>
            </a:extLst>
          </p:cNvPr>
          <p:cNvSpPr/>
          <p:nvPr/>
        </p:nvSpPr>
        <p:spPr>
          <a:xfrm>
            <a:off x="5481126" y="1949321"/>
            <a:ext cx="165545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Object </a:t>
            </a:r>
            <a:r>
              <a:rPr lang="en-US" b="1" dirty="0"/>
              <a:t>formats</a:t>
            </a:r>
            <a:r>
              <a:rPr lang="en-US" dirty="0"/>
              <a:t> </a:t>
            </a:r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id="{19209F52-F76D-0D4C-8375-701FE073B326}"/>
              </a:ext>
            </a:extLst>
          </p:cNvPr>
          <p:cNvSpPr txBox="1">
            <a:spLocks/>
          </p:cNvSpPr>
          <p:nvPr/>
        </p:nvSpPr>
        <p:spPr>
          <a:xfrm>
            <a:off x="520700" y="92033"/>
            <a:ext cx="11137371" cy="80576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More about the padding in: </a:t>
            </a:r>
            <a:r>
              <a:rPr lang="en-US" b="1"/>
              <a:t>Indexable Byte layout</a:t>
            </a:r>
            <a:endParaRPr lang="en-US" b="1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4F155FD-2BFE-F346-875E-9FF060845A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7C3A89-02D6-3C43-A589-6B53E992ED30}" type="slidenum">
              <a:rPr lang="fr-FR" smtClean="0"/>
              <a:t>52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1819036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Title 1">
            <a:extLst>
              <a:ext uri="{FF2B5EF4-FFF2-40B4-BE49-F238E27FC236}">
                <a16:creationId xmlns:a16="http://schemas.microsoft.com/office/drawing/2014/main" id="{7B2E70CE-A27D-F649-8DAD-F0F95D89B9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7453" y="1"/>
            <a:ext cx="11434035" cy="802640"/>
          </a:xfrm>
        </p:spPr>
        <p:txBody>
          <a:bodyPr/>
          <a:lstStyle/>
          <a:p>
            <a:r>
              <a:rPr lang="fr-FR" dirty="0" err="1"/>
              <a:t>Example</a:t>
            </a:r>
            <a:r>
              <a:rPr lang="fr-FR" dirty="0"/>
              <a:t>: </a:t>
            </a:r>
            <a:r>
              <a:rPr lang="fr-FR" dirty="0" err="1"/>
              <a:t>Let’s</a:t>
            </a:r>
            <a:r>
              <a:rPr lang="fr-FR" dirty="0"/>
              <a:t> </a:t>
            </a:r>
            <a:r>
              <a:rPr lang="fr-FR" dirty="0" err="1"/>
              <a:t>create</a:t>
            </a:r>
            <a:r>
              <a:rPr lang="fr-FR" dirty="0"/>
              <a:t> a </a:t>
            </a:r>
            <a:r>
              <a:rPr lang="fr-FR" b="1" dirty="0"/>
              <a:t>Person </a:t>
            </a:r>
            <a:r>
              <a:rPr lang="fr-FR" b="1" dirty="0" err="1"/>
              <a:t>object</a:t>
            </a:r>
            <a:endParaRPr lang="fr-FR" b="1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6AD8FBF-AA69-C447-A172-E326BCB9B59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6861" y="3873500"/>
            <a:ext cx="2928780" cy="1562016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67ECEB43-A62F-FE4B-845C-39B3D3FD509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18941" y="1622843"/>
            <a:ext cx="4432300" cy="2552700"/>
          </a:xfrm>
          <a:prstGeom prst="rect">
            <a:avLst/>
          </a:prstGeo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3CE4911-1499-EB46-BB5B-9DF174131A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7C3A89-02D6-3C43-A589-6B53E992ED30}" type="slidenum">
              <a:rPr lang="fr-FR" smtClean="0"/>
              <a:t>6</a:t>
            </a:fld>
            <a:endParaRPr lang="fr-FR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B4C9C0C-FC90-A94B-91E9-EFB9AF1D62D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1374" y="1622843"/>
            <a:ext cx="4559300" cy="1092200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  <a:softEdge rad="31750"/>
          </a:effectLst>
        </p:spPr>
      </p:pic>
    </p:spTree>
    <p:extLst>
      <p:ext uri="{BB962C8B-B14F-4D97-AF65-F5344CB8AC3E}">
        <p14:creationId xmlns:p14="http://schemas.microsoft.com/office/powerpoint/2010/main" val="116529172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Title 1">
            <a:extLst>
              <a:ext uri="{FF2B5EF4-FFF2-40B4-BE49-F238E27FC236}">
                <a16:creationId xmlns:a16="http://schemas.microsoft.com/office/drawing/2014/main" id="{7B2E70CE-A27D-F649-8DAD-F0F95D89B9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9651" y="2706771"/>
            <a:ext cx="11434035" cy="1325563"/>
          </a:xfrm>
        </p:spPr>
        <p:txBody>
          <a:bodyPr/>
          <a:lstStyle/>
          <a:p>
            <a:r>
              <a:rPr lang="fr-FR" b="1" dirty="0"/>
              <a:t>The memory</a:t>
            </a:r>
            <a:r>
              <a:rPr lang="fr-FR" dirty="0"/>
              <a:t>: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404E26A-22F5-0941-9A0C-37BAE3CA5C5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76379" y="3185737"/>
            <a:ext cx="3695700" cy="6731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601EC734-AD00-4543-BFD4-6623ED731F2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583071" y="3153653"/>
            <a:ext cx="457200" cy="2159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E0D0926D-AB15-194A-937F-8434B80478DB}"/>
              </a:ext>
            </a:extLst>
          </p:cNvPr>
          <p:cNvSpPr txBox="1"/>
          <p:nvPr/>
        </p:nvSpPr>
        <p:spPr>
          <a:xfrm>
            <a:off x="9439068" y="2507322"/>
            <a:ext cx="258461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In 64 bits *</a:t>
            </a:r>
          </a:p>
          <a:p>
            <a:r>
              <a:rPr lang="en-US" dirty="0"/>
              <a:t>1 word = 8 bytes = 64 bits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21FAD13D-E31C-B349-93CB-F4FD67F4FA83}"/>
              </a:ext>
            </a:extLst>
          </p:cNvPr>
          <p:cNvSpPr txBox="1"/>
          <p:nvPr/>
        </p:nvSpPr>
        <p:spPr>
          <a:xfrm>
            <a:off x="9148556" y="6005874"/>
            <a:ext cx="274331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* In 32 bits</a:t>
            </a:r>
          </a:p>
          <a:p>
            <a:r>
              <a:rPr lang="en-US" dirty="0"/>
              <a:t>   1 word = 4 bytes = 32 bits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EE00021-829B-C849-B1FA-24EDC06D08B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4685611"/>
            <a:ext cx="12192000" cy="254692"/>
          </a:xfrm>
          <a:prstGeom prst="rect">
            <a:avLst/>
          </a:prstGeom>
        </p:spPr>
      </p:pic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45B8EB63-70CE-5948-BBFF-D8B5C9808F98}"/>
              </a:ext>
            </a:extLst>
          </p:cNvPr>
          <p:cNvCxnSpPr>
            <a:cxnSpLocks/>
          </p:cNvCxnSpPr>
          <p:nvPr/>
        </p:nvCxnSpPr>
        <p:spPr>
          <a:xfrm flipH="1">
            <a:off x="111255" y="3680855"/>
            <a:ext cx="9549999" cy="99833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1958698B-C2DC-B54A-99C8-7EF70212596E}"/>
              </a:ext>
            </a:extLst>
          </p:cNvPr>
          <p:cNvCxnSpPr>
            <a:cxnSpLocks/>
          </p:cNvCxnSpPr>
          <p:nvPr/>
        </p:nvCxnSpPr>
        <p:spPr>
          <a:xfrm>
            <a:off x="9996617" y="3680856"/>
            <a:ext cx="2100649" cy="100475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Slide Number Placeholder 24">
            <a:extLst>
              <a:ext uri="{FF2B5EF4-FFF2-40B4-BE49-F238E27FC236}">
                <a16:creationId xmlns:a16="http://schemas.microsoft.com/office/drawing/2014/main" id="{FCE985E8-1E52-A641-9D12-03C3F059CC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7C3A89-02D6-3C43-A589-6B53E992ED30}" type="slidenum">
              <a:rPr lang="fr-FR" smtClean="0"/>
              <a:t>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6585406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Title 1">
            <a:extLst>
              <a:ext uri="{FF2B5EF4-FFF2-40B4-BE49-F238E27FC236}">
                <a16:creationId xmlns:a16="http://schemas.microsoft.com/office/drawing/2014/main" id="{7B2E70CE-A27D-F649-8DAD-F0F95D89B9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9651" y="2706771"/>
            <a:ext cx="11434035" cy="1325563"/>
          </a:xfrm>
        </p:spPr>
        <p:txBody>
          <a:bodyPr/>
          <a:lstStyle/>
          <a:p>
            <a:r>
              <a:rPr lang="fr-FR" b="1" dirty="0"/>
              <a:t>The memory</a:t>
            </a:r>
            <a:r>
              <a:rPr lang="fr-FR" dirty="0"/>
              <a:t>: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404E26A-22F5-0941-9A0C-37BAE3CA5C5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76379" y="3185737"/>
            <a:ext cx="3695700" cy="6731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FEE00021-829B-C849-B1FA-24EDC06D08B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4685611"/>
            <a:ext cx="12192000" cy="254692"/>
          </a:xfrm>
          <a:prstGeom prst="rect">
            <a:avLst/>
          </a:prstGeom>
        </p:spPr>
      </p:pic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45B8EB63-70CE-5948-BBFF-D8B5C9808F98}"/>
              </a:ext>
            </a:extLst>
          </p:cNvPr>
          <p:cNvCxnSpPr>
            <a:cxnSpLocks/>
          </p:cNvCxnSpPr>
          <p:nvPr/>
        </p:nvCxnSpPr>
        <p:spPr>
          <a:xfrm flipH="1">
            <a:off x="111255" y="3680855"/>
            <a:ext cx="9549999" cy="99833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1958698B-C2DC-B54A-99C8-7EF70212596E}"/>
              </a:ext>
            </a:extLst>
          </p:cNvPr>
          <p:cNvCxnSpPr>
            <a:cxnSpLocks/>
          </p:cNvCxnSpPr>
          <p:nvPr/>
        </p:nvCxnSpPr>
        <p:spPr>
          <a:xfrm>
            <a:off x="9996617" y="3680856"/>
            <a:ext cx="2100649" cy="100475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Slide Number Placeholder 24">
            <a:extLst>
              <a:ext uri="{FF2B5EF4-FFF2-40B4-BE49-F238E27FC236}">
                <a16:creationId xmlns:a16="http://schemas.microsoft.com/office/drawing/2014/main" id="{FCE985E8-1E52-A641-9D12-03C3F059CC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7C3A89-02D6-3C43-A589-6B53E992ED30}" type="slidenum">
              <a:rPr lang="fr-FR" smtClean="0"/>
              <a:t>8</a:t>
            </a:fld>
            <a:endParaRPr lang="fr-FR"/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EE9B9941-F1E5-2842-BC15-1D26D497FF76}"/>
              </a:ext>
            </a:extLst>
          </p:cNvPr>
          <p:cNvCxnSpPr/>
          <p:nvPr/>
        </p:nvCxnSpPr>
        <p:spPr>
          <a:xfrm>
            <a:off x="9235440" y="2440268"/>
            <a:ext cx="0" cy="943013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CD109ACE-B4F5-3C44-A3F2-2F26140F1356}"/>
              </a:ext>
            </a:extLst>
          </p:cNvPr>
          <p:cNvSpPr txBox="1"/>
          <p:nvPr/>
        </p:nvSpPr>
        <p:spPr>
          <a:xfrm>
            <a:off x="8176381" y="1869543"/>
            <a:ext cx="198810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address</a:t>
            </a:r>
          </a:p>
          <a:p>
            <a:pPr algn="ctr"/>
            <a:r>
              <a:rPr lang="en-US" dirty="0"/>
              <a:t>(aligned to 8 bytes)</a:t>
            </a:r>
          </a:p>
        </p:txBody>
      </p:sp>
    </p:spTree>
    <p:extLst>
      <p:ext uri="{BB962C8B-B14F-4D97-AF65-F5344CB8AC3E}">
        <p14:creationId xmlns:p14="http://schemas.microsoft.com/office/powerpoint/2010/main" val="72503648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Title 1">
            <a:extLst>
              <a:ext uri="{FF2B5EF4-FFF2-40B4-BE49-F238E27FC236}">
                <a16:creationId xmlns:a16="http://schemas.microsoft.com/office/drawing/2014/main" id="{7B2E70CE-A27D-F649-8DAD-F0F95D89B9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7453" y="1"/>
            <a:ext cx="11434035" cy="1325563"/>
          </a:xfrm>
        </p:spPr>
        <p:txBody>
          <a:bodyPr/>
          <a:lstStyle/>
          <a:p>
            <a:r>
              <a:rPr lang="fr-FR" dirty="0"/>
              <a:t>a </a:t>
            </a:r>
            <a:r>
              <a:rPr lang="fr-FR" b="1" dirty="0"/>
              <a:t>Person </a:t>
            </a:r>
            <a:r>
              <a:rPr lang="fr-FR" b="1" dirty="0" err="1"/>
              <a:t>object</a:t>
            </a:r>
            <a:r>
              <a:rPr lang="fr-FR" b="1" dirty="0"/>
              <a:t> </a:t>
            </a:r>
            <a:r>
              <a:rPr lang="fr-FR" dirty="0"/>
              <a:t>in </a:t>
            </a:r>
            <a:r>
              <a:rPr lang="fr-FR" b="1" dirty="0"/>
              <a:t>memory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75CD8503-DF66-1941-90DC-AA2C47D4D5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7454" y="1334273"/>
            <a:ext cx="5524500" cy="4241800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CD7F410F-0057-D341-96FF-A464407BBC7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76379" y="3185737"/>
            <a:ext cx="3695700" cy="673100"/>
          </a:xfrm>
          <a:prstGeom prst="rect">
            <a:avLst/>
          </a:prstGeom>
        </p:spPr>
      </p:pic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3970354-AD6F-8D43-B664-F260B7CBD5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7C3A89-02D6-3C43-A589-6B53E992ED30}" type="slidenum">
              <a:rPr lang="fr-FR" smtClean="0"/>
              <a:t>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0091590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14921</TotalTime>
  <Words>2137</Words>
  <Application>Microsoft Macintosh PowerPoint</Application>
  <PresentationFormat>Widescreen</PresentationFormat>
  <Paragraphs>611</Paragraphs>
  <Slides>52</Slides>
  <Notes>38</Notes>
  <HiddenSlides>5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52</vt:i4>
      </vt:variant>
    </vt:vector>
  </HeadingPairs>
  <TitlesOfParts>
    <vt:vector size="57" baseType="lpstr">
      <vt:lpstr>Arial Unicode MS</vt:lpstr>
      <vt:lpstr>Arial</vt:lpstr>
      <vt:lpstr>Calibri</vt:lpstr>
      <vt:lpstr>Calibri Light</vt:lpstr>
      <vt:lpstr>Office Theme</vt:lpstr>
      <vt:lpstr>Objects Layout in Memory</vt:lpstr>
      <vt:lpstr>Layout -&gt; The way an Object is stored in memory</vt:lpstr>
      <vt:lpstr>PowerPoint Presentation</vt:lpstr>
      <vt:lpstr>PowerPoint Presentation</vt:lpstr>
      <vt:lpstr>Example: Let’s create a Person object</vt:lpstr>
      <vt:lpstr>Example: Let’s create a Person object</vt:lpstr>
      <vt:lpstr>The memory:</vt:lpstr>
      <vt:lpstr>The memory:</vt:lpstr>
      <vt:lpstr>a Person object in memory</vt:lpstr>
      <vt:lpstr>PowerPoint Presentation</vt:lpstr>
      <vt:lpstr>a Person object in memory</vt:lpstr>
      <vt:lpstr>a Person object in memory: Fixed Layout</vt:lpstr>
      <vt:lpstr>a Person object in memory: Fixed Layout</vt:lpstr>
      <vt:lpstr>a Person object in memory: Fixed Layout</vt:lpstr>
      <vt:lpstr>a Person object in memory: Fixed Layout</vt:lpstr>
      <vt:lpstr>a Person object in memory: Fixed Layout</vt:lpstr>
      <vt:lpstr>A convention:</vt:lpstr>
      <vt:lpstr>Setting the age</vt:lpstr>
      <vt:lpstr>Setting the age</vt:lpstr>
      <vt:lpstr>Setting the age</vt:lpstr>
      <vt:lpstr>Setting the age: Immediate layout</vt:lpstr>
      <vt:lpstr>More about Immediate layout</vt:lpstr>
      <vt:lpstr>Setting the friends</vt:lpstr>
      <vt:lpstr>Setting the friends</vt:lpstr>
      <vt:lpstr>Setting the friends</vt:lpstr>
      <vt:lpstr>Setting the friends: Indexable Pointer layout</vt:lpstr>
      <vt:lpstr>Setting the friends: Indexable Pointer layout</vt:lpstr>
      <vt:lpstr>Setting the friends: Indexable Pointer layout</vt:lpstr>
      <vt:lpstr>Setting the name</vt:lpstr>
      <vt:lpstr>Setting the name</vt:lpstr>
      <vt:lpstr>Setting the name: Indexable Byte layout</vt:lpstr>
      <vt:lpstr>Setting the name: Indexable Byte layout</vt:lpstr>
      <vt:lpstr>Finally! A Person in memory</vt:lpstr>
      <vt:lpstr>PowerPoint Presentation</vt:lpstr>
      <vt:lpstr>PowerPoint Presentation</vt:lpstr>
      <vt:lpstr>PowerPoint Presentation</vt:lpstr>
      <vt:lpstr>PowerPoint Presentation</vt:lpstr>
      <vt:lpstr>The Header</vt:lpstr>
      <vt:lpstr>The Header: number of Slots (number of words)</vt:lpstr>
      <vt:lpstr>The Header: identity hash</vt:lpstr>
      <vt:lpstr>The Header: format</vt:lpstr>
      <vt:lpstr>Class table</vt:lpstr>
      <vt:lpstr>The Header: class index</vt:lpstr>
      <vt:lpstr>The Header: GC flags</vt:lpstr>
      <vt:lpstr>Immediate Layout</vt:lpstr>
      <vt:lpstr>In all the rest of layouts</vt:lpstr>
      <vt:lpstr>Big objects </vt:lpstr>
      <vt:lpstr>Objects size</vt:lpstr>
      <vt:lpstr>Objects Layout in Memory VM presentations</vt:lpstr>
      <vt:lpstr>More about the padding in: Indexable Byte layout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Objects Layout in Memory</dc:title>
  <dc:creator>Microsoft Office User</dc:creator>
  <cp:lastModifiedBy>Microsoft Office User</cp:lastModifiedBy>
  <cp:revision>189</cp:revision>
  <cp:lastPrinted>2020-09-24T12:24:02Z</cp:lastPrinted>
  <dcterms:created xsi:type="dcterms:W3CDTF">2020-09-18T08:19:48Z</dcterms:created>
  <dcterms:modified xsi:type="dcterms:W3CDTF">2020-09-29T14:17:38Z</dcterms:modified>
</cp:coreProperties>
</file>