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mailto:stephane.ducasse@inria.fr" TargetMode="External"/><Relationship Id="rId4" Type="http://schemas.openxmlformats.org/officeDocument/2006/relationships/hyperlink" Target="https://github.com/pharo-project/pharo" TargetMode="Externa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logo-flat.png" descr="logo-flat.png"/>
          <p:cNvPicPr>
            <a:picLocks noChangeAspect="1"/>
          </p:cNvPicPr>
          <p:nvPr/>
        </p:nvPicPr>
        <p:blipFill>
          <a:blip r:embed="rId2">
            <a:alphaModFix amt="25452"/>
            <a:extLst/>
          </a:blip>
          <a:stretch>
            <a:fillRect/>
          </a:stretch>
        </p:blipFill>
        <p:spPr>
          <a:xfrm>
            <a:off x="-4315518" y="-3920038"/>
            <a:ext cx="21170904" cy="1587500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Learning by contributing to Open-Source Software"/>
          <p:cNvSpPr txBox="1"/>
          <p:nvPr>
            <p:ph type="ctrTitle"/>
          </p:nvPr>
        </p:nvSpPr>
        <p:spPr>
          <a:xfrm>
            <a:off x="899316" y="3225800"/>
            <a:ext cx="11557545" cy="3302000"/>
          </a:xfrm>
          <a:prstGeom prst="rect">
            <a:avLst/>
          </a:prstGeom>
        </p:spPr>
        <p:txBody>
          <a:bodyPr/>
          <a:lstStyle>
            <a:lvl1pPr defTabSz="519937">
              <a:defRPr sz="7654"/>
            </a:lvl1pPr>
          </a:lstStyle>
          <a:p>
            <a:pPr/>
            <a:r>
              <a:t>Learning by contributing to Open-Source Software </a:t>
            </a:r>
          </a:p>
        </p:txBody>
      </p:sp>
      <p:sp>
        <p:nvSpPr>
          <p:cNvPr id="121" name="stephane.ducasse@inria.fr…"/>
          <p:cNvSpPr txBox="1"/>
          <p:nvPr>
            <p:ph type="subTitle" sz="quarter" idx="1"/>
          </p:nvPr>
        </p:nvSpPr>
        <p:spPr>
          <a:xfrm>
            <a:off x="1270000" y="6601858"/>
            <a:ext cx="10464800" cy="1130301"/>
          </a:xfrm>
          <a:prstGeom prst="rect">
            <a:avLst/>
          </a:prstGeom>
        </p:spPr>
        <p:txBody>
          <a:bodyPr/>
          <a:lstStyle/>
          <a:p>
            <a:pPr defTabSz="537463">
              <a:defRPr sz="3404"/>
            </a:pPr>
            <a:r>
              <a:rPr u="sng">
                <a:hlinkClick r:id="rId3" invalidUrl="" action="" tgtFrame="" tooltip="" history="1" highlightClick="0" endSnd="0"/>
              </a:rPr>
              <a:t>stephane.ducasse@inria.fr</a:t>
            </a:r>
          </a:p>
          <a:p>
            <a:pPr defTabSz="537463">
              <a:defRPr sz="3404"/>
            </a:pPr>
            <a:r>
              <a:rPr u="sng">
                <a:hlinkClick r:id="rId4" invalidUrl="" action="" tgtFrame="" tooltip="" history="1" highlightClick="0" endSnd="0"/>
              </a:rPr>
              <a:t>https://github.com/pharo-project/pharo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560x315_efespeleven226433.jpg" descr="560x315_efespeleven226433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8479" t="0" r="15006" b="0"/>
          <a:stretch>
            <a:fillRect/>
          </a:stretch>
        </p:blipFill>
        <p:spPr>
          <a:xfrm>
            <a:off x="8652724" y="641350"/>
            <a:ext cx="3631253" cy="5593858"/>
          </a:xfrm>
          <a:prstGeom prst="rect">
            <a:avLst/>
          </a:prstGeom>
        </p:spPr>
      </p:pic>
      <p:sp>
        <p:nvSpPr>
          <p:cNvPr id="164" name="Practiced Piano? 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/>
                </a:solidFill>
              </a:rPr>
              <a:t>Practiced</a:t>
            </a:r>
            <a:r>
              <a:t> Piano? Yes</a:t>
            </a:r>
          </a:p>
        </p:txBody>
      </p:sp>
      <p:sp>
        <p:nvSpPr>
          <p:cNvPr id="165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k. buniatishvili"/>
          <p:cNvSpPr txBox="1"/>
          <p:nvPr/>
        </p:nvSpPr>
        <p:spPr>
          <a:xfrm>
            <a:off x="7880740" y="6272151"/>
            <a:ext cx="511149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k. buniatishvili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Did you see the pattern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Did you see the </a:t>
            </a:r>
            <a:r>
              <a:rPr>
                <a:solidFill>
                  <a:schemeClr val="accent1"/>
                </a:solidFill>
              </a:rPr>
              <a:t>pattern</a:t>
            </a:r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How to practice software skill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</a:t>
            </a:r>
            <a:r>
              <a:rPr>
                <a:solidFill>
                  <a:schemeClr val="accent1"/>
                </a:solidFill>
              </a:rPr>
              <a:t>practice</a:t>
            </a:r>
            <a:r>
              <a:t> software skills?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How to practice software skill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How to practice software skills?</a:t>
            </a:r>
          </a:p>
        </p:txBody>
      </p:sp>
      <p:sp>
        <p:nvSpPr>
          <p:cNvPr id="173" name="Program (but how to get feedback) code reviews are precious but difficult to g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4500"/>
            </a:pPr>
            <a:r>
              <a:t>Program (but how to get feedback) code reviews are precious but difficult to get</a:t>
            </a:r>
          </a:p>
          <a:p>
            <a:pPr marL="444499" indent="-444499">
              <a:defRPr sz="4500"/>
            </a:pPr>
            <a:r>
              <a:t>Code katas (always fun)</a:t>
            </a:r>
          </a:p>
          <a:p>
            <a:pPr marL="444499" indent="-444499">
              <a:defRPr sz="4500"/>
            </a:pPr>
            <a:r>
              <a:t>Participate to sprints - Pair program</a:t>
            </a:r>
          </a:p>
          <a:p>
            <a:pPr marL="444499" indent="-444499">
              <a:defRPr b="1" sz="4500"/>
            </a:pPr>
            <a:r>
              <a:t>Participate to open-source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But I’m a noob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But I’m a noob</a:t>
            </a:r>
          </a:p>
        </p:txBody>
      </p:sp>
      <p:sp>
        <p:nvSpPr>
          <p:cNvPr id="176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kcMKB9Rgi.jpg" descr="kcMKB9Rg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9900" y="2164807"/>
            <a:ext cx="9525000" cy="674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implethinki.jpg" descr="simplethinki.jpg"/>
          <p:cNvPicPr>
            <a:picLocks noChangeAspect="1"/>
          </p:cNvPicPr>
          <p:nvPr/>
        </p:nvPicPr>
        <p:blipFill>
          <a:blip r:embed="rId2">
            <a:alphaModFix amt="68054"/>
            <a:extLst/>
          </a:blip>
          <a:stretch>
            <a:fillRect/>
          </a:stretch>
        </p:blipFill>
        <p:spPr>
          <a:xfrm>
            <a:off x="-3397213" y="101407"/>
            <a:ext cx="19799226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And the world is complex"/>
          <p:cNvSpPr txBox="1"/>
          <p:nvPr>
            <p:ph type="title"/>
          </p:nvPr>
        </p:nvSpPr>
        <p:spPr>
          <a:xfrm>
            <a:off x="1270000" y="955365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And the world is complex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Wait wait wait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Wait wait wait…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blocks.jpg" descr="block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85499" y="679585"/>
            <a:ext cx="13975798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We are all noobs!"/>
          <p:cNvSpPr txBox="1"/>
          <p:nvPr>
            <p:ph type="title"/>
          </p:nvPr>
        </p:nvSpPr>
        <p:spPr>
          <a:xfrm>
            <a:off x="1270000" y="291225"/>
            <a:ext cx="10464800" cy="3302001"/>
          </a:xfrm>
          <a:prstGeom prst="rect">
            <a:avLst/>
          </a:prstGeom>
        </p:spPr>
        <p:txBody>
          <a:bodyPr/>
          <a:lstStyle/>
          <a:p>
            <a:pPr/>
            <a:r>
              <a:t>We are all noobs!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he solution is just some clicks away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solution is just some clicks away…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ake any opportunity to read co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 </a:t>
            </a:r>
            <a:r>
              <a:rPr>
                <a:solidFill>
                  <a:srgbClr val="1897D9"/>
                </a:solidFill>
              </a:rPr>
              <a:t>any</a:t>
            </a:r>
            <a:r>
              <a:t> opportunity to read code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ZinedineZidane.jpg" descr="ZinedineZidane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2112" b="0"/>
          <a:stretch>
            <a:fillRect/>
          </a:stretch>
        </p:blipFill>
        <p:spPr>
          <a:xfrm>
            <a:off x="8388083" y="635000"/>
            <a:ext cx="3664218" cy="5644639"/>
          </a:xfrm>
          <a:prstGeom prst="rect">
            <a:avLst/>
          </a:prstGeom>
        </p:spPr>
      </p:pic>
      <p:sp>
        <p:nvSpPr>
          <p:cNvPr id="12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z. zidane"/>
          <p:cNvSpPr txBox="1"/>
          <p:nvPr/>
        </p:nvSpPr>
        <p:spPr>
          <a:xfrm>
            <a:off x="8819524" y="6272151"/>
            <a:ext cx="3233929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z. zidane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ake any opportunity to contribu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 </a:t>
            </a:r>
            <a:r>
              <a:rPr>
                <a:solidFill>
                  <a:srgbClr val="1897D9"/>
                </a:solidFill>
              </a:rPr>
              <a:t>any</a:t>
            </a:r>
            <a:r>
              <a:t> opportunity to contribute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Ari-Schonbrun-Piece-of-Cake-1.png" descr="Ari-Schonbrun-Piece-of-Cake-1.png"/>
          <p:cNvPicPr>
            <a:picLocks noChangeAspect="1"/>
          </p:cNvPicPr>
          <p:nvPr/>
        </p:nvPicPr>
        <p:blipFill>
          <a:blip r:embed="rId2">
            <a:alphaModFix amt="29084"/>
            <a:extLst/>
          </a:blip>
          <a:stretch>
            <a:fillRect/>
          </a:stretch>
        </p:blipFill>
        <p:spPr>
          <a:xfrm>
            <a:off x="-95022" y="-251668"/>
            <a:ext cx="13194844" cy="11061209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Contributing is easy &amp; simple"/>
          <p:cNvSpPr txBox="1"/>
          <p:nvPr>
            <p:ph type="title"/>
          </p:nvPr>
        </p:nvSpPr>
        <p:spPr>
          <a:xfrm>
            <a:off x="991987" y="3225800"/>
            <a:ext cx="11958333" cy="3302000"/>
          </a:xfrm>
          <a:prstGeom prst="rect">
            <a:avLst/>
          </a:prstGeom>
        </p:spPr>
        <p:txBody>
          <a:bodyPr/>
          <a:lstStyle/>
          <a:p>
            <a:pPr/>
            <a:r>
              <a:t>Contributing is easy &amp; simple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ossible contribu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Possible contributions</a:t>
            </a:r>
          </a:p>
        </p:txBody>
      </p:sp>
      <p:sp>
        <p:nvSpPr>
          <p:cNvPr id="197" name="Read/answer newbie quest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b="1" sz="2976"/>
            </a:pPr>
            <a:r>
              <a:t>Read/answer newbie questions</a:t>
            </a:r>
          </a:p>
          <a:p>
            <a:pPr marL="413384" indent="-413384" defTabSz="543305">
              <a:spcBef>
                <a:spcPts val="3900"/>
              </a:spcBef>
              <a:defRPr b="1" sz="2976"/>
            </a:pPr>
            <a:r>
              <a:t>Participate to the wiki</a:t>
            </a:r>
          </a:p>
          <a:p>
            <a:pPr marL="413384" indent="-413384" defTabSz="543305">
              <a:spcBef>
                <a:spcPts val="3900"/>
              </a:spcBef>
              <a:defRPr b="1" sz="2976"/>
            </a:pPr>
            <a:r>
              <a:t>Review bug entry description</a:t>
            </a:r>
          </a:p>
          <a:p>
            <a:pPr marL="413384" indent="-413384" defTabSz="543305">
              <a:spcBef>
                <a:spcPts val="3900"/>
              </a:spcBef>
              <a:defRPr b="1" sz="2976"/>
            </a:pPr>
            <a:r>
              <a:t>Review bug fixes</a:t>
            </a:r>
          </a:p>
          <a:p>
            <a:pPr marL="413384" indent="-413384" defTabSz="543305">
              <a:spcBef>
                <a:spcPts val="3900"/>
              </a:spcBef>
              <a:defRPr b="1" sz="2976"/>
            </a:pPr>
            <a:r>
              <a:t>Write tests for bug entries</a:t>
            </a:r>
          </a:p>
          <a:p>
            <a:pPr marL="413384" indent="-413384" defTabSz="543305">
              <a:spcBef>
                <a:spcPts val="3900"/>
              </a:spcBef>
              <a:defRPr b="1" sz="2976"/>
            </a:pPr>
            <a:r>
              <a:t>Improve test coverage</a:t>
            </a:r>
          </a:p>
          <a:p>
            <a:pPr marL="413384" indent="-413384" defTabSz="543305">
              <a:spcBef>
                <a:spcPts val="3900"/>
              </a:spcBef>
              <a:defRPr b="1" sz="2976"/>
            </a:pPr>
            <a:r>
              <a:t>Improve comments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Newbie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Newbie Questions</a:t>
            </a:r>
          </a:p>
        </p:txBody>
      </p:sp>
      <p:sp>
        <p:nvSpPr>
          <p:cNvPr id="200" name="I learned a lot answering them :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learned a lot answering them :)</a:t>
            </a:r>
          </a:p>
          <a:p>
            <a:pPr/>
            <a:r>
              <a:t>When I did not know I looked for the answers</a:t>
            </a:r>
          </a:p>
          <a:p>
            <a:pPr/>
            <a:r>
              <a:t>Try and learn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ad discor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Read discord</a:t>
            </a:r>
          </a:p>
        </p:txBody>
      </p:sp>
      <p:sp>
        <p:nvSpPr>
          <p:cNvPr id="20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Screenshot 2019-08-21 at 14.19.08.png" descr="Screenshot 2019-08-21 at 14.19.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0522" y="2284792"/>
            <a:ext cx="9623756" cy="80648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Answer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Answer questions</a:t>
            </a:r>
          </a:p>
        </p:txBody>
      </p:sp>
      <p:sp>
        <p:nvSpPr>
          <p:cNvPr id="207" name="On disco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 discord </a:t>
            </a:r>
          </a:p>
          <a:p>
            <a:pPr/>
            <a:r>
              <a:t>Mailing-list</a:t>
            </a:r>
          </a:p>
        </p:txBody>
      </p:sp>
      <p:pic>
        <p:nvPicPr>
          <p:cNvPr id="208" name="Screenshot 2019-08-21 at 14.30.22.png" descr="Screenshot 2019-08-21 at 14.30.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0735" y="2224489"/>
            <a:ext cx="8408324" cy="7019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ake any opportunity to contribu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 </a:t>
            </a:r>
            <a:r>
              <a:rPr>
                <a:solidFill>
                  <a:srgbClr val="1897D9"/>
                </a:solidFill>
              </a:rPr>
              <a:t>any</a:t>
            </a:r>
            <a:r>
              <a:t> opportunity to contribute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[ how did we meet with Marcus D.? ]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[ how did we meet with Marcus D.? 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[ we reviewed squeak bug issues ]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[ we reviewed squeak bug issues 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ug issue con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Bug issue contribution</a:t>
            </a:r>
          </a:p>
        </p:txBody>
      </p:sp>
      <p:sp>
        <p:nvSpPr>
          <p:cNvPr id="217" name="Can you understand it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4500"/>
            </a:pPr>
            <a:r>
              <a:t>Can you understand it?</a:t>
            </a:r>
          </a:p>
          <a:p>
            <a:pPr lvl="2">
              <a:defRPr sz="4500"/>
            </a:pPr>
            <a:r>
              <a:t>else ask for precision</a:t>
            </a:r>
          </a:p>
          <a:p>
            <a:pPr marL="444499" indent="-444499">
              <a:defRPr sz="4500"/>
            </a:pPr>
            <a:r>
              <a:t>Can you repeat the problem mentioned?</a:t>
            </a:r>
          </a:p>
          <a:p>
            <a:pPr lvl="2">
              <a:defRPr sz="4500"/>
            </a:pPr>
            <a:r>
              <a:t>report it. This is a valuable information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ZinedineZidane.jpg" descr="ZinedineZidane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2112" b="0"/>
          <a:stretch>
            <a:fillRect/>
          </a:stretch>
        </p:blipFill>
        <p:spPr>
          <a:xfrm>
            <a:off x="8388083" y="635000"/>
            <a:ext cx="3664218" cy="5644639"/>
          </a:xfrm>
          <a:prstGeom prst="rect">
            <a:avLst/>
          </a:prstGeom>
        </p:spPr>
      </p:pic>
      <p:sp>
        <p:nvSpPr>
          <p:cNvPr id="129" name="Practiced football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/>
                </a:solidFill>
              </a:rPr>
              <a:t>Practiced</a:t>
            </a:r>
            <a:r>
              <a:t> football?</a:t>
            </a:r>
          </a:p>
        </p:txBody>
      </p:sp>
      <p:sp>
        <p:nvSpPr>
          <p:cNvPr id="130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z. zidane"/>
          <p:cNvSpPr txBox="1"/>
          <p:nvPr/>
        </p:nvSpPr>
        <p:spPr>
          <a:xfrm>
            <a:off x="8819524" y="6272151"/>
            <a:ext cx="3233929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z. zidane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Bug issue contrib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Bug issue contribution</a:t>
            </a:r>
          </a:p>
        </p:txBody>
      </p:sp>
      <p:sp>
        <p:nvSpPr>
          <p:cNvPr id="220" name="Write a test to show the problem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4900"/>
            </a:pPr>
            <a:r>
              <a:t>Write a test to show the problem?</a:t>
            </a:r>
          </a:p>
          <a:p>
            <a:pPr marL="444499" indent="-444499">
              <a:defRPr sz="4900"/>
            </a:pPr>
            <a:r>
              <a:t>If the contributor provides a test, is it sounds?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Join/read bug issue discus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Join/read bug issue discussion</a:t>
            </a:r>
          </a:p>
        </p:txBody>
      </p:sp>
      <p:sp>
        <p:nvSpPr>
          <p:cNvPr id="223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Screenshot 2019-08-21 at 15.25.11.png" descr="Screenshot 2019-08-21 at 15.25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2281" y="2416619"/>
            <a:ext cx="10172701" cy="838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depression-treatment.jpg" descr="depression-treatment.jpg"/>
          <p:cNvPicPr>
            <a:picLocks noChangeAspect="1"/>
          </p:cNvPicPr>
          <p:nvPr/>
        </p:nvPicPr>
        <p:blipFill>
          <a:blip r:embed="rId2">
            <a:alphaModFix amt="39480"/>
            <a:extLst/>
          </a:blip>
          <a:stretch>
            <a:fillRect/>
          </a:stretch>
        </p:blipFill>
        <p:spPr>
          <a:xfrm>
            <a:off x="-13319" y="422"/>
            <a:ext cx="19326420" cy="13232503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What if you do not know?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02412">
              <a:defRPr sz="6880"/>
            </a:pPr>
            <a:r>
              <a:t>What if you do not know?</a:t>
            </a:r>
          </a:p>
          <a:p>
            <a:pPr defTabSz="502412">
              <a:defRPr sz="6880"/>
            </a:pPr>
            <a:r>
              <a:t>What if you do not understand?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Easy! Drop it and pick the next o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Easy! Drop it and pick the next 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ad tests to lear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Read tests to learn</a:t>
            </a:r>
          </a:p>
        </p:txBody>
      </p:sp>
      <p:sp>
        <p:nvSpPr>
          <p:cNvPr id="232" name="Tests are cool to lear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4500"/>
            </a:pPr>
            <a:r>
              <a:t>Tests are cool to learn</a:t>
            </a:r>
          </a:p>
          <a:p>
            <a:pPr marL="444499" indent="-444499">
              <a:defRPr sz="4500"/>
            </a:pPr>
            <a:r>
              <a:t>Tests can be improved, so you can improve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Improve test cover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Improve test coverage</a:t>
            </a:r>
          </a:p>
        </p:txBody>
      </p:sp>
      <p:sp>
        <p:nvSpPr>
          <p:cNvPr id="235" name="It is often easier to write tests than the code :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4500"/>
            </a:pPr>
            <a:r>
              <a:t>It is often easier to write tests than the code :)</a:t>
            </a:r>
          </a:p>
          <a:p>
            <a:pPr marL="444499" indent="-444499">
              <a:defRPr sz="4500"/>
            </a:pPr>
            <a:r>
              <a:t>Grab an object and inspect it </a:t>
            </a:r>
          </a:p>
          <a:p>
            <a:pPr marL="444499" indent="-444499">
              <a:defRPr sz="4500"/>
            </a:pPr>
            <a:r>
              <a:t>Turn this in a test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Add executable com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defRPr sz="6960"/>
            </a:lvl1pPr>
          </a:lstStyle>
          <a:p>
            <a:pPr/>
            <a:r>
              <a:t>Add executable comments</a:t>
            </a:r>
          </a:p>
        </p:txBody>
      </p:sp>
      <p:sp>
        <p:nvSpPr>
          <p:cNvPr id="238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Screenshot 2019-08-21 at 15.39.59.png" descr="Screenshot 2019-08-21 at 15.39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55" y="2450287"/>
            <a:ext cx="17037949" cy="5926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ithub-octocat-logo-vector-download.jpg" descr="github-octocat-logo-vector-download.jpg"/>
          <p:cNvPicPr>
            <a:picLocks noChangeAspect="1"/>
          </p:cNvPicPr>
          <p:nvPr/>
        </p:nvPicPr>
        <p:blipFill>
          <a:blip r:embed="rId2">
            <a:alphaModFix amt="37211"/>
            <a:extLst/>
          </a:blip>
          <a:stretch>
            <a:fillRect/>
          </a:stretch>
        </p:blipFill>
        <p:spPr>
          <a:xfrm>
            <a:off x="3118046" y="2342229"/>
            <a:ext cx="6502401" cy="6502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[ Free side effect ]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[ Free side effect ]</a:t>
            </a:r>
          </a:p>
        </p:txBody>
      </p:sp>
      <p:sp>
        <p:nvSpPr>
          <p:cNvPr id="243" name="When you contribute to open-source you improve your visibilit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sz="4000"/>
            </a:pPr>
            <a:r>
              <a:t>When you contribute to open-source you improve </a:t>
            </a:r>
            <a:r>
              <a:rPr>
                <a:solidFill>
                  <a:schemeClr val="accent1"/>
                </a:solidFill>
              </a:rPr>
              <a:t>your</a:t>
            </a:r>
            <a:r>
              <a:t> visibility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[ Remember ]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[ Remember ]</a:t>
            </a:r>
          </a:p>
        </p:txBody>
      </p:sp>
      <p:sp>
        <p:nvSpPr>
          <p:cNvPr id="246" name="Every thing you do today has an impact on your tomorrow!"/>
          <p:cNvSpPr txBox="1"/>
          <p:nvPr>
            <p:ph type="body" idx="1"/>
          </p:nvPr>
        </p:nvSpPr>
        <p:spPr>
          <a:xfrm>
            <a:off x="1249577" y="2364085"/>
            <a:ext cx="10505646" cy="502543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4600"/>
            </a:lvl1pPr>
          </a:lstStyle>
          <a:p>
            <a:pPr/>
            <a:r>
              <a:t>Every thing you do today has an impact on your tomorrow!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[Personal note]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/>
            <a:r>
              <a:t>[Personal note]</a:t>
            </a:r>
          </a:p>
        </p:txBody>
      </p:sp>
      <p:sp>
        <p:nvSpPr>
          <p:cNvPr id="249" name="My objective is to read (and understand) all Pharo source code :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My objective is to read (and understand) all Pharo source code :)</a:t>
            </a:r>
          </a:p>
          <a:p>
            <a:pPr/>
            <a:r>
              <a:t>So I take any opportunity to read code</a:t>
            </a:r>
          </a:p>
          <a:p>
            <a:pPr/>
            <a:r>
              <a:t>I even read closed issues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ZinedineZidane.jpg" descr="ZinedineZidane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2112" b="0"/>
          <a:stretch>
            <a:fillRect/>
          </a:stretch>
        </p:blipFill>
        <p:spPr>
          <a:xfrm>
            <a:off x="8388083" y="635000"/>
            <a:ext cx="3664218" cy="5644639"/>
          </a:xfrm>
          <a:prstGeom prst="rect">
            <a:avLst/>
          </a:prstGeom>
        </p:spPr>
      </p:pic>
      <p:sp>
        <p:nvSpPr>
          <p:cNvPr id="134" name="Practiced football? 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/>
                </a:solidFill>
              </a:rPr>
              <a:t>Practiced</a:t>
            </a:r>
            <a:r>
              <a:t> football? Yes</a:t>
            </a:r>
          </a:p>
        </p:txBody>
      </p:sp>
      <p:sp>
        <p:nvSpPr>
          <p:cNvPr id="135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z. zidane"/>
          <p:cNvSpPr txBox="1"/>
          <p:nvPr/>
        </p:nvSpPr>
        <p:spPr>
          <a:xfrm>
            <a:off x="8819524" y="6272151"/>
            <a:ext cx="3233929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z. zidane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Do not miss a great opportunity to grow your knowledge…"/>
          <p:cNvSpPr txBox="1"/>
          <p:nvPr>
            <p:ph type="title"/>
          </p:nvPr>
        </p:nvSpPr>
        <p:spPr>
          <a:xfrm>
            <a:off x="497471" y="-666373"/>
            <a:ext cx="11793626" cy="7442563"/>
          </a:xfrm>
          <a:prstGeom prst="rect">
            <a:avLst/>
          </a:prstGeom>
        </p:spPr>
        <p:txBody>
          <a:bodyPr/>
          <a:lstStyle/>
          <a:p>
            <a:pPr>
              <a:defRPr sz="6900"/>
            </a:pPr>
            <a:r>
              <a:t>Do not miss a great opportunity to grow your knowledge</a:t>
            </a:r>
          </a:p>
          <a:p>
            <a:pPr>
              <a:defRPr sz="6900"/>
            </a:pPr>
          </a:p>
          <a:p>
            <a:pPr>
              <a:defRPr sz="6900"/>
            </a:pPr>
            <a:r>
              <a:t>Join and invent the future</a:t>
            </a:r>
          </a:p>
        </p:txBody>
      </p:sp>
      <p:pic>
        <p:nvPicPr>
          <p:cNvPr id="252" name="logo-flat.png" descr="logo-flat.png"/>
          <p:cNvPicPr>
            <a:picLocks noChangeAspect="1"/>
          </p:cNvPicPr>
          <p:nvPr/>
        </p:nvPicPr>
        <p:blipFill>
          <a:blip r:embed="rId2">
            <a:alphaModFix amt="54202"/>
            <a:extLst/>
          </a:blip>
          <a:stretch>
            <a:fillRect/>
          </a:stretch>
        </p:blipFill>
        <p:spPr>
          <a:xfrm>
            <a:off x="-2933429" y="1661995"/>
            <a:ext cx="19619267" cy="14711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1200px-R_federer.jpg" descr="1200px-R_federer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258" t="0" r="13788" b="0"/>
          <a:stretch>
            <a:fillRect/>
          </a:stretch>
        </p:blipFill>
        <p:spPr>
          <a:xfrm>
            <a:off x="8386011" y="635000"/>
            <a:ext cx="3666289" cy="5647830"/>
          </a:xfrm>
          <a:prstGeom prst="rect">
            <a:avLst/>
          </a:prstGeom>
        </p:spPr>
      </p:pic>
      <p:sp>
        <p:nvSpPr>
          <p:cNvPr id="13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r. federer"/>
          <p:cNvSpPr txBox="1"/>
          <p:nvPr/>
        </p:nvSpPr>
        <p:spPr>
          <a:xfrm>
            <a:off x="8818762" y="6272151"/>
            <a:ext cx="3235453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r. federer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1200px-R_federer.jpg" descr="1200px-R_federer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258" t="0" r="13788" b="0"/>
          <a:stretch>
            <a:fillRect/>
          </a:stretch>
        </p:blipFill>
        <p:spPr>
          <a:xfrm>
            <a:off x="8386011" y="635000"/>
            <a:ext cx="3666289" cy="5647830"/>
          </a:xfrm>
          <a:prstGeom prst="rect">
            <a:avLst/>
          </a:prstGeom>
        </p:spPr>
      </p:pic>
      <p:sp>
        <p:nvSpPr>
          <p:cNvPr id="144" name="Practiced tenni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/>
                </a:solidFill>
              </a:rPr>
              <a:t>Practiced</a:t>
            </a:r>
            <a:r>
              <a:t> tennis?</a:t>
            </a:r>
          </a:p>
        </p:txBody>
      </p:sp>
      <p:sp>
        <p:nvSpPr>
          <p:cNvPr id="145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6" name="r. federer"/>
          <p:cNvSpPr txBox="1"/>
          <p:nvPr/>
        </p:nvSpPr>
        <p:spPr>
          <a:xfrm>
            <a:off x="8818762" y="6272151"/>
            <a:ext cx="3235453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r. federer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1200px-R_federer.jpg" descr="1200px-R_federer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258" t="0" r="13788" b="0"/>
          <a:stretch>
            <a:fillRect/>
          </a:stretch>
        </p:blipFill>
        <p:spPr>
          <a:xfrm>
            <a:off x="8386011" y="635000"/>
            <a:ext cx="3666289" cy="5647830"/>
          </a:xfrm>
          <a:prstGeom prst="rect">
            <a:avLst/>
          </a:prstGeom>
        </p:spPr>
      </p:pic>
      <p:sp>
        <p:nvSpPr>
          <p:cNvPr id="149" name="Practiced tennis? Y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/>
                </a:solidFill>
              </a:rPr>
              <a:t>Practiced</a:t>
            </a:r>
            <a:r>
              <a:t> tennis? Yes</a:t>
            </a:r>
          </a:p>
        </p:txBody>
      </p:sp>
      <p:sp>
        <p:nvSpPr>
          <p:cNvPr id="150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r. federer"/>
          <p:cNvSpPr txBox="1"/>
          <p:nvPr/>
        </p:nvSpPr>
        <p:spPr>
          <a:xfrm>
            <a:off x="8818762" y="6272151"/>
            <a:ext cx="3235453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r. federer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560x315_efespeleven226433.jpg" descr="560x315_efespeleven226433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8479" t="0" r="15006" b="0"/>
          <a:stretch>
            <a:fillRect/>
          </a:stretch>
        </p:blipFill>
        <p:spPr>
          <a:xfrm>
            <a:off x="8652724" y="641350"/>
            <a:ext cx="3631253" cy="5593858"/>
          </a:xfrm>
          <a:prstGeom prst="rect">
            <a:avLst/>
          </a:prstGeom>
        </p:spPr>
      </p:pic>
      <p:sp>
        <p:nvSpPr>
          <p:cNvPr id="15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5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k. buniatishvili"/>
          <p:cNvSpPr txBox="1"/>
          <p:nvPr/>
        </p:nvSpPr>
        <p:spPr>
          <a:xfrm>
            <a:off x="7880740" y="6272151"/>
            <a:ext cx="511149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k. buniatishvili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560x315_efespeleven226433.jpg" descr="560x315_efespeleven226433.jp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48479" t="0" r="15006" b="0"/>
          <a:stretch>
            <a:fillRect/>
          </a:stretch>
        </p:blipFill>
        <p:spPr>
          <a:xfrm>
            <a:off x="8652724" y="641350"/>
            <a:ext cx="3631253" cy="5593858"/>
          </a:xfrm>
          <a:prstGeom prst="rect">
            <a:avLst/>
          </a:prstGeom>
        </p:spPr>
      </p:pic>
      <p:sp>
        <p:nvSpPr>
          <p:cNvPr id="159" name="Practiced Piano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chemeClr val="accent1"/>
                </a:solidFill>
              </a:rPr>
              <a:t>Practiced</a:t>
            </a:r>
            <a:r>
              <a:t> Piano?</a:t>
            </a:r>
          </a:p>
        </p:txBody>
      </p:sp>
      <p:sp>
        <p:nvSpPr>
          <p:cNvPr id="160" name="Double-click to edi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1" name="k. buniatishvili"/>
          <p:cNvSpPr txBox="1"/>
          <p:nvPr/>
        </p:nvSpPr>
        <p:spPr>
          <a:xfrm>
            <a:off x="7880740" y="6272151"/>
            <a:ext cx="5111497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60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k. buniatishvili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