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8" r:id="rId1"/>
  </p:sldMasterIdLst>
  <p:notesMasterIdLst>
    <p:notesMasterId r:id="rId84"/>
  </p:notesMasterIdLst>
  <p:sldIdLst>
    <p:sldId id="256" r:id="rId2"/>
    <p:sldId id="318" r:id="rId3"/>
    <p:sldId id="334" r:id="rId4"/>
    <p:sldId id="335" r:id="rId5"/>
    <p:sldId id="259" r:id="rId6"/>
    <p:sldId id="319" r:id="rId7"/>
    <p:sldId id="323" r:id="rId8"/>
    <p:sldId id="324" r:id="rId9"/>
    <p:sldId id="325" r:id="rId10"/>
    <p:sldId id="326" r:id="rId11"/>
    <p:sldId id="327" r:id="rId12"/>
    <p:sldId id="373" r:id="rId13"/>
    <p:sldId id="375" r:id="rId14"/>
    <p:sldId id="374" r:id="rId15"/>
    <p:sldId id="328" r:id="rId16"/>
    <p:sldId id="329" r:id="rId17"/>
    <p:sldId id="330" r:id="rId18"/>
    <p:sldId id="331" r:id="rId19"/>
    <p:sldId id="332" r:id="rId20"/>
    <p:sldId id="333" r:id="rId21"/>
    <p:sldId id="347" r:id="rId22"/>
    <p:sldId id="320" r:id="rId23"/>
    <p:sldId id="321" r:id="rId24"/>
    <p:sldId id="322" r:id="rId25"/>
    <p:sldId id="348" r:id="rId26"/>
    <p:sldId id="262" r:id="rId27"/>
    <p:sldId id="349" r:id="rId28"/>
    <p:sldId id="265" r:id="rId29"/>
    <p:sldId id="266" r:id="rId30"/>
    <p:sldId id="370" r:id="rId31"/>
    <p:sldId id="355" r:id="rId32"/>
    <p:sldId id="367" r:id="rId33"/>
    <p:sldId id="271" r:id="rId34"/>
    <p:sldId id="366" r:id="rId35"/>
    <p:sldId id="274" r:id="rId36"/>
    <p:sldId id="275" r:id="rId37"/>
    <p:sldId id="353" r:id="rId38"/>
    <p:sldId id="351" r:id="rId39"/>
    <p:sldId id="352" r:id="rId40"/>
    <p:sldId id="350" r:id="rId41"/>
    <p:sldId id="281" r:id="rId42"/>
    <p:sldId id="282" r:id="rId43"/>
    <p:sldId id="354" r:id="rId44"/>
    <p:sldId id="285" r:id="rId45"/>
    <p:sldId id="286" r:id="rId46"/>
    <p:sldId id="287" r:id="rId47"/>
    <p:sldId id="288" r:id="rId48"/>
    <p:sldId id="289" r:id="rId49"/>
    <p:sldId id="356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376" r:id="rId59"/>
    <p:sldId id="377" r:id="rId60"/>
    <p:sldId id="298" r:id="rId61"/>
    <p:sldId id="300" r:id="rId62"/>
    <p:sldId id="301" r:id="rId63"/>
    <p:sldId id="302" r:id="rId64"/>
    <p:sldId id="303" r:id="rId65"/>
    <p:sldId id="357" r:id="rId66"/>
    <p:sldId id="358" r:id="rId67"/>
    <p:sldId id="365" r:id="rId68"/>
    <p:sldId id="364" r:id="rId69"/>
    <p:sldId id="363" r:id="rId70"/>
    <p:sldId id="362" r:id="rId71"/>
    <p:sldId id="361" r:id="rId72"/>
    <p:sldId id="360" r:id="rId73"/>
    <p:sldId id="359" r:id="rId74"/>
    <p:sldId id="345" r:id="rId75"/>
    <p:sldId id="336" r:id="rId76"/>
    <p:sldId id="337" r:id="rId77"/>
    <p:sldId id="338" r:id="rId78"/>
    <p:sldId id="344" r:id="rId79"/>
    <p:sldId id="346" r:id="rId80"/>
    <p:sldId id="378" r:id="rId81"/>
    <p:sldId id="379" r:id="rId82"/>
    <p:sldId id="343" r:id="rId83"/>
  </p:sldIdLst>
  <p:sldSz cx="10080625" cy="7559675"/>
  <p:notesSz cx="7559675" cy="10691813"/>
  <p:defaultTextStyle>
    <a:defPPr>
      <a:defRPr lang="en-GB"/>
    </a:defPPr>
    <a:lvl1pPr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1pPr>
    <a:lvl2pPr marL="742334" indent="-285513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2pPr>
    <a:lvl3pPr marL="1142050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3pPr>
    <a:lvl4pPr marL="1598873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4pPr>
    <a:lvl5pPr marL="2055694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5pPr>
    <a:lvl6pPr marL="2284104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6pPr>
    <a:lvl7pPr marL="2740926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7pPr>
    <a:lvl8pPr marL="3197747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8pPr>
    <a:lvl9pPr marL="3654568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04" y="-29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A21C1EE7-E94A-FC48-A6E5-8C034F6D381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29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334" indent="-285513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050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8873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5694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4104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7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8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0DB25C-1C7D-634B-B705-1758DD86869C}" type="slidenum">
              <a:rPr lang="pt-BR"/>
              <a:pPr/>
              <a:t>1</a:t>
            </a:fld>
            <a:endParaRPr lang="pt-BR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3B07F-FDB2-7B4C-AD6A-3DB9B5B850E5}" type="slidenum">
              <a:rPr lang="pt-BR"/>
              <a:pPr/>
              <a:t>33</a:t>
            </a:fld>
            <a:endParaRPr lang="pt-BR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BA3B32-4504-7647-AEE9-CAA8574B7F45}" type="slidenum">
              <a:rPr lang="pt-BR"/>
              <a:pPr/>
              <a:t>35</a:t>
            </a:fld>
            <a:endParaRPr lang="pt-BR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DD3B77-2C27-F84C-993A-80A617372D91}" type="slidenum">
              <a:rPr lang="pt-BR"/>
              <a:pPr/>
              <a:t>36</a:t>
            </a:fld>
            <a:endParaRPr lang="pt-BR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05F598-D937-AA41-A685-61FEC48ADB76}" type="slidenum">
              <a:rPr lang="pt-BR"/>
              <a:pPr/>
              <a:t>41</a:t>
            </a:fld>
            <a:endParaRPr lang="pt-BR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453985-5633-1149-A7F3-CF9D31017B27}" type="slidenum">
              <a:rPr lang="pt-BR"/>
              <a:pPr/>
              <a:t>44</a:t>
            </a:fld>
            <a:endParaRPr lang="pt-BR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05A21B-3959-5B47-9F41-A7054DB4BC0F}" type="slidenum">
              <a:rPr lang="pt-BR"/>
              <a:pPr/>
              <a:t>47</a:t>
            </a:fld>
            <a:endParaRPr lang="pt-BR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FE82FD-84DC-8247-8729-EF96BC249BAE}" type="slidenum">
              <a:rPr lang="pt-BR"/>
              <a:pPr/>
              <a:t>48</a:t>
            </a:fld>
            <a:endParaRPr lang="pt-BR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F75BE3-0FEC-E746-BD69-766CEDF80515}" type="slidenum">
              <a:rPr lang="pt-BR"/>
              <a:pPr/>
              <a:t>49</a:t>
            </a:fld>
            <a:endParaRPr lang="pt-BR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FFD70-817B-BC44-A369-A550A947753E}" type="slidenum">
              <a:rPr lang="pt-BR"/>
              <a:pPr/>
              <a:t>50</a:t>
            </a:fld>
            <a:endParaRPr lang="pt-BR"/>
          </a:p>
        </p:txBody>
      </p:sp>
      <p:sp>
        <p:nvSpPr>
          <p:cNvPr id="983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83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1369DE-2856-4443-860B-802240604755}" type="slidenum">
              <a:rPr lang="pt-BR"/>
              <a:pPr/>
              <a:t>51</a:t>
            </a:fld>
            <a:endParaRPr lang="pt-BR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E2B72B-8046-0F40-9047-1CA6115025C5}" type="slidenum">
              <a:rPr lang="pt-BR"/>
              <a:pPr/>
              <a:t>5</a:t>
            </a:fld>
            <a:endParaRPr lang="pt-BR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BA1FB-65E1-C24A-B8C0-770C77C1181A}" type="slidenum">
              <a:rPr lang="pt-BR"/>
              <a:pPr/>
              <a:t>52</a:t>
            </a:fld>
            <a:endParaRPr lang="pt-BR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FA002B-9D0F-A74B-9B2A-CF0B57153F2A}" type="slidenum">
              <a:rPr lang="pt-BR"/>
              <a:pPr/>
              <a:t>53</a:t>
            </a:fld>
            <a:endParaRPr lang="pt-BR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C6B88D-6220-3744-9C5E-70FCBF89B98F}" type="slidenum">
              <a:rPr lang="pt-BR"/>
              <a:pPr/>
              <a:t>54</a:t>
            </a:fld>
            <a:endParaRPr lang="pt-BR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3CB5D2-476E-344B-9C8A-E606295CD8CC}" type="slidenum">
              <a:rPr lang="pt-BR"/>
              <a:pPr/>
              <a:t>55</a:t>
            </a:fld>
            <a:endParaRPr lang="pt-BR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851DBF-CD8A-3348-9E82-0FCB756DF8C7}" type="slidenum">
              <a:rPr lang="pt-BR"/>
              <a:pPr/>
              <a:t>56</a:t>
            </a:fld>
            <a:endParaRPr lang="pt-BR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94E4D1-481D-184E-B7A4-CAB7C7D86A4A}" type="slidenum">
              <a:rPr lang="pt-BR"/>
              <a:pPr/>
              <a:t>57</a:t>
            </a:fld>
            <a:endParaRPr lang="pt-BR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9F2F44-440B-CE4C-ABE5-854E7DEAA472}" type="slidenum">
              <a:rPr lang="pt-BR"/>
              <a:pPr/>
              <a:t>60</a:t>
            </a:fld>
            <a:endParaRPr lang="pt-BR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C4B82D-D43C-DA4B-86D3-84E73FA98B3F}" type="slidenum">
              <a:rPr lang="pt-BR"/>
              <a:pPr/>
              <a:t>61</a:t>
            </a:fld>
            <a:endParaRPr lang="pt-BR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5900" indent="-214313" eaLnBrk="1">
              <a:lnSpc>
                <a:spcPct val="99000"/>
              </a:lnSpc>
              <a:spcBef>
                <a:spcPct val="0"/>
              </a:spcBef>
            </a:pPr>
            <a:r>
              <a:rPr lang="pt-BR" sz="2000">
                <a:latin typeface="HelveticaNeue" charset="0"/>
                <a:cs typeface="HelveticaNeue" charset="0"/>
              </a:rPr>
              <a:t>- VM side: lower-level language, less constraints but evolution more difficult =&gt; modify and recompile the VM</a:t>
            </a:r>
          </a:p>
          <a:p>
            <a:pPr marL="215900" indent="-214313" eaLnBrk="1">
              <a:lnSpc>
                <a:spcPct val="99000"/>
              </a:lnSpc>
              <a:spcBef>
                <a:spcPct val="0"/>
              </a:spcBef>
            </a:pPr>
            <a:r>
              <a:rPr lang="pt-BR" sz="2000">
                <a:latin typeface="HelveticaNeue" charset="0"/>
                <a:cs typeface="HelveticaNeue" charset="0"/>
              </a:rPr>
              <a:t>- it's like driving a car under construction (maybe no brakes, no wheels)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B4A8DE-C5C4-7442-A35E-B092D7439CFD}" type="slidenum">
              <a:rPr lang="pt-BR"/>
              <a:pPr/>
              <a:t>62</a:t>
            </a:fld>
            <a:endParaRPr lang="pt-BR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B2A041-017D-3A4A-9EAD-732732B331F7}" type="slidenum">
              <a:rPr lang="pt-BR"/>
              <a:pPr/>
              <a:t>64</a:t>
            </a:fld>
            <a:endParaRPr lang="pt-BR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71500" algn="l"/>
                <a:tab pos="927100" algn="l"/>
                <a:tab pos="1281113" algn="l"/>
                <a:tab pos="1636713" algn="l"/>
                <a:tab pos="1993900" algn="l"/>
                <a:tab pos="2349500" algn="l"/>
                <a:tab pos="2703513" algn="l"/>
                <a:tab pos="3059113" algn="l"/>
                <a:tab pos="3416300" algn="l"/>
                <a:tab pos="3771900" algn="l"/>
                <a:tab pos="4127500" algn="l"/>
                <a:tab pos="4481513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5900" indent="-214313" eaLnBrk="1">
              <a:lnSpc>
                <a:spcPct val="99000"/>
              </a:lnSpc>
              <a:spcBef>
                <a:spcPct val="0"/>
              </a:spcBef>
            </a:pPr>
            <a:r>
              <a:rPr lang="pt-BR" sz="2200">
                <a:latin typeface="HelveticaNeue" charset="0"/>
                <a:cs typeface="HelveticaNeue" charset="0"/>
              </a:rPr>
              <a:t>- VM side: lower-level language, less constraints but evolution more difficult =&gt; modify and recompile the VM</a:t>
            </a:r>
          </a:p>
          <a:p>
            <a:pPr marL="215900" indent="-214313" eaLnBrk="1">
              <a:lnSpc>
                <a:spcPct val="99000"/>
              </a:lnSpc>
              <a:spcBef>
                <a:spcPct val="0"/>
              </a:spcBef>
            </a:pPr>
            <a:r>
              <a:rPr lang="pt-BR" sz="2200">
                <a:latin typeface="HelveticaNeue" charset="0"/>
                <a:cs typeface="HelveticaNeue" charset="0"/>
              </a:rPr>
              <a:t>- it's like driving a car under construction (maybe no brakes, no wheels)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104287" tIns="52144" rIns="104287" bIns="52144"/>
          <a:lstStyle/>
          <a:p>
            <a:pPr lvl="0"/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500"/>
          </a:p>
          <a:p>
            <a:pPr lvl="0">
              <a:defRPr sz="1800"/>
            </a:pPr>
            <a:r>
              <a:rPr sz="2500"/>
              <a:t>---&gt; les graphes pour comprendre les packages  ne sont pas adaptés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ECB8B9-9175-4A4D-83C7-F0A47B474A48}" type="slidenum">
              <a:rPr lang="en-US"/>
              <a:pPr/>
              <a:t>75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1213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6585" y="5077599"/>
            <a:ext cx="6048049" cy="48109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FA8373-1103-C74F-93B6-4A1BE9BDEB4E}" type="slidenum">
              <a:rPr lang="en-US"/>
              <a:pPr/>
              <a:t>76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1213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6585" y="5077599"/>
            <a:ext cx="6048049" cy="48109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8776B9-CE76-BF48-8289-D5A767728A2A}" type="slidenum">
              <a:rPr lang="en-US"/>
              <a:pPr/>
              <a:t>77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1213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6585" y="5077599"/>
            <a:ext cx="6048049" cy="48109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104287" tIns="52144" rIns="104287" bIns="52144"/>
          <a:lstStyle/>
          <a:p>
            <a:pPr lvl="0"/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scalable = utilisable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104287" tIns="52144" rIns="104287" bIns="52144"/>
          <a:lstStyle/>
          <a:p>
            <a:pPr lvl="0"/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t>expliquer les 4 packages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E01DC5-9551-E645-9533-B3DA07FBE01F}" type="slidenum">
              <a:rPr lang="pt-BR"/>
              <a:pPr/>
              <a:t>23</a:t>
            </a:fld>
            <a:endParaRPr lang="pt-BR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C93827-3363-1D4F-820D-EC767F1742D2}" type="slidenum">
              <a:rPr lang="pt-BR"/>
              <a:pPr/>
              <a:t>24</a:t>
            </a:fld>
            <a:endParaRPr lang="pt-BR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5900" indent="-214313" eaLnBrk="1">
              <a:lnSpc>
                <a:spcPct val="93000"/>
              </a:lnSpc>
              <a:spcBef>
                <a:spcPct val="0"/>
              </a:spcBef>
            </a:pPr>
            <a:r>
              <a:rPr lang="pt-BR" sz="2000">
                <a:latin typeface="Arial" charset="0"/>
                <a:cs typeface="DejaVu Sans" charset="0"/>
              </a:rPr>
              <a:t>- we are adding code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</a:pPr>
            <a:r>
              <a:rPr lang="pt-BR" sz="2000">
                <a:latin typeface="Arial" charset="0"/>
                <a:cs typeface="DejaVu Sans" charset="0"/>
              </a:rPr>
              <a:t>- cleaning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</a:pPr>
            <a:r>
              <a:rPr lang="pt-BR" sz="2000">
                <a:latin typeface="Arial" charset="0"/>
                <a:cs typeface="DejaVu Sans" charset="0"/>
              </a:rPr>
              <a:t>- growing continuously since 1.4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</a:pPr>
            <a:r>
              <a:rPr lang="pt-BR" sz="2000">
                <a:latin typeface="Arial" charset="0"/>
                <a:cs typeface="DejaVu Sans" charset="0"/>
              </a:rPr>
              <a:t>- 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826A94-E1A6-1F4E-8329-0075F9133954}" type="slidenum">
              <a:rPr lang="pt-BR"/>
              <a:pPr/>
              <a:t>28</a:t>
            </a:fld>
            <a:endParaRPr lang="pt-BR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CF74CB-86DD-2B46-96ED-396885309938}" type="slidenum">
              <a:rPr lang="pt-BR"/>
              <a:pPr/>
              <a:t>29</a:t>
            </a:fld>
            <a:endParaRPr lang="pt-BR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1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5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9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E941-C048-874C-9432-206E3D3ADEB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82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6BC1-7742-B14B-B594-F66C24BF6267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37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454" y="302745"/>
            <a:ext cx="2268141" cy="6450223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4031" y="302745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9AEA-C1AD-654B-A280-41D70C6B3EA2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61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03243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7227893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6E77A747-959A-7C4C-99D2-BF2ECF072AE3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07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04876" indent="-393425">
              <a:buClr>
                <a:srgbClr val="4B4B4B"/>
              </a:buClr>
              <a:buFont typeface="Lucida Grande"/>
              <a:buChar char="‣"/>
              <a:defRPr sz="2900"/>
            </a:lvl2pPr>
            <a:lvl3pPr marL="1081916" indent="-393425">
              <a:spcBef>
                <a:spcPts val="1938"/>
              </a:spcBef>
              <a:defRPr sz="2600"/>
            </a:lvl3pPr>
            <a:lvl4pPr>
              <a:defRPr sz="2500"/>
            </a:lvl4pPr>
            <a:lvl5pPr>
              <a:defRPr sz="2200"/>
            </a:lvl5pPr>
          </a:lstStyle>
          <a:p>
            <a:pPr lvl="0">
              <a:defRPr sz="1800"/>
            </a:pPr>
            <a:r>
              <a:rPr sz="33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6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03618" y="127963"/>
            <a:ext cx="9224167" cy="79730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961-C407-4747-975F-34F08914B278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01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300" y="4857799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6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3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09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46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8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1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5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92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C567-17B6-2343-A315-41C4553C45B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10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8D76-33AC-A24F-B81F-4410B88BF35E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49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D2C5-61E1-5F4E-85B0-CE5E17D7E6E3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53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7498-90A1-5A4A-99D0-390F8D935B3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63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F6A1-1943-A24D-91BC-48579776646F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07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249" y="300994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657" indent="0">
              <a:buNone/>
              <a:defRPr sz="1300"/>
            </a:lvl2pPr>
            <a:lvl3pPr marL="1007317" indent="0">
              <a:buNone/>
              <a:defRPr sz="1100"/>
            </a:lvl3pPr>
            <a:lvl4pPr marL="1510976" indent="0">
              <a:buNone/>
              <a:defRPr sz="1000"/>
            </a:lvl4pPr>
            <a:lvl5pPr marL="2014632" indent="0">
              <a:buNone/>
              <a:defRPr sz="1000"/>
            </a:lvl5pPr>
            <a:lvl6pPr marL="2518291" indent="0">
              <a:buNone/>
              <a:defRPr sz="1000"/>
            </a:lvl6pPr>
            <a:lvl7pPr marL="3021949" indent="0">
              <a:buNone/>
              <a:defRPr sz="1000"/>
            </a:lvl7pPr>
            <a:lvl8pPr marL="3525605" indent="0">
              <a:buNone/>
              <a:defRPr sz="1000"/>
            </a:lvl8pPr>
            <a:lvl9pPr marL="4029265" indent="0">
              <a:buNone/>
              <a:defRPr sz="1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9B1B-1781-9544-961B-795200B15A1E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62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657" indent="0">
              <a:buNone/>
              <a:defRPr sz="3100"/>
            </a:lvl2pPr>
            <a:lvl3pPr marL="1007317" indent="0">
              <a:buNone/>
              <a:defRPr sz="2600"/>
            </a:lvl3pPr>
            <a:lvl4pPr marL="1510976" indent="0">
              <a:buNone/>
              <a:defRPr sz="2200"/>
            </a:lvl4pPr>
            <a:lvl5pPr marL="2014632" indent="0">
              <a:buNone/>
              <a:defRPr sz="2200"/>
            </a:lvl5pPr>
            <a:lvl6pPr marL="2518291" indent="0">
              <a:buNone/>
              <a:defRPr sz="2200"/>
            </a:lvl6pPr>
            <a:lvl7pPr marL="3021949" indent="0">
              <a:buNone/>
              <a:defRPr sz="2200"/>
            </a:lvl7pPr>
            <a:lvl8pPr marL="3525605" indent="0">
              <a:buNone/>
              <a:defRPr sz="2200"/>
            </a:lvl8pPr>
            <a:lvl9pPr marL="4029265" indent="0">
              <a:buNone/>
              <a:defRPr sz="22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657" indent="0">
              <a:buNone/>
              <a:defRPr sz="1300"/>
            </a:lvl2pPr>
            <a:lvl3pPr marL="1007317" indent="0">
              <a:buNone/>
              <a:defRPr sz="1100"/>
            </a:lvl3pPr>
            <a:lvl4pPr marL="1510976" indent="0">
              <a:buNone/>
              <a:defRPr sz="1000"/>
            </a:lvl4pPr>
            <a:lvl5pPr marL="2014632" indent="0">
              <a:buNone/>
              <a:defRPr sz="1000"/>
            </a:lvl5pPr>
            <a:lvl6pPr marL="2518291" indent="0">
              <a:buNone/>
              <a:defRPr sz="1000"/>
            </a:lvl6pPr>
            <a:lvl7pPr marL="3021949" indent="0">
              <a:buNone/>
              <a:defRPr sz="1000"/>
            </a:lvl7pPr>
            <a:lvl8pPr marL="3525605" indent="0">
              <a:buNone/>
              <a:defRPr sz="1000"/>
            </a:lvl8pPr>
            <a:lvl9pPr marL="4029265" indent="0">
              <a:buNone/>
              <a:defRPr sz="1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AB09-71E0-FC4A-9A60-BEBFC7269602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3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28" tIns="50366" rIns="100728" bIns="50366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728" tIns="50366" rIns="100728" bIns="50366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4031" y="7006706"/>
            <a:ext cx="2352146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44214" y="7006706"/>
            <a:ext cx="3192198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4448" y="7006706"/>
            <a:ext cx="2352146" cy="402483"/>
          </a:xfrm>
          <a:prstGeom prst="rect">
            <a:avLst/>
          </a:prstGeom>
        </p:spPr>
        <p:txBody>
          <a:bodyPr vert="horz" lIns="100728" tIns="50366" rIns="100728" bIns="5036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E71CE-7A98-8E44-AD9C-0D89FC71718C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56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ctr" defTabSz="50365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743" indent="-377743" algn="l" defTabSz="503657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445" indent="-314785" algn="l" defTabSz="503657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48" indent="-251830" algn="l" defTabSz="503657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05" indent="-251830" algn="l" defTabSz="503657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62" indent="-251830" algn="l" defTabSz="503657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20" indent="-251830" algn="l" defTabSz="5036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78" indent="-251830" algn="l" defTabSz="5036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37" indent="-251830" algn="l" defTabSz="5036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094" indent="-251830" algn="l" defTabSz="5036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defTabSz="50365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i.inria.fr/pharo/view/6.0-SysConf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i.inria.fr/pharo/job/Pharo-6.0-DependencyAnalysis/ws/bootstrap-dependency-report-graph.html" TargetMode="External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s://hal.inria.fr/tel-01251173" TargetMode="External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i.inria.fr/pharo/view/Pharo%20bootstrap/" TargetMode="External"/><Relationship Id="rId3" Type="http://schemas.openxmlformats.org/officeDocument/2006/relationships/hyperlink" Target="https://github.com/guillep/PharoBootstrap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9311" y="4067869"/>
            <a:ext cx="10080625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5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endParaRPr lang="pt-BR" sz="2400" dirty="0"/>
          </a:p>
          <a:p>
            <a:pPr algn="ctr"/>
            <a:r>
              <a:rPr lang="pt-BR" sz="2800" dirty="0" err="1"/>
              <a:t>Stéphane</a:t>
            </a:r>
            <a:r>
              <a:rPr lang="pt-BR" sz="2800" dirty="0"/>
              <a:t> </a:t>
            </a:r>
            <a:r>
              <a:rPr lang="pt-BR" sz="2800" dirty="0" err="1"/>
              <a:t>Ducasse</a:t>
            </a:r>
            <a:r>
              <a:rPr lang="pt-BR" sz="2800" dirty="0"/>
              <a:t> </a:t>
            </a:r>
            <a:r>
              <a:rPr lang="pt-BR" sz="2800" dirty="0" err="1"/>
              <a:t>and</a:t>
            </a:r>
            <a:r>
              <a:rPr lang="pt-BR" sz="2800" dirty="0"/>
              <a:t> Guillermo </a:t>
            </a:r>
            <a:r>
              <a:rPr lang="pt-BR" sz="2800" dirty="0" err="1"/>
              <a:t>Polito</a:t>
            </a:r>
            <a:endParaRPr lang="pt-BR" sz="2800" dirty="0"/>
          </a:p>
          <a:p>
            <a:pPr algn="ctr"/>
            <a:r>
              <a:rPr lang="pt-BR" dirty="0" err="1"/>
              <a:t>Modularity</a:t>
            </a:r>
            <a:r>
              <a:rPr lang="pt-BR" dirty="0"/>
              <a:t> 2017</a:t>
            </a:r>
          </a:p>
          <a:p>
            <a:pPr algn="ctr"/>
            <a:r>
              <a:rPr lang="pt-BR" dirty="0" err="1"/>
              <a:t>Brussels</a:t>
            </a:r>
            <a:endParaRPr lang="pt-BR" dirty="0"/>
          </a:p>
          <a:p>
            <a:pPr algn="ctr"/>
            <a:endParaRPr lang="pt-BR" sz="32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163" y="1182687"/>
            <a:ext cx="10080626" cy="2021085"/>
          </a:xfrm>
          <a:ln/>
        </p:spPr>
        <p:txBody>
          <a:bodyPr>
            <a:noAutofit/>
          </a:bodyPr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  <a:tab pos="9402897" algn="l"/>
              </a:tabLst>
            </a:pPr>
            <a:r>
              <a:rPr lang="pt-BR" sz="7200" dirty="0" err="1"/>
              <a:t>Modularity</a:t>
            </a:r>
            <a:r>
              <a:rPr lang="pt-BR" sz="7200" dirty="0"/>
              <a:t> </a:t>
            </a:r>
            <a:br>
              <a:rPr lang="pt-BR" sz="7200" dirty="0"/>
            </a:br>
            <a:r>
              <a:rPr lang="pt-BR" sz="7200" dirty="0" err="1"/>
              <a:t>from</a:t>
            </a:r>
            <a:r>
              <a:rPr lang="pt-BR" sz="7200" dirty="0"/>
              <a:t> </a:t>
            </a:r>
            <a:br>
              <a:rPr lang="pt-BR" sz="7200" dirty="0"/>
            </a:br>
            <a:r>
              <a:rPr lang="pt-BR" sz="7200" dirty="0" err="1"/>
              <a:t>the</a:t>
            </a:r>
            <a:r>
              <a:rPr lang="pt-BR" sz="7200" dirty="0"/>
              <a:t> </a:t>
            </a:r>
            <a:r>
              <a:rPr lang="pt-BR" sz="7200" dirty="0" err="1"/>
              <a:t>trenches</a:t>
            </a:r>
            <a:endParaRPr lang="pt-BR" sz="7200" dirty="0"/>
          </a:p>
        </p:txBody>
      </p:sp>
      <p:pic>
        <p:nvPicPr>
          <p:cNvPr id="3" name="Image 2" descr="newINRIALogo_E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6516141"/>
            <a:ext cx="2664048" cy="9615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64" y="6588149"/>
            <a:ext cx="1656184" cy="7876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000"/>
              <a:t>Building a DSM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10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18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440" y="1338693"/>
            <a:ext cx="3475060" cy="298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 18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6740" y="3755211"/>
            <a:ext cx="1532479" cy="814610"/>
          </a:xfrm>
          <a:prstGeom prst="rect">
            <a:avLst/>
          </a:prstGeom>
        </p:spPr>
      </p:pic>
      <p:pic>
        <p:nvPicPr>
          <p:cNvPr id="18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440" y="1338693"/>
            <a:ext cx="3475060" cy="298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6003" y="4134197"/>
            <a:ext cx="3731795" cy="2952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36159" y="4813386"/>
            <a:ext cx="3731795" cy="2952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23707" y="4498400"/>
            <a:ext cx="3731795" cy="2952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97287" y="4714954"/>
            <a:ext cx="3731795" cy="2952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 190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180199">
            <a:off x="1394296" y="1322288"/>
            <a:ext cx="551227" cy="1328989"/>
          </a:xfrm>
          <a:prstGeom prst="rect">
            <a:avLst/>
          </a:prstGeom>
        </p:spPr>
      </p:pic>
      <p:sp>
        <p:nvSpPr>
          <p:cNvPr id="193" name="Shape 193"/>
          <p:cNvSpPr/>
          <p:nvPr/>
        </p:nvSpPr>
        <p:spPr>
          <a:xfrm>
            <a:off x="4086289" y="1272044"/>
            <a:ext cx="5739263" cy="1422774"/>
          </a:xfrm>
          <a:prstGeom prst="rect">
            <a:avLst/>
          </a:prstGeom>
          <a:ln w="25400" cap="rnd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300"/>
              <a:t>weight = Inheritance + invocation + reference + extension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  <p:bldP spid="184" grpId="0" animBg="1" advAuto="0"/>
      <p:bldP spid="187" grpId="0" animBg="1" advAuto="0"/>
      <p:bldP spid="188" grpId="0" animBg="1" advAuto="0"/>
      <p:bldP spid="188" grpId="1" animBg="1" advAuto="0"/>
      <p:bldP spid="189" grpId="0" animBg="1" advAuto="0"/>
      <p:bldP spid="190" grpId="0" animBg="1" advAuto="0"/>
      <p:bldP spid="190" grpId="1" animBg="1" advAuto="0"/>
      <p:bldP spid="191" grpId="0" animBg="1" advAuto="0"/>
      <p:bldP spid="19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000"/>
              <a:t>DSM for software architecture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11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197" name="Mondrian-2011-05-24-15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632" y="1230421"/>
            <a:ext cx="5532531" cy="553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ondrian-2011-05-24-152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0632" y="1230421"/>
            <a:ext cx="5532531" cy="5531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3012374" y="6821425"/>
            <a:ext cx="4489028" cy="41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Clr>
                <a:srgbClr val="FFFFFF"/>
              </a:buClr>
              <a:buSzPct val="125000"/>
              <a:buChar char="•"/>
              <a:defRPr sz="2400"/>
            </a:lvl1pPr>
          </a:lstStyle>
          <a:p>
            <a:pPr lvl="0">
              <a:defRPr sz="1800"/>
            </a:pPr>
            <a:r>
              <a:rPr sz="1900"/>
              <a:t>PharoCore 1.1, 115 packages - 78 in cycle</a:t>
            </a:r>
          </a:p>
        </p:txBody>
      </p:sp>
      <p:sp>
        <p:nvSpPr>
          <p:cNvPr id="200" name="Shape 200"/>
          <p:cNvSpPr/>
          <p:nvPr/>
        </p:nvSpPr>
        <p:spPr>
          <a:xfrm>
            <a:off x="1295900" y="6272206"/>
            <a:ext cx="2448272" cy="46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9341" tIns="39341" rIns="39341" bIns="39341" anchor="ctr">
            <a:spAutoFit/>
          </a:bodyPr>
          <a:lstStyle/>
          <a:p>
            <a:pPr lvl="3" indent="688492">
              <a:spcBef>
                <a:spcPts val="1860"/>
              </a:spcBef>
              <a:buClr>
                <a:srgbClr val="4B4B4B"/>
              </a:buClr>
              <a:buFont typeface="Lucida Grande"/>
              <a:defRPr sz="1800"/>
            </a:pPr>
            <a:endParaRPr sz="2600" i="1" dirty="0"/>
          </a:p>
        </p:txBody>
      </p:sp>
      <p:pic>
        <p:nvPicPr>
          <p:cNvPr id="201" name="Image 20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7743" y="2677386"/>
            <a:ext cx="4459497" cy="4232631"/>
          </a:xfrm>
          <a:prstGeom prst="rect">
            <a:avLst/>
          </a:prstGeom>
        </p:spPr>
      </p:pic>
      <p:pic>
        <p:nvPicPr>
          <p:cNvPr id="203" name="Image 202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57432" y="2677387"/>
            <a:ext cx="383932" cy="3642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2240" y="1187549"/>
            <a:ext cx="5544616" cy="475697"/>
          </a:xfrm>
          <a:prstGeom prst="rect">
            <a:avLst/>
          </a:prstGeom>
        </p:spPr>
        <p:txBody>
          <a:bodyPr wrap="square" lIns="91374" tIns="45686" rIns="91374" bIns="45686">
            <a:spAutoFit/>
          </a:bodyPr>
          <a:lstStyle/>
          <a:p>
            <a:pPr lvl="3" indent="688492">
              <a:spcBef>
                <a:spcPts val="1860"/>
              </a:spcBef>
              <a:buClr>
                <a:srgbClr val="4B4B4B"/>
              </a:buClr>
              <a:buFont typeface="Lucida Grande"/>
              <a:defRPr sz="1800"/>
            </a:pPr>
            <a:r>
              <a:rPr lang="is-IS" sz="2600" i="1" dirty="0"/>
              <a:t>[ Sangal 2005 ]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 advAuto="0"/>
      <p:bldP spid="198" grpId="0" animBg="1" advAuto="0"/>
      <p:bldP spid="200" grpId="0" animBg="1" advAuto="0"/>
      <p:bldP spid="201" grpId="0" animBg="1" advAuto="0"/>
      <p:bldP spid="20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808" y="1979637"/>
            <a:ext cx="9072563" cy="125994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There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package </a:t>
            </a:r>
            <a:r>
              <a:rPr lang="fr-FR" dirty="0" err="1" smtClean="0"/>
              <a:t>dependencies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66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 descr="Screen Shot 2017-04-03 at 20.0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3563813"/>
            <a:ext cx="5301809" cy="2520280"/>
          </a:xfrm>
          <a:prstGeom prst="rect">
            <a:avLst/>
          </a:prstGeom>
        </p:spPr>
      </p:pic>
      <p:pic>
        <p:nvPicPr>
          <p:cNvPr id="12" name="Image 11" descr="Screen Shot 2017-04-03 at 20.0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611485"/>
            <a:ext cx="850525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12" y="1979637"/>
            <a:ext cx="4853513" cy="4536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Package </a:t>
            </a:r>
            <a:r>
              <a:rPr lang="fr-FR" dirty="0" err="1" smtClean="0"/>
              <a:t>Blueprints</a:t>
            </a:r>
            <a:r>
              <a:rPr lang="fr-FR" dirty="0" smtClean="0"/>
              <a:t> (ICSM2007)</a:t>
            </a:r>
          </a:p>
          <a:p>
            <a:r>
              <a:rPr lang="fr-FR" dirty="0" smtClean="0"/>
              <a:t>Extended DSM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38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 dirty="0"/>
              <a:t>A cell </a:t>
            </a:r>
            <a:r>
              <a:rPr lang="en-US" sz="5000" dirty="0"/>
              <a:t>expresses </a:t>
            </a:r>
            <a:r>
              <a:rPr sz="5000" dirty="0"/>
              <a:t>a dependency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431802" y="1403578"/>
            <a:ext cx="9072563" cy="498903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00" dirty="0"/>
              <a:t>From Package A to Package B</a:t>
            </a:r>
          </a:p>
        </p:txBody>
      </p:sp>
      <p:pic>
        <p:nvPicPr>
          <p:cNvPr id="241" name="ecellDispla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0152" y="1907632"/>
            <a:ext cx="4843425" cy="454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6334" y="2741277"/>
            <a:ext cx="2628444" cy="4075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6334" y="3755147"/>
            <a:ext cx="2628444" cy="2244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6334" y="3449996"/>
            <a:ext cx="2628444" cy="285456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132053" y="3327932"/>
            <a:ext cx="3002530" cy="1415490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698"/>
              </a:spcBef>
              <a:defRPr sz="1800"/>
            </a:pPr>
            <a:r>
              <a:rPr sz="2200" dirty="0"/>
              <a:t>Number of dependencies:</a:t>
            </a:r>
          </a:p>
          <a:p>
            <a:pPr>
              <a:spcBef>
                <a:spcPts val="1860"/>
              </a:spcBef>
              <a:defRPr sz="1800"/>
            </a:pPr>
            <a:r>
              <a:rPr sz="1900" dirty="0"/>
              <a:t>inheritance, invocation, reference, extension</a:t>
            </a:r>
          </a:p>
        </p:txBody>
      </p:sp>
      <p:sp>
        <p:nvSpPr>
          <p:cNvPr id="246" name="Shape 246"/>
          <p:cNvSpPr/>
          <p:nvPr/>
        </p:nvSpPr>
        <p:spPr>
          <a:xfrm flipH="1">
            <a:off x="3124739" y="3696079"/>
            <a:ext cx="551284" cy="206710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200964" y="5834070"/>
            <a:ext cx="2205137" cy="547252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2400"/>
              </a:spcBef>
              <a:defRPr sz="2400"/>
            </a:lvl1pPr>
          </a:lstStyle>
          <a:p>
            <a:pPr lvl="0">
              <a:defRPr sz="1800"/>
            </a:pPr>
            <a:r>
              <a:rPr sz="1900" dirty="0"/>
              <a:t>Grey, Pink/Red, Yellow</a:t>
            </a:r>
          </a:p>
        </p:txBody>
      </p:sp>
      <p:sp>
        <p:nvSpPr>
          <p:cNvPr id="248" name="Shape 248"/>
          <p:cNvSpPr/>
          <p:nvPr/>
        </p:nvSpPr>
        <p:spPr>
          <a:xfrm flipH="1" flipV="1">
            <a:off x="2425789" y="6127385"/>
            <a:ext cx="1260078" cy="29532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animBg="1" advAuto="0"/>
      <p:bldP spid="242" grpId="1" animBg="1" advAuto="0"/>
      <p:bldP spid="243" grpId="0" animBg="1" advAuto="0"/>
      <p:bldP spid="243" grpId="1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6149" y="3226381"/>
            <a:ext cx="3160040" cy="314225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eCell example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215776" y="1331567"/>
            <a:ext cx="9696695" cy="5216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sz="2900"/>
              <a:t>From Components-Tools to Platform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16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25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732" y="3327044"/>
            <a:ext cx="2628444" cy="28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 25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7802" y="4352501"/>
            <a:ext cx="1525876" cy="712706"/>
          </a:xfrm>
          <a:prstGeom prst="rect">
            <a:avLst/>
          </a:prstGeom>
        </p:spPr>
      </p:pic>
      <p:sp>
        <p:nvSpPr>
          <p:cNvPr id="258" name="Shape 258"/>
          <p:cNvSpPr/>
          <p:nvPr/>
        </p:nvSpPr>
        <p:spPr>
          <a:xfrm>
            <a:off x="2805652" y="2053248"/>
            <a:ext cx="3514437" cy="1100634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698"/>
              </a:spcBef>
              <a:defRPr sz="1800"/>
            </a:pPr>
            <a:r>
              <a:rPr sz="2200"/>
              <a:t>6 dependencies:</a:t>
            </a:r>
          </a:p>
          <a:p>
            <a:pPr>
              <a:spcBef>
                <a:spcPts val="1860"/>
              </a:spcBef>
              <a:defRPr sz="1800"/>
            </a:pPr>
            <a:r>
              <a:rPr sz="1900"/>
              <a:t>6 references (6 classes to 1 class)</a:t>
            </a:r>
          </a:p>
        </p:txBody>
      </p:sp>
      <p:sp>
        <p:nvSpPr>
          <p:cNvPr id="259" name="Shape 259"/>
          <p:cNvSpPr/>
          <p:nvPr/>
        </p:nvSpPr>
        <p:spPr>
          <a:xfrm>
            <a:off x="4164173" y="6724985"/>
            <a:ext cx="1614475" cy="547252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2400"/>
              </a:spcBef>
              <a:defRPr sz="2400"/>
            </a:lvl1pPr>
          </a:lstStyle>
          <a:p>
            <a:pPr lvl="0">
              <a:defRPr sz="1800"/>
            </a:pPr>
            <a:r>
              <a:rPr sz="1900"/>
              <a:t>In a direct cycle</a:t>
            </a:r>
          </a:p>
        </p:txBody>
      </p:sp>
      <p:sp>
        <p:nvSpPr>
          <p:cNvPr id="260" name="Shape 260"/>
          <p:cNvSpPr/>
          <p:nvPr/>
        </p:nvSpPr>
        <p:spPr>
          <a:xfrm flipH="1">
            <a:off x="5788493" y="6289885"/>
            <a:ext cx="1230545" cy="65950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 flipH="1" flipV="1">
            <a:off x="5210950" y="3185956"/>
            <a:ext cx="754735" cy="180462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465223" y="5415822"/>
            <a:ext cx="1732607" cy="547252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2400"/>
              </a:spcBef>
              <a:defRPr sz="2400"/>
            </a:lvl1pPr>
          </a:lstStyle>
          <a:p>
            <a:pPr lvl="0">
              <a:defRPr sz="1800"/>
            </a:pPr>
            <a:r>
              <a:rPr sz="1900"/>
              <a:t>rate of impacted classes</a:t>
            </a:r>
          </a:p>
        </p:txBody>
      </p:sp>
      <p:sp>
        <p:nvSpPr>
          <p:cNvPr id="263" name="Shape 263"/>
          <p:cNvSpPr/>
          <p:nvPr/>
        </p:nvSpPr>
        <p:spPr>
          <a:xfrm flipH="1">
            <a:off x="5197822" y="5059472"/>
            <a:ext cx="856458" cy="42326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 flipH="1">
            <a:off x="5224078" y="3815929"/>
            <a:ext cx="800675" cy="164055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 flipH="1" flipV="1">
            <a:off x="5210948" y="3185962"/>
            <a:ext cx="1273204" cy="905587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  <p:bldP spid="258" grpId="0" animBg="1" advAuto="0"/>
      <p:bldP spid="259" grpId="0" animBg="1" advAuto="0"/>
      <p:bldP spid="260" grpId="0" animBg="1" advAuto="0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503808" y="0"/>
            <a:ext cx="9072563" cy="125994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 dirty="0"/>
              <a:t>eDSM with eCell: Zoom on a SCC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17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269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4686" y="1141826"/>
            <a:ext cx="6526812" cy="620394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315029" y="1710582"/>
            <a:ext cx="2490623" cy="1372555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698"/>
              </a:spcBef>
              <a:defRPr sz="1800"/>
            </a:pPr>
            <a:r>
              <a:rPr sz="2200"/>
              <a:t>A direct cycle:</a:t>
            </a:r>
          </a:p>
          <a:p>
            <a:pPr>
              <a:spcBef>
                <a:spcPts val="1860"/>
              </a:spcBef>
              <a:defRPr sz="1800"/>
            </a:pPr>
            <a:r>
              <a:rPr sz="1900"/>
              <a:t>The red dependency seems better to remove</a:t>
            </a:r>
          </a:p>
        </p:txBody>
      </p:sp>
      <p:pic>
        <p:nvPicPr>
          <p:cNvPr id="271" name="Image 27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4556" y="3199080"/>
            <a:ext cx="3169886" cy="2953000"/>
          </a:xfrm>
          <a:prstGeom prst="rect">
            <a:avLst/>
          </a:prstGeom>
        </p:spPr>
      </p:pic>
      <p:sp>
        <p:nvSpPr>
          <p:cNvPr id="273" name="Shape 273"/>
          <p:cNvSpPr/>
          <p:nvPr/>
        </p:nvSpPr>
        <p:spPr>
          <a:xfrm flipH="1" flipV="1">
            <a:off x="2303584" y="2910345"/>
            <a:ext cx="3353646" cy="1040113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305181" y="5697442"/>
            <a:ext cx="2185448" cy="633661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900"/>
              </a:spcBef>
              <a:defRPr sz="2800"/>
            </a:lvl1pPr>
          </a:lstStyle>
          <a:p>
            <a:pPr lvl="0">
              <a:defRPr sz="1800"/>
            </a:pPr>
            <a:r>
              <a:rPr sz="2200"/>
              <a:t>2 other candidate dependencies</a:t>
            </a:r>
          </a:p>
        </p:txBody>
      </p:sp>
      <p:sp>
        <p:nvSpPr>
          <p:cNvPr id="275" name="Shape 275"/>
          <p:cNvSpPr/>
          <p:nvPr/>
        </p:nvSpPr>
        <p:spPr>
          <a:xfrm flipH="1" flipV="1">
            <a:off x="2480788" y="6168486"/>
            <a:ext cx="1916369" cy="22311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 flipH="1">
            <a:off x="2493904" y="5905996"/>
            <a:ext cx="5919743" cy="249360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 advAuto="0"/>
      <p:bldP spid="270" grpId="1" animBg="1" advAuto="0"/>
      <p:bldP spid="271" grpId="0" animBg="1" advAuto="0"/>
      <p:bldP spid="271" grpId="1" animBg="1" advAuto="0"/>
      <p:bldP spid="273" grpId="0" animBg="1" advAuto="0"/>
      <p:bldP spid="273" grpId="1" animBg="1" advAuto="0"/>
      <p:bldP spid="274" grpId="0" animBg="1" advAuto="0"/>
      <p:bldP spid="275" grpId="0" animBg="1" advAuto="0"/>
      <p:bldP spid="27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000" dirty="0"/>
              <a:t>Existing approaches</a:t>
            </a:r>
            <a:r>
              <a:rPr lang="en-US" sz="5000" dirty="0"/>
              <a:t> to </a:t>
            </a:r>
            <a:br>
              <a:rPr lang="en-US" sz="5000" dirty="0"/>
            </a:br>
            <a:r>
              <a:rPr lang="en-US" sz="5000" dirty="0"/>
              <a:t>layer identification</a:t>
            </a:r>
            <a:endParaRPr sz="5000" dirty="0"/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215778" y="1907631"/>
            <a:ext cx="7920880" cy="4608511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defRPr sz="1800"/>
            </a:pPr>
            <a:r>
              <a:rPr sz="2400" dirty="0"/>
              <a:t>Lattix</a:t>
            </a:r>
            <a:r>
              <a:rPr sz="2400" i="1" dirty="0"/>
              <a:t> </a:t>
            </a:r>
            <a:r>
              <a:rPr sz="2400" dirty="0"/>
              <a:t>move each SCC in a layer</a:t>
            </a:r>
          </a:p>
          <a:p>
            <a:pPr lvl="3">
              <a:defRPr sz="1800"/>
            </a:pPr>
            <a:r>
              <a:rPr sz="2400" i="1" dirty="0"/>
              <a:t>[Lattix 2005]</a:t>
            </a:r>
          </a:p>
          <a:p>
            <a:pPr lvl="3">
              <a:defRPr sz="1800"/>
            </a:pPr>
            <a:r>
              <a:rPr sz="2400" dirty="0"/>
              <a:t>Does not work with undesired cycles</a:t>
            </a:r>
          </a:p>
          <a:p>
            <a:pPr lvl="1">
              <a:defRPr sz="1800"/>
            </a:pPr>
            <a:r>
              <a:rPr sz="2400" dirty="0"/>
              <a:t>Minimum Feedback Arc Set (MFAS) break the minimum of edges.</a:t>
            </a:r>
          </a:p>
          <a:p>
            <a:pPr lvl="3">
              <a:defRPr sz="1800"/>
            </a:pPr>
            <a:r>
              <a:rPr sz="2400" i="1" dirty="0"/>
              <a:t>[Melton 2007]</a:t>
            </a:r>
          </a:p>
          <a:p>
            <a:pPr lvl="3">
              <a:defRPr sz="1800"/>
            </a:pPr>
            <a:r>
              <a:rPr sz="2400" i="1" dirty="0" smtClean="0"/>
              <a:t>Does </a:t>
            </a:r>
            <a:r>
              <a:rPr sz="2400" i="1" dirty="0"/>
              <a:t>not take into account the semantics</a:t>
            </a:r>
          </a:p>
          <a:p>
            <a:pPr lvl="1">
              <a:defRPr sz="1800"/>
            </a:pPr>
            <a:r>
              <a:rPr sz="2400" dirty="0"/>
              <a:t>Regression and Integration testing technics</a:t>
            </a:r>
          </a:p>
          <a:p>
            <a:pPr lvl="3">
              <a:defRPr sz="1800"/>
            </a:pPr>
            <a:r>
              <a:rPr sz="2400" i="1" dirty="0"/>
              <a:t>[Le Traon 2000, Da Veiga Cabral 2010]</a:t>
            </a:r>
          </a:p>
          <a:p>
            <a:pPr lvl="3">
              <a:defRPr sz="1800"/>
            </a:pPr>
            <a:r>
              <a:rPr sz="2400" i="1" dirty="0"/>
              <a:t>=&gt; Minimization of vertices vs minimization of arcs</a:t>
            </a:r>
          </a:p>
        </p:txBody>
      </p:sp>
      <p:sp>
        <p:nvSpPr>
          <p:cNvPr id="433" name="Shape 4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18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43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5333" y="1191045"/>
            <a:ext cx="1753780" cy="150603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7590002" y="1072923"/>
            <a:ext cx="2274047" cy="1732426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3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754" y="3691256"/>
            <a:ext cx="1594786" cy="2185219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7816422" y="5108696"/>
            <a:ext cx="2096849" cy="82683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7816422" y="4311378"/>
            <a:ext cx="2096849" cy="79730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7816422" y="3484546"/>
            <a:ext cx="2096849" cy="82683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build="p" bldLvl="5" animBg="1" advAuto="0"/>
      <p:bldP spid="436" grpId="0" animBg="1" advAuto="0"/>
      <p:bldP spid="437" grpId="0" animBg="1" advAuto="0"/>
      <p:bldP spid="438" grpId="0" animBg="1" advAuto="0"/>
      <p:bldP spid="439" grpId="0" animBg="1" advAuto="0"/>
      <p:bldP spid="44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 dirty="0"/>
              <a:t>oZone strategy</a:t>
            </a:r>
            <a:r>
              <a:rPr lang="en-US" sz="5000" dirty="0"/>
              <a:t> to identify layers</a:t>
            </a:r>
            <a:endParaRPr sz="5000" dirty="0"/>
          </a:p>
        </p:txBody>
      </p:sp>
      <p:sp>
        <p:nvSpPr>
          <p:cNvPr id="443" name="Shape 4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19</a:t>
            </a:fld>
            <a:endParaRPr>
              <a:solidFill>
                <a:srgbClr val="4B4B4B"/>
              </a:solidFill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639892" y="2123653"/>
            <a:ext cx="8928835" cy="507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sz="2900" dirty="0"/>
              <a:t>Selecting edges that can break direct cycles.</a:t>
            </a:r>
          </a:p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sz="2900" dirty="0"/>
              <a:t>Selecting edges that are shared dependencies.</a:t>
            </a:r>
          </a:p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sz="2900" dirty="0"/>
              <a:t>User interaction to improve the results</a:t>
            </a:r>
            <a:endParaRPr sz="2500" i="1" dirty="0"/>
          </a:p>
          <a:p>
            <a:pPr>
              <a:spcBef>
                <a:spcPts val="1860"/>
              </a:spcBef>
              <a:defRPr sz="1800"/>
            </a:pPr>
            <a:r>
              <a:rPr sz="2900" dirty="0"/>
              <a:t>Results are: </a:t>
            </a:r>
          </a:p>
          <a:p>
            <a:pPr lvl="1" indent="0">
              <a:spcBef>
                <a:spcPts val="1860"/>
              </a:spcBef>
              <a:defRPr sz="1800"/>
            </a:pPr>
            <a:r>
              <a:rPr sz="2900" i="1" dirty="0"/>
              <a:t>A list of dependencies that are interesting to remove.</a:t>
            </a:r>
          </a:p>
          <a:p>
            <a:pPr lvl="1" indent="0">
              <a:spcBef>
                <a:spcPts val="1860"/>
              </a:spcBef>
              <a:defRPr sz="1800"/>
            </a:pPr>
            <a:r>
              <a:rPr sz="2900" i="1" dirty="0"/>
              <a:t>A layered structure of the application to understand it.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MOD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36" y="929225"/>
            <a:ext cx="4656140" cy="4656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398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96" y="1535562"/>
            <a:ext cx="2510312" cy="2155689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oZone: example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20</a:t>
            </a:fld>
            <a:endParaRPr>
              <a:solidFill>
                <a:srgbClr val="4B4B4B"/>
              </a:solidFill>
            </a:endParaRPr>
          </a:p>
        </p:txBody>
      </p:sp>
      <p:grpSp>
        <p:nvGrpSpPr>
          <p:cNvPr id="451" name="Group 451"/>
          <p:cNvGrpSpPr/>
          <p:nvPr/>
        </p:nvGrpSpPr>
        <p:grpSpPr>
          <a:xfrm>
            <a:off x="1240398" y="3405793"/>
            <a:ext cx="354397" cy="351078"/>
            <a:chOff x="0" y="0"/>
            <a:chExt cx="457200" cy="452966"/>
          </a:xfrm>
        </p:grpSpPr>
        <p:sp>
          <p:nvSpPr>
            <p:cNvPr id="449" name="Shape 449"/>
            <p:cNvSpPr/>
            <p:nvPr/>
          </p:nvSpPr>
          <p:spPr>
            <a:xfrm flipV="1">
              <a:off x="0" y="0"/>
              <a:ext cx="448734" cy="452967"/>
            </a:xfrm>
            <a:prstGeom prst="line">
              <a:avLst/>
            </a:prstGeom>
            <a:noFill/>
            <a:ln w="76200" cap="flat">
              <a:solidFill>
                <a:srgbClr val="FF5F3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354082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0" y="8466"/>
              <a:ext cx="457200" cy="436034"/>
            </a:xfrm>
            <a:prstGeom prst="line">
              <a:avLst/>
            </a:prstGeom>
            <a:noFill/>
            <a:ln w="76200" cap="flat">
              <a:solidFill>
                <a:srgbClr val="FF5F3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354082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54" name="Group 454"/>
          <p:cNvGrpSpPr/>
          <p:nvPr/>
        </p:nvGrpSpPr>
        <p:grpSpPr>
          <a:xfrm>
            <a:off x="1112421" y="1860390"/>
            <a:ext cx="354397" cy="351078"/>
            <a:chOff x="0" y="0"/>
            <a:chExt cx="457200" cy="452966"/>
          </a:xfrm>
        </p:grpSpPr>
        <p:sp>
          <p:nvSpPr>
            <p:cNvPr id="452" name="Shape 452"/>
            <p:cNvSpPr/>
            <p:nvPr/>
          </p:nvSpPr>
          <p:spPr>
            <a:xfrm flipV="1">
              <a:off x="0" y="0"/>
              <a:ext cx="448734" cy="452967"/>
            </a:xfrm>
            <a:prstGeom prst="line">
              <a:avLst/>
            </a:prstGeom>
            <a:noFill/>
            <a:ln w="76200" cap="flat">
              <a:solidFill>
                <a:srgbClr val="FF5F3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354082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0" y="8466"/>
              <a:ext cx="457200" cy="436034"/>
            </a:xfrm>
            <a:prstGeom prst="line">
              <a:avLst/>
            </a:prstGeom>
            <a:noFill/>
            <a:ln w="76200" cap="flat">
              <a:solidFill>
                <a:srgbClr val="FF5F3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354082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45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9767" y="4163728"/>
            <a:ext cx="2510312" cy="283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0163" y="1387917"/>
            <a:ext cx="1594786" cy="218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 45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582515">
            <a:off x="2346569" y="3719781"/>
            <a:ext cx="1200352" cy="946952"/>
          </a:xfrm>
          <a:prstGeom prst="rect">
            <a:avLst/>
          </a:prstGeom>
        </p:spPr>
      </p:pic>
      <p:pic>
        <p:nvPicPr>
          <p:cNvPr id="459" name="Image 45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1582515">
            <a:off x="6280145" y="3698743"/>
            <a:ext cx="1182438" cy="1028402"/>
          </a:xfrm>
          <a:prstGeom prst="rect">
            <a:avLst/>
          </a:prstGeom>
        </p:spPr>
      </p:pic>
      <p:sp>
        <p:nvSpPr>
          <p:cNvPr id="461" name="Shape 461"/>
          <p:cNvSpPr/>
          <p:nvPr/>
        </p:nvSpPr>
        <p:spPr>
          <a:xfrm>
            <a:off x="531595" y="4758170"/>
            <a:ext cx="2589067" cy="819173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1860"/>
              </a:spcBef>
              <a:defRPr sz="1800"/>
            </a:pPr>
            <a:r>
              <a:rPr sz="1900"/>
              <a:t>remove direct cycles </a:t>
            </a:r>
            <a:br>
              <a:rPr sz="1900"/>
            </a:br>
            <a:r>
              <a:rPr sz="1900"/>
              <a:t>by ignoring a dependency</a:t>
            </a:r>
          </a:p>
        </p:txBody>
      </p:sp>
      <p:sp>
        <p:nvSpPr>
          <p:cNvPr id="462" name="Shape 462"/>
          <p:cNvSpPr/>
          <p:nvPr/>
        </p:nvSpPr>
        <p:spPr>
          <a:xfrm>
            <a:off x="4607170" y="2220428"/>
            <a:ext cx="2106693" cy="1091093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1860"/>
              </a:spcBef>
              <a:defRPr sz="1800"/>
            </a:pPr>
            <a:r>
              <a:rPr sz="1900"/>
              <a:t>remove other cycles </a:t>
            </a:r>
            <a:br>
              <a:rPr sz="1900"/>
            </a:br>
            <a:r>
              <a:rPr sz="1900"/>
              <a:t>by ignoring shared dependencies</a:t>
            </a:r>
          </a:p>
        </p:txBody>
      </p:sp>
      <p:sp>
        <p:nvSpPr>
          <p:cNvPr id="463" name="Shape 463"/>
          <p:cNvSpPr/>
          <p:nvPr/>
        </p:nvSpPr>
        <p:spPr>
          <a:xfrm>
            <a:off x="7284827" y="2805356"/>
            <a:ext cx="2096849" cy="82683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7284827" y="2008039"/>
            <a:ext cx="2096849" cy="79730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7284827" y="1181208"/>
            <a:ext cx="2096849" cy="82683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3701480" y="6260365"/>
            <a:ext cx="2687510" cy="82683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3701480" y="4094824"/>
            <a:ext cx="2687510" cy="2165532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animBg="1" advAuto="0"/>
      <p:bldP spid="454" grpId="0" animBg="1" advAuto="0"/>
      <p:bldP spid="455" grpId="0" animBg="1" advAuto="0"/>
      <p:bldP spid="456" grpId="0" animBg="1" advAuto="0"/>
      <p:bldP spid="457" grpId="0" animBg="1" advAuto="0"/>
      <p:bldP spid="459" grpId="0" animBg="1" advAuto="0"/>
      <p:bldP spid="461" grpId="0" animBg="1" advAuto="0"/>
      <p:bldP spid="462" grpId="0" animBg="1" advAuto="0"/>
      <p:bldP spid="463" grpId="0" animBg="1" advAuto="0"/>
      <p:bldP spid="464" grpId="0" animBg="1" advAuto="0"/>
      <p:bldP spid="465" grpId="0" animBg="1" advAuto="0"/>
      <p:bldP spid="466" grpId="0" animBg="1" advAuto="0"/>
      <p:bldP spid="46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Roadmap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821" indent="-456821">
              <a:buFontTx/>
              <a:buChar char="-"/>
            </a:pPr>
            <a:r>
              <a:rPr lang="fr-FR" dirty="0"/>
              <a:t>Analyses to help </a:t>
            </a:r>
            <a:r>
              <a:rPr lang="fr-FR" dirty="0" err="1"/>
              <a:t>modularizing</a:t>
            </a:r>
            <a:r>
              <a:rPr lang="fr-FR" dirty="0"/>
              <a:t> software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H. </a:t>
            </a:r>
            <a:r>
              <a:rPr lang="fr-FR" dirty="0" err="1" smtClean="0"/>
              <a:t>Abdeen</a:t>
            </a:r>
            <a:r>
              <a:rPr lang="fr-FR" dirty="0" smtClean="0"/>
              <a:t>: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simulating</a:t>
            </a:r>
            <a:r>
              <a:rPr lang="fr-FR" dirty="0" smtClean="0"/>
              <a:t> </a:t>
            </a:r>
            <a:r>
              <a:rPr lang="fr-FR" dirty="0" err="1" smtClean="0"/>
              <a:t>annealing</a:t>
            </a:r>
            <a:endParaRPr lang="fr-FR" dirty="0" smtClean="0"/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J. Laval: </a:t>
            </a:r>
            <a:r>
              <a:rPr lang="fr-FR" dirty="0" err="1" smtClean="0"/>
              <a:t>characterising</a:t>
            </a:r>
            <a:r>
              <a:rPr lang="fr-FR" dirty="0" smtClean="0"/>
              <a:t> cycles and </a:t>
            </a:r>
            <a:r>
              <a:rPr lang="fr-FR" dirty="0" err="1" smtClean="0"/>
              <a:t>layers</a:t>
            </a:r>
            <a:endParaRPr lang="fr-FR" dirty="0" smtClean="0"/>
          </a:p>
          <a:p>
            <a:pPr marL="456821" indent="-456821">
              <a:buFontTx/>
              <a:buChar char="-"/>
            </a:pPr>
            <a:r>
              <a:rPr lang="fr-FR" b="1" dirty="0" smtClean="0"/>
              <a:t>The story of the </a:t>
            </a:r>
            <a:r>
              <a:rPr lang="fr-FR" b="1" dirty="0" err="1" smtClean="0"/>
              <a:t>Pharo</a:t>
            </a:r>
            <a:r>
              <a:rPr lang="fr-FR" b="1" dirty="0" smtClean="0"/>
              <a:t> </a:t>
            </a:r>
            <a:r>
              <a:rPr lang="fr-FR" b="1" dirty="0" err="1" smtClean="0"/>
              <a:t>Kernel</a:t>
            </a:r>
            <a:r>
              <a:rPr lang="fr-FR" b="1" dirty="0" smtClean="0"/>
              <a:t> mission</a:t>
            </a:r>
          </a:p>
          <a:p>
            <a:pPr marL="456821" indent="-456821">
              <a:buFontTx/>
              <a:buChar char="-"/>
            </a:pPr>
            <a:r>
              <a:rPr lang="fr-FR" dirty="0" err="1" smtClean="0"/>
              <a:t>Removing</a:t>
            </a:r>
            <a:r>
              <a:rPr lang="fr-FR" dirty="0" smtClean="0"/>
              <a:t> vs. </a:t>
            </a:r>
            <a:r>
              <a:rPr lang="fr-FR" dirty="0" err="1" smtClean="0"/>
              <a:t>Bootstrap</a:t>
            </a:r>
            <a:r>
              <a:rPr lang="fr-FR" dirty="0" smtClean="0"/>
              <a:t> 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G. Polito</a:t>
            </a:r>
          </a:p>
          <a:p>
            <a:pPr marL="0" indent="0">
              <a:buNone/>
            </a:pPr>
            <a:r>
              <a:rPr lang="fr-FR" dirty="0" smtClean="0"/>
              <a:t>-   </a:t>
            </a:r>
            <a:r>
              <a:rPr lang="fr-FR" dirty="0" err="1" smtClean="0"/>
              <a:t>Towards</a:t>
            </a:r>
            <a:r>
              <a:rPr lang="fr-FR" dirty="0" smtClean="0"/>
              <a:t> go Module system</a:t>
            </a:r>
          </a:p>
          <a:p>
            <a:pPr marL="456821" indent="-456821">
              <a:buFontTx/>
              <a:buChar char="-"/>
            </a:pPr>
            <a:endParaRPr lang="fr-FR" dirty="0" smtClean="0"/>
          </a:p>
          <a:p>
            <a:pPr marL="456821" indent="-456821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91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88" y="-1"/>
            <a:ext cx="12436458" cy="63721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Pharo</a:t>
            </a:r>
            <a:r>
              <a:rPr lang="fr-FR" dirty="0" smtClean="0"/>
              <a:t> as a real </a:t>
            </a:r>
            <a:r>
              <a:rPr lang="fr-FR" dirty="0" err="1" smtClean="0"/>
              <a:t>experimental</a:t>
            </a:r>
            <a:r>
              <a:rPr lang="fr-FR" dirty="0" smtClean="0"/>
              <a:t> setup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r>
              <a:rPr lang="fr-FR" sz="4000" dirty="0" err="1" smtClean="0"/>
              <a:t>Pharo</a:t>
            </a:r>
            <a:r>
              <a:rPr lang="fr-FR" sz="4000" dirty="0" smtClean="0"/>
              <a:t> </a:t>
            </a:r>
            <a:r>
              <a:rPr lang="fr-FR" sz="4000" dirty="0" err="1"/>
              <a:t>this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</a:t>
            </a:r>
          </a:p>
          <a:p>
            <a:pPr lvl="1"/>
            <a:r>
              <a:rPr lang="fr-FR" sz="3600" dirty="0" smtClean="0"/>
              <a:t>465 packages</a:t>
            </a:r>
          </a:p>
          <a:p>
            <a:pPr lvl="1"/>
            <a:r>
              <a:rPr lang="fr-FR" sz="3600" dirty="0" smtClean="0"/>
              <a:t>more </a:t>
            </a:r>
            <a:r>
              <a:rPr lang="fr-FR" sz="3600" dirty="0" err="1"/>
              <a:t>than</a:t>
            </a:r>
            <a:r>
              <a:rPr lang="fr-FR" sz="3600" dirty="0"/>
              <a:t> 3000 </a:t>
            </a:r>
            <a:r>
              <a:rPr lang="fr-FR" sz="3600" dirty="0" err="1"/>
              <a:t>thousands</a:t>
            </a:r>
            <a:r>
              <a:rPr lang="fr-FR" sz="3600" dirty="0"/>
              <a:t> </a:t>
            </a:r>
            <a:r>
              <a:rPr lang="fr-FR" sz="3600" dirty="0" err="1"/>
              <a:t>external</a:t>
            </a:r>
            <a:r>
              <a:rPr lang="fr-FR" sz="3600" dirty="0"/>
              <a:t> </a:t>
            </a:r>
            <a:r>
              <a:rPr lang="fr-FR" sz="3600" dirty="0" err="1" smtClean="0"/>
              <a:t>projects</a:t>
            </a:r>
            <a:endParaRPr lang="fr-FR" sz="3600" dirty="0"/>
          </a:p>
          <a:p>
            <a:pPr lvl="1"/>
            <a:r>
              <a:rPr lang="fr-FR" sz="3600" dirty="0" smtClean="0"/>
              <a:t>98 </a:t>
            </a:r>
            <a:r>
              <a:rPr lang="fr-FR" sz="3600" dirty="0" err="1" smtClean="0"/>
              <a:t>committers</a:t>
            </a:r>
            <a:endParaRPr lang="fr-FR" sz="3600" dirty="0"/>
          </a:p>
          <a:p>
            <a:pPr lvl="1"/>
            <a:r>
              <a:rPr lang="fr-FR" sz="3600" dirty="0" smtClean="0"/>
              <a:t>30 </a:t>
            </a:r>
            <a:r>
              <a:rPr lang="fr-FR" sz="3600" dirty="0" err="1"/>
              <a:t>universities</a:t>
            </a:r>
            <a:r>
              <a:rPr lang="fr-FR" sz="3600" dirty="0"/>
              <a:t> </a:t>
            </a:r>
            <a:r>
              <a:rPr lang="fr-FR" sz="3600" dirty="0" err="1"/>
              <a:t>teaching</a:t>
            </a:r>
            <a:r>
              <a:rPr lang="fr-FR" sz="3600" dirty="0"/>
              <a:t> </a:t>
            </a:r>
            <a:r>
              <a:rPr lang="fr-FR" sz="3600" dirty="0" err="1"/>
              <a:t>with</a:t>
            </a:r>
            <a:r>
              <a:rPr lang="fr-FR" sz="3600" dirty="0"/>
              <a:t> </a:t>
            </a:r>
            <a:r>
              <a:rPr lang="fr-FR" sz="3600" dirty="0" err="1"/>
              <a:t>Pharo</a:t>
            </a:r>
            <a:r>
              <a:rPr lang="fr-FR" sz="3600" dirty="0"/>
              <a:t> </a:t>
            </a:r>
            <a:endParaRPr lang="fr-FR" sz="3600" dirty="0" smtClean="0"/>
          </a:p>
          <a:p>
            <a:pPr lvl="1"/>
            <a:r>
              <a:rPr lang="fr-FR" sz="3600" dirty="0" smtClean="0"/>
              <a:t>16 </a:t>
            </a:r>
            <a:r>
              <a:rPr lang="fr-FR" sz="3600" dirty="0" err="1" smtClean="0"/>
              <a:t>worldwide</a:t>
            </a:r>
            <a:r>
              <a:rPr lang="fr-FR" sz="3600" dirty="0" smtClean="0"/>
              <a:t> </a:t>
            </a:r>
            <a:r>
              <a:rPr lang="fr-FR" sz="3600" dirty="0" err="1"/>
              <a:t>research</a:t>
            </a:r>
            <a:r>
              <a:rPr lang="fr-FR" sz="3600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61286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237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47829" y="1187549"/>
            <a:ext cx="9070975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2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pt-BR" sz="3600" dirty="0">
                <a:solidFill>
                  <a:srgbClr val="FFFFFF"/>
                </a:solidFill>
              </a:rPr>
              <a:t>New </a:t>
            </a:r>
            <a:r>
              <a:rPr lang="pt-BR" sz="3600" dirty="0" err="1">
                <a:solidFill>
                  <a:srgbClr val="FFFFFF"/>
                </a:solidFill>
              </a:rPr>
              <a:t>libraries</a:t>
            </a:r>
            <a:endParaRPr lang="pt-BR" sz="3600" dirty="0">
              <a:solidFill>
                <a:srgbClr val="FFFFFF"/>
              </a:solidFill>
            </a:endParaRPr>
          </a:p>
          <a:p>
            <a:r>
              <a:rPr lang="pt-BR" sz="3600" dirty="0">
                <a:solidFill>
                  <a:srgbClr val="FFFFFF"/>
                </a:solidFill>
              </a:rPr>
              <a:t>New tools</a:t>
            </a:r>
          </a:p>
          <a:p>
            <a:r>
              <a:rPr lang="pt-BR" sz="3600" dirty="0">
                <a:solidFill>
                  <a:srgbClr val="FFFFFF"/>
                </a:solidFill>
              </a:rPr>
              <a:t>New </a:t>
            </a:r>
            <a:r>
              <a:rPr lang="pt-BR" sz="3600" dirty="0" err="1">
                <a:solidFill>
                  <a:srgbClr val="FFFFFF"/>
                </a:solidFill>
              </a:rPr>
              <a:t>tests</a:t>
            </a:r>
            <a:endParaRPr lang="pt-BR" sz="3600" dirty="0">
              <a:solidFill>
                <a:srgbClr val="FFFFFF"/>
              </a:solidFill>
            </a:endParaRPr>
          </a:p>
          <a:p>
            <a:r>
              <a:rPr lang="pt-BR" sz="3600" dirty="0">
                <a:solidFill>
                  <a:srgbClr val="FFFFFF"/>
                </a:solidFill>
              </a:rPr>
              <a:t>More </a:t>
            </a:r>
            <a:r>
              <a:rPr lang="pt-BR" sz="3600" dirty="0" err="1">
                <a:solidFill>
                  <a:srgbClr val="FFFFFF"/>
                </a:solidFill>
              </a:rPr>
              <a:t>documentation</a:t>
            </a:r>
            <a:endParaRPr lang="pt-BR" sz="3600" dirty="0">
              <a:solidFill>
                <a:srgbClr val="FFFFFF"/>
              </a:solidFill>
            </a:endParaRPr>
          </a:p>
          <a:p>
            <a:endParaRPr lang="pt-BR" sz="3200" dirty="0">
              <a:solidFill>
                <a:srgbClr val="FFFFFF"/>
              </a:solidFill>
            </a:endParaRPr>
          </a:p>
          <a:p>
            <a:pPr algn="ctr"/>
            <a:endParaRPr lang="pt-BR" sz="3200" dirty="0">
              <a:solidFill>
                <a:srgbClr val="FFFF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9"/>
            <a:ext cx="100806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2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pt-BR" sz="7200" dirty="0" err="1">
                <a:solidFill>
                  <a:srgbClr val="FFFFFF"/>
                </a:solidFill>
              </a:rPr>
              <a:t>Pharo</a:t>
            </a:r>
            <a:r>
              <a:rPr lang="pt-BR" sz="7200" dirty="0">
                <a:solidFill>
                  <a:srgbClr val="FFFFFF"/>
                </a:solidFill>
              </a:rPr>
              <a:t> </a:t>
            </a:r>
            <a:r>
              <a:rPr lang="pt-BR" sz="7200" dirty="0" err="1">
                <a:solidFill>
                  <a:srgbClr val="FFFFFF"/>
                </a:solidFill>
              </a:rPr>
              <a:t>is</a:t>
            </a:r>
            <a:r>
              <a:rPr lang="pt-BR" sz="7200" dirty="0">
                <a:solidFill>
                  <a:srgbClr val="FFFFFF"/>
                </a:solidFill>
              </a:rPr>
              <a:t> </a:t>
            </a:r>
            <a:r>
              <a:rPr lang="pt-BR" sz="7200" dirty="0" err="1">
                <a:solidFill>
                  <a:srgbClr val="FFFFFF"/>
                </a:solidFill>
              </a:rPr>
              <a:t>growing</a:t>
            </a:r>
            <a:endParaRPr lang="pt-BR" sz="7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94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Pharo evolution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25"/>
            <a:ext cx="100806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2276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Pharo</a:t>
            </a:r>
            <a:r>
              <a:rPr lang="fr-FR" dirty="0" smtClean="0"/>
              <a:t> </a:t>
            </a:r>
            <a:r>
              <a:rPr lang="fr-FR" dirty="0" err="1" smtClean="0"/>
              <a:t>Kernel</a:t>
            </a:r>
            <a:r>
              <a:rPr lang="fr-FR" dirty="0" smtClean="0"/>
              <a:t> Mission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8" y="2051645"/>
            <a:ext cx="6518275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74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603"/>
            <a:ext cx="10080625" cy="5940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829" y="971534"/>
            <a:ext cx="5038725" cy="4106765"/>
          </a:xfrm>
          <a:prstGeom prst="rect">
            <a:avLst/>
          </a:prstGeom>
        </p:spPr>
        <p:txBody>
          <a:bodyPr lIns="91364" tIns="45682" rIns="91364" bIns="45682">
            <a:spAutoFit/>
          </a:bodyPr>
          <a:lstStyle/>
          <a:p>
            <a:r>
              <a:rPr lang="fr-FR" sz="4000" dirty="0" err="1"/>
              <a:t>From</a:t>
            </a:r>
            <a:r>
              <a:rPr lang="fr-FR" sz="4000" dirty="0"/>
              <a:t> top</a:t>
            </a:r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r>
              <a:rPr lang="fr-FR" sz="4000" dirty="0"/>
              <a:t>- </a:t>
            </a:r>
            <a:r>
              <a:rPr lang="fr-FR" sz="4000" dirty="0" err="1"/>
              <a:t>cleaning</a:t>
            </a:r>
            <a:endParaRPr lang="fr-FR" sz="4000" dirty="0"/>
          </a:p>
          <a:p>
            <a:r>
              <a:rPr lang="fr-FR" sz="4000" dirty="0"/>
              <a:t>- </a:t>
            </a:r>
            <a:r>
              <a:rPr lang="fr-FR" sz="4000" dirty="0" err="1"/>
              <a:t>shrinking</a:t>
            </a:r>
            <a:endParaRPr lang="fr-FR" sz="4000" dirty="0"/>
          </a:p>
          <a:p>
            <a:r>
              <a:rPr lang="fr-FR" sz="4000" dirty="0"/>
              <a:t>- </a:t>
            </a:r>
            <a:r>
              <a:rPr lang="fr-FR" sz="4000" dirty="0" err="1"/>
              <a:t>reloading</a:t>
            </a:r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5041900" y="899518"/>
            <a:ext cx="5038725" cy="3878498"/>
          </a:xfrm>
          <a:prstGeom prst="rect">
            <a:avLst/>
          </a:prstGeom>
        </p:spPr>
        <p:txBody>
          <a:bodyPr lIns="91364" tIns="45682" rIns="91364" bIns="45682">
            <a:spAutoFit/>
          </a:bodyPr>
          <a:lstStyle/>
          <a:p>
            <a:r>
              <a:rPr lang="fr-FR" sz="4400" dirty="0" err="1"/>
              <a:t>From</a:t>
            </a:r>
            <a:r>
              <a:rPr lang="fr-FR" sz="4400" dirty="0"/>
              <a:t> </a:t>
            </a:r>
            <a:r>
              <a:rPr lang="fr-FR" sz="4400" dirty="0" err="1"/>
              <a:t>bottom</a:t>
            </a:r>
            <a:endParaRPr lang="fr-FR" sz="4400" dirty="0"/>
          </a:p>
          <a:p>
            <a:endParaRPr lang="fr-FR" sz="4400" dirty="0"/>
          </a:p>
          <a:p>
            <a:endParaRPr lang="fr-FR" sz="4400" dirty="0"/>
          </a:p>
          <a:p>
            <a:endParaRPr lang="fr-FR" sz="4400" dirty="0"/>
          </a:p>
          <a:p>
            <a:r>
              <a:rPr lang="fr-FR" sz="4400" dirty="0"/>
              <a:t>- </a:t>
            </a:r>
            <a:r>
              <a:rPr lang="fr-FR" sz="4400" dirty="0" err="1"/>
              <a:t>bootstrapping</a:t>
            </a:r>
            <a:endParaRPr lang="fr-FR" sz="4400" dirty="0"/>
          </a:p>
          <a:p>
            <a:r>
              <a:rPr lang="fr-FR" sz="4400" dirty="0"/>
              <a:t>- </a:t>
            </a:r>
            <a:r>
              <a:rPr lang="fr-FR" sz="4400" dirty="0" err="1"/>
              <a:t>reloading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62368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From</a:t>
            </a:r>
            <a:r>
              <a:rPr lang="pt-BR" dirty="0"/>
              <a:t> top </a:t>
            </a:r>
            <a:r>
              <a:rPr lang="pt-BR" dirty="0" err="1"/>
              <a:t>shrinking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modularization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 err="1"/>
              <a:t>started</a:t>
            </a:r>
            <a:r>
              <a:rPr lang="pt-BR" sz="3600" dirty="0"/>
              <a:t> </a:t>
            </a:r>
            <a:r>
              <a:rPr lang="pt-BR" sz="3600" dirty="0" err="1"/>
              <a:t>before</a:t>
            </a:r>
            <a:r>
              <a:rPr lang="pt-BR" sz="3600" dirty="0"/>
              <a:t> </a:t>
            </a:r>
            <a:r>
              <a:rPr lang="pt-BR" sz="3600" dirty="0" err="1"/>
              <a:t>Pharo</a:t>
            </a:r>
            <a:endParaRPr lang="pt-BR" sz="3600" dirty="0"/>
          </a:p>
          <a:p>
            <a:r>
              <a:rPr lang="pt-BR" sz="3600" dirty="0" err="1"/>
              <a:t>removing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code</a:t>
            </a:r>
            <a:r>
              <a:rPr lang="pt-BR" sz="3600" dirty="0"/>
              <a:t> </a:t>
            </a:r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easy</a:t>
            </a:r>
            <a:endParaRPr lang="pt-BR" sz="3600" dirty="0"/>
          </a:p>
          <a:p>
            <a:r>
              <a:rPr lang="pt-BR" sz="3600" dirty="0"/>
              <a:t>clean </a:t>
            </a:r>
            <a:r>
              <a:rPr lang="pt-BR" sz="3600" dirty="0" err="1"/>
              <a:t>removing</a:t>
            </a:r>
            <a:r>
              <a:rPr lang="pt-BR" sz="3600" dirty="0"/>
              <a:t> </a:t>
            </a:r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not</a:t>
            </a:r>
            <a:r>
              <a:rPr lang="pt-BR" sz="3600" dirty="0"/>
              <a:t> </a:t>
            </a:r>
            <a:r>
              <a:rPr lang="pt-BR" sz="3600" dirty="0" err="1"/>
              <a:t>easy</a:t>
            </a:r>
            <a:endParaRPr lang="pt-BR" sz="3600" dirty="0"/>
          </a:p>
          <a:p>
            <a:r>
              <a:rPr lang="pt-BR" sz="3600" dirty="0" err="1"/>
              <a:t>reloading</a:t>
            </a:r>
            <a:r>
              <a:rPr lang="pt-BR" sz="3600" dirty="0"/>
              <a:t> </a:t>
            </a:r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even</a:t>
            </a:r>
            <a:r>
              <a:rPr lang="pt-BR" sz="3600" dirty="0"/>
              <a:t> </a:t>
            </a:r>
            <a:r>
              <a:rPr lang="pt-BR" sz="3600" dirty="0" err="1"/>
              <a:t>harder</a:t>
            </a:r>
            <a:endParaRPr lang="pt-BR" sz="3600" dirty="0"/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9" y="2051645"/>
            <a:ext cx="3760471" cy="27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72493" y="5508034"/>
            <a:ext cx="3315648" cy="610714"/>
          </a:xfrm>
          <a:prstGeom prst="rect">
            <a:avLst/>
          </a:prstGeom>
        </p:spPr>
        <p:txBody>
          <a:bodyPr wrap="none" lIns="91374" tIns="45686" rIns="91374" bIns="45686">
            <a:spAutoFit/>
          </a:bodyPr>
          <a:lstStyle/>
          <a:p>
            <a:pPr algn="ctr"/>
            <a:r>
              <a:rPr lang="pt-BR" dirty="0" err="1"/>
              <a:t>Morphic</a:t>
            </a:r>
            <a:r>
              <a:rPr lang="pt-BR" dirty="0"/>
              <a:t> </a:t>
            </a:r>
            <a:r>
              <a:rPr lang="pt-BR" dirty="0" err="1"/>
              <a:t>reloaded</a:t>
            </a:r>
            <a:r>
              <a:rPr lang="pt-BR" dirty="0"/>
              <a:t> </a:t>
            </a:r>
            <a:endParaRPr lang="pt-BR" dirty="0" smtClean="0"/>
          </a:p>
          <a:p>
            <a:pPr algn="ctr"/>
            <a:r>
              <a:rPr lang="pt-BR" dirty="0" err="1" smtClean="0"/>
              <a:t>by</a:t>
            </a:r>
            <a:r>
              <a:rPr lang="pt-BR" dirty="0" smtClean="0"/>
              <a:t> Pavel </a:t>
            </a:r>
            <a:r>
              <a:rPr lang="pt-BR" dirty="0" err="1" smtClean="0"/>
              <a:t>Krivanel</a:t>
            </a:r>
            <a:r>
              <a:rPr lang="pt-BR" dirty="0" smtClean="0"/>
              <a:t> [</a:t>
            </a:r>
            <a:r>
              <a:rPr lang="pt-BR" dirty="0"/>
              <a:t>22.07.2006]</a:t>
            </a:r>
          </a:p>
        </p:txBody>
      </p:sp>
    </p:spTree>
    <p:extLst>
      <p:ext uri="{BB962C8B-B14F-4D97-AF65-F5344CB8AC3E}">
        <p14:creationId xmlns:p14="http://schemas.microsoft.com/office/powerpoint/2010/main" val="255651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Kernel image evolution in shortcut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1676400"/>
            <a:ext cx="3600450" cy="4672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8202" rIns="0" bIns="0" anchor="ctr">
            <a:normAutofit fontScale="92500" lnSpcReduction="10000"/>
          </a:bodyPr>
          <a:lstStyle/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/>
              <a:t>BROKEN!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</a:tabLst>
            </a:pPr>
            <a:r>
              <a:rPr lang="pt-BR" sz="1500"/>
              <a:t>works again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2693988"/>
            <a:ext cx="5500688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010150" y="4621222"/>
            <a:ext cx="32702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6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pt-BR"/>
              <a:t>Broken again... [18.8.2016]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0"/>
            <a:ext cx="10944225" cy="753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5976" y="179437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/>
              <a:t>Why</a:t>
            </a:r>
            <a:r>
              <a:rPr lang="pt-BR" dirty="0"/>
              <a:t> </a:t>
            </a:r>
            <a:r>
              <a:rPr lang="pt-BR" dirty="0" err="1"/>
              <a:t>so</a:t>
            </a:r>
            <a:r>
              <a:rPr lang="pt-BR" dirty="0"/>
              <a:t> hard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long</a:t>
            </a:r>
            <a:r>
              <a:rPr lang="pt-BR" dirty="0"/>
              <a:t>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616575" y="1871663"/>
            <a:ext cx="4464050" cy="233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8202" rIns="0" bIns="0" anchor="ctr">
            <a:normAutofit/>
          </a:bodyPr>
          <a:lstStyle/>
          <a:p>
            <a:pPr marL="0" indent="0" algn="ctr">
              <a:spcBef>
                <a:spcPct val="0"/>
              </a:spcBef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</a:tabLst>
            </a:pPr>
            <a:r>
              <a:rPr lang="pt-BR" sz="4400" dirty="0" err="1"/>
              <a:t>Everyone</a:t>
            </a:r>
            <a:r>
              <a:rPr lang="pt-BR" sz="4400" dirty="0"/>
              <a:t> </a:t>
            </a:r>
            <a:r>
              <a:rPr lang="pt-BR" sz="4400" dirty="0" smtClean="0"/>
              <a:t>must </a:t>
            </a:r>
            <a:r>
              <a:rPr lang="pt-BR" sz="4400" dirty="0" err="1" smtClean="0">
                <a:solidFill>
                  <a:srgbClr val="CC0000"/>
                </a:solidFill>
              </a:rPr>
              <a:t>take</a:t>
            </a:r>
            <a:r>
              <a:rPr lang="pt-BR" sz="4400" dirty="0" smtClean="0">
                <a:solidFill>
                  <a:srgbClr val="CC0000"/>
                </a:solidFill>
              </a:rPr>
              <a:t> </a:t>
            </a:r>
            <a:r>
              <a:rPr lang="pt-BR" sz="4400" dirty="0" err="1">
                <a:solidFill>
                  <a:srgbClr val="CC0000"/>
                </a:solidFill>
              </a:rPr>
              <a:t>of</a:t>
            </a:r>
            <a:r>
              <a:rPr lang="pt-BR" sz="4400" dirty="0">
                <a:solidFill>
                  <a:srgbClr val="CC0000"/>
                </a:solidFill>
              </a:rPr>
              <a:t> </a:t>
            </a:r>
            <a:r>
              <a:rPr lang="pt-BR" sz="4400" dirty="0" err="1">
                <a:solidFill>
                  <a:srgbClr val="CC0000"/>
                </a:solidFill>
              </a:rPr>
              <a:t>care</a:t>
            </a:r>
            <a:r>
              <a:rPr lang="pt-BR" sz="4400" dirty="0">
                <a:solidFill>
                  <a:srgbClr val="CC0000"/>
                </a:solidFill>
              </a:rPr>
              <a:t> </a:t>
            </a:r>
            <a:r>
              <a:rPr lang="pt-BR" sz="4400" dirty="0" err="1">
                <a:solidFill>
                  <a:srgbClr val="CC0000"/>
                </a:solidFill>
              </a:rPr>
              <a:t>of</a:t>
            </a:r>
            <a:r>
              <a:rPr lang="pt-BR" sz="4400" dirty="0">
                <a:solidFill>
                  <a:srgbClr val="CC0000"/>
                </a:solidFill>
              </a:rPr>
              <a:t> </a:t>
            </a:r>
            <a:r>
              <a:rPr lang="pt-BR" sz="4400" dirty="0" err="1">
                <a:solidFill>
                  <a:srgbClr val="CC0000"/>
                </a:solidFill>
              </a:rPr>
              <a:t>modularity</a:t>
            </a:r>
            <a:endParaRPr lang="pt-BR" sz="4400" dirty="0">
              <a:solidFill>
                <a:srgbClr val="CC0000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27650" y="4967297"/>
            <a:ext cx="43195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2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pt-BR" sz="3200" dirty="0" err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Should</a:t>
            </a:r>
            <a:r>
              <a:rPr lang="pt-BR" sz="32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pt-BR" sz="3200" dirty="0" err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be</a:t>
            </a:r>
            <a:r>
              <a:rPr lang="pt-BR" sz="32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pt-BR" sz="3200" dirty="0" err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integrated</a:t>
            </a:r>
            <a:r>
              <a:rPr lang="pt-BR" sz="32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in </a:t>
            </a:r>
            <a:r>
              <a:rPr lang="pt-BR" sz="3200" dirty="0" err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development</a:t>
            </a:r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pt-BR" sz="3200" dirty="0" err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process</a:t>
            </a:r>
            <a:endParaRPr lang="pt-BR" sz="32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(</a:t>
            </a:r>
            <a:r>
              <a:rPr lang="pt-BR" sz="3200" dirty="0" err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tests</a:t>
            </a:r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, </a:t>
            </a:r>
            <a:r>
              <a:rPr lang="pt-BR" sz="3200" dirty="0" err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rules</a:t>
            </a:r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, CI </a:t>
            </a:r>
            <a:r>
              <a:rPr lang="pt-BR" sz="3200" dirty="0" err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jobs</a:t>
            </a:r>
            <a:r>
              <a:rPr lang="pt-BR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)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context</a:t>
            </a:r>
            <a:r>
              <a:rPr lang="fr-FR" dirty="0" smtClean="0"/>
              <a:t>: Large </a:t>
            </a:r>
            <a:r>
              <a:rPr lang="fr-FR" dirty="0" err="1" smtClean="0"/>
              <a:t>Systems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thousands</a:t>
            </a:r>
            <a:r>
              <a:rPr lang="fr-FR" dirty="0" smtClean="0"/>
              <a:t> of classes</a:t>
            </a:r>
          </a:p>
          <a:p>
            <a:r>
              <a:rPr lang="fr-FR" dirty="0" smtClean="0"/>
              <a:t>Multiple Millions of LOC</a:t>
            </a:r>
          </a:p>
          <a:p>
            <a:r>
              <a:rPr lang="fr-FR" dirty="0" smtClean="0"/>
              <a:t>Long living </a:t>
            </a:r>
            <a:r>
              <a:rPr lang="fr-FR" dirty="0" err="1" smtClean="0"/>
              <a:t>systems</a:t>
            </a:r>
            <a:r>
              <a:rPr lang="fr-FR" dirty="0" smtClean="0"/>
              <a:t> ~ 15 to 25 </a:t>
            </a:r>
            <a:r>
              <a:rPr lang="fr-FR" dirty="0" err="1" smtClean="0"/>
              <a:t>years</a:t>
            </a:r>
            <a:endParaRPr lang="fr-FR" dirty="0" smtClean="0"/>
          </a:p>
          <a:p>
            <a:r>
              <a:rPr lang="fr-FR" smtClean="0"/>
              <a:t>Successful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4282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 </a:t>
            </a:r>
            <a:r>
              <a:rPr lang="pt-BR" dirty="0" err="1" smtClean="0"/>
              <a:t>jobs</a:t>
            </a:r>
            <a:r>
              <a:rPr lang="pt-BR" dirty="0" smtClean="0"/>
              <a:t> for </a:t>
            </a:r>
            <a:r>
              <a:rPr lang="pt-BR" dirty="0" err="1" smtClean="0"/>
              <a:t>Pharo</a:t>
            </a:r>
            <a:r>
              <a:rPr lang="pt-BR" dirty="0" smtClean="0"/>
              <a:t> </a:t>
            </a:r>
            <a:r>
              <a:rPr lang="pt-BR" dirty="0" err="1" smtClean="0"/>
              <a:t>modularization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since</a:t>
            </a:r>
            <a:r>
              <a:rPr lang="pt-BR" dirty="0" smtClean="0"/>
              <a:t> </a:t>
            </a:r>
            <a:r>
              <a:rPr lang="pt-BR" dirty="0" err="1" smtClean="0"/>
              <a:t>Pharo</a:t>
            </a:r>
            <a:r>
              <a:rPr lang="pt-BR" dirty="0" smtClean="0"/>
              <a:t> 2.0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shrink</a:t>
            </a:r>
            <a:r>
              <a:rPr lang="pt-BR" dirty="0" smtClean="0"/>
              <a:t> </a:t>
            </a:r>
            <a:r>
              <a:rPr lang="pt-BR" dirty="0" err="1" smtClean="0"/>
              <a:t>image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increase</a:t>
            </a:r>
            <a:r>
              <a:rPr lang="pt-BR" dirty="0" smtClean="0"/>
              <a:t> </a:t>
            </a:r>
            <a:r>
              <a:rPr lang="pt-BR" dirty="0" err="1" smtClean="0"/>
              <a:t>granularity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reloaded</a:t>
            </a:r>
            <a:r>
              <a:rPr lang="pt-BR" dirty="0" smtClean="0"/>
              <a:t> modules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tests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coverage</a:t>
            </a:r>
            <a:r>
              <a:rPr lang="pt-BR" dirty="0" smtClean="0"/>
              <a:t> </a:t>
            </a:r>
            <a:r>
              <a:rPr lang="pt-BR" dirty="0" err="1" smtClean="0"/>
              <a:t>testing</a:t>
            </a:r>
            <a:endParaRPr lang="pt-BR" dirty="0" smtClean="0"/>
          </a:p>
          <a:p>
            <a:pPr marL="456821" indent="-456821">
              <a:spcBef>
                <a:spcPct val="0"/>
              </a:spcBef>
              <a:buFontTx/>
              <a:buChar char="-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endParaRPr lang="pt-BR" dirty="0" smtClean="0"/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>
                <a:hlinkClick r:id="rId2"/>
              </a:rPr>
              <a:t>https://ci.inria.fr/pharo/view/6.0-SysConf/</a:t>
            </a:r>
          </a:p>
          <a:p>
            <a:pPr marL="0" indent="0" algn="ctr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endParaRPr lang="pt-B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88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Roadmap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821" indent="-456821">
              <a:buFontTx/>
              <a:buChar char="-"/>
            </a:pPr>
            <a:r>
              <a:rPr lang="fr-FR" dirty="0"/>
              <a:t>Analyses to help </a:t>
            </a:r>
            <a:r>
              <a:rPr lang="fr-FR" dirty="0" err="1"/>
              <a:t>modularizing</a:t>
            </a:r>
            <a:r>
              <a:rPr lang="fr-FR" dirty="0"/>
              <a:t> software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H. </a:t>
            </a:r>
            <a:r>
              <a:rPr lang="fr-FR" dirty="0" err="1" smtClean="0"/>
              <a:t>Abdeen</a:t>
            </a:r>
            <a:r>
              <a:rPr lang="fr-FR" dirty="0" smtClean="0"/>
              <a:t>: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simulating</a:t>
            </a:r>
            <a:r>
              <a:rPr lang="fr-FR" dirty="0" smtClean="0"/>
              <a:t> </a:t>
            </a:r>
            <a:r>
              <a:rPr lang="fr-FR" dirty="0" err="1" smtClean="0"/>
              <a:t>annealing</a:t>
            </a:r>
            <a:endParaRPr lang="fr-FR" dirty="0" smtClean="0"/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J. Laval: </a:t>
            </a:r>
            <a:r>
              <a:rPr lang="fr-FR" dirty="0" err="1" smtClean="0"/>
              <a:t>characterising</a:t>
            </a:r>
            <a:r>
              <a:rPr lang="fr-FR" dirty="0" smtClean="0"/>
              <a:t> cycles and </a:t>
            </a:r>
            <a:r>
              <a:rPr lang="fr-FR" dirty="0" err="1" smtClean="0"/>
              <a:t>layers</a:t>
            </a:r>
            <a:endParaRPr lang="fr-FR" dirty="0" smtClean="0"/>
          </a:p>
          <a:p>
            <a:pPr marL="456821" indent="-456821">
              <a:buFontTx/>
              <a:buChar char="-"/>
            </a:pPr>
            <a:r>
              <a:rPr lang="fr-FR" dirty="0" smtClean="0"/>
              <a:t>The story of the </a:t>
            </a:r>
            <a:r>
              <a:rPr lang="fr-FR" dirty="0" err="1" smtClean="0"/>
              <a:t>Pharo</a:t>
            </a:r>
            <a:r>
              <a:rPr lang="fr-FR" dirty="0" smtClean="0"/>
              <a:t> </a:t>
            </a:r>
            <a:r>
              <a:rPr lang="fr-FR" dirty="0" err="1" smtClean="0"/>
              <a:t>Kernel</a:t>
            </a:r>
            <a:r>
              <a:rPr lang="fr-FR" dirty="0" smtClean="0"/>
              <a:t> mission</a:t>
            </a:r>
          </a:p>
          <a:p>
            <a:pPr marL="456821" indent="-456821">
              <a:buFontTx/>
              <a:buChar char="-"/>
            </a:pPr>
            <a:r>
              <a:rPr lang="fr-FR" b="1" dirty="0" err="1" smtClean="0"/>
              <a:t>Removing</a:t>
            </a:r>
            <a:r>
              <a:rPr lang="fr-FR" b="1" dirty="0" smtClean="0"/>
              <a:t> vs. </a:t>
            </a:r>
            <a:r>
              <a:rPr lang="fr-FR" b="1" dirty="0" err="1" smtClean="0"/>
              <a:t>Bootstrap</a:t>
            </a:r>
            <a:r>
              <a:rPr lang="fr-FR" b="1" dirty="0" smtClean="0"/>
              <a:t> 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G. Polito</a:t>
            </a:r>
          </a:p>
          <a:p>
            <a:pPr marL="0" indent="0">
              <a:buNone/>
            </a:pPr>
            <a:r>
              <a:rPr lang="fr-FR" dirty="0" smtClean="0"/>
              <a:t>-   </a:t>
            </a:r>
            <a:r>
              <a:rPr lang="fr-FR" dirty="0" err="1" smtClean="0"/>
              <a:t>Towards</a:t>
            </a:r>
            <a:r>
              <a:rPr lang="fr-FR" dirty="0" smtClean="0"/>
              <a:t> go Module system</a:t>
            </a:r>
          </a:p>
          <a:p>
            <a:pPr marL="456821" indent="-456821">
              <a:buFontTx/>
              <a:buChar char="-"/>
            </a:pPr>
            <a:endParaRPr lang="fr-FR" dirty="0" smtClean="0"/>
          </a:p>
          <a:p>
            <a:pPr marL="456821" indent="-456821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7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Let's</a:t>
            </a:r>
            <a:r>
              <a:rPr lang="pt-BR" dirty="0" smtClean="0"/>
              <a:t> </a:t>
            </a:r>
            <a:r>
              <a:rPr lang="pt-BR" dirty="0" err="1" smtClean="0"/>
              <a:t>talk</a:t>
            </a:r>
            <a:r>
              <a:rPr lang="pt-BR" dirty="0" smtClean="0"/>
              <a:t> </a:t>
            </a:r>
            <a:r>
              <a:rPr lang="pt-BR" dirty="0" err="1" smtClean="0"/>
              <a:t>about</a:t>
            </a:r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887538"/>
            <a:ext cx="6702425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42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0" y="3419797"/>
            <a:ext cx="9070975" cy="1262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>
                <a:latin typeface="URW Bookman L" charset="0"/>
              </a:rPr>
              <a:t>Bootstrap</a:t>
            </a:r>
            <a:endParaRPr lang="pt-BR" dirty="0">
              <a:latin typeface="URW Bookman L" charset="0"/>
            </a:endParaRPr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287784" y="4859958"/>
            <a:ext cx="9792841" cy="1800200"/>
          </a:xfrm>
          <a:ln/>
        </p:spPr>
        <p:txBody>
          <a:bodyPr/>
          <a:lstStyle/>
          <a:p>
            <a:pPr marL="0" indent="0"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sz="3200" dirty="0">
                <a:latin typeface="URW Bookman L" charset="0"/>
              </a:rPr>
              <a:t>« The </a:t>
            </a:r>
            <a:r>
              <a:rPr lang="pt-BR" sz="3200" dirty="0" err="1">
                <a:latin typeface="URW Bookman L" charset="0"/>
              </a:rPr>
              <a:t>process</a:t>
            </a:r>
            <a:r>
              <a:rPr lang="pt-BR" sz="3200" dirty="0">
                <a:latin typeface="URW Bookman L" charset="0"/>
              </a:rPr>
              <a:t> </a:t>
            </a:r>
            <a:r>
              <a:rPr lang="pt-BR" sz="3200" dirty="0" err="1">
                <a:latin typeface="URW Bookman L" charset="0"/>
              </a:rPr>
              <a:t>that</a:t>
            </a:r>
            <a:r>
              <a:rPr lang="pt-BR" sz="3200" dirty="0">
                <a:latin typeface="URW Bookman L" charset="0"/>
              </a:rPr>
              <a:t> builds </a:t>
            </a:r>
            <a:r>
              <a:rPr lang="pt-BR" sz="3200" dirty="0" err="1">
                <a:latin typeface="URW Bookman L" charset="0"/>
              </a:rPr>
              <a:t>the</a:t>
            </a:r>
            <a:r>
              <a:rPr lang="pt-BR" sz="3200" dirty="0">
                <a:latin typeface="URW Bookman L" charset="0"/>
              </a:rPr>
              <a:t> </a:t>
            </a:r>
            <a:endParaRPr lang="pt-BR" sz="3200" dirty="0" smtClean="0">
              <a:latin typeface="URW Bookman L" charset="0"/>
            </a:endParaRPr>
          </a:p>
          <a:p>
            <a:pPr marL="0" indent="0"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sz="3200" dirty="0" err="1" smtClean="0">
                <a:latin typeface="URW Bookman L" charset="0"/>
              </a:rPr>
              <a:t>minimal</a:t>
            </a:r>
            <a:r>
              <a:rPr lang="pt-BR" sz="3200" dirty="0" smtClean="0">
                <a:latin typeface="URW Bookman L" charset="0"/>
              </a:rPr>
              <a:t> </a:t>
            </a:r>
            <a:r>
              <a:rPr lang="pt-BR" sz="3200" dirty="0" err="1">
                <a:latin typeface="URW Bookman L" charset="0"/>
              </a:rPr>
              <a:t>infrastructure</a:t>
            </a:r>
            <a:r>
              <a:rPr lang="pt-BR" sz="3200" dirty="0">
                <a:latin typeface="URW Bookman L" charset="0"/>
              </a:rPr>
              <a:t> </a:t>
            </a:r>
            <a:r>
              <a:rPr lang="pt-BR" sz="3200" dirty="0" err="1">
                <a:latin typeface="URW Bookman L" charset="0"/>
              </a:rPr>
              <a:t>of</a:t>
            </a:r>
            <a:r>
              <a:rPr lang="pt-BR" sz="3200" dirty="0">
                <a:latin typeface="URW Bookman L" charset="0"/>
              </a:rPr>
              <a:t> a </a:t>
            </a:r>
            <a:r>
              <a:rPr lang="pt-BR" sz="3200" dirty="0" err="1">
                <a:latin typeface="URW Bookman L" charset="0"/>
              </a:rPr>
              <a:t>langage</a:t>
            </a:r>
            <a:r>
              <a:rPr lang="pt-BR" sz="3200" dirty="0">
                <a:latin typeface="URW Bookman L" charset="0"/>
              </a:rPr>
              <a:t> </a:t>
            </a:r>
            <a:endParaRPr lang="pt-BR" sz="3200" dirty="0" smtClean="0">
              <a:latin typeface="URW Bookman L" charset="0"/>
            </a:endParaRPr>
          </a:p>
          <a:p>
            <a:pPr marL="0" indent="0"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sz="3200" dirty="0" err="1" smtClean="0">
                <a:latin typeface="URW Bookman L" charset="0"/>
              </a:rPr>
              <a:t>reusable</a:t>
            </a:r>
            <a:r>
              <a:rPr lang="pt-BR" sz="3200" dirty="0" smtClean="0">
                <a:latin typeface="URW Bookman L" charset="0"/>
              </a:rPr>
              <a:t> </a:t>
            </a:r>
            <a:r>
              <a:rPr lang="pt-BR" sz="3200" dirty="0" err="1">
                <a:latin typeface="URW Bookman L" charset="0"/>
              </a:rPr>
              <a:t>to</a:t>
            </a:r>
            <a:r>
              <a:rPr lang="pt-BR" sz="3200" dirty="0">
                <a:latin typeface="URW Bookman L" charset="0"/>
              </a:rPr>
              <a:t> define </a:t>
            </a:r>
            <a:r>
              <a:rPr lang="pt-BR" sz="3200" dirty="0" err="1">
                <a:latin typeface="URW Bookman L" charset="0"/>
              </a:rPr>
              <a:t>the</a:t>
            </a:r>
            <a:r>
              <a:rPr lang="pt-BR" sz="3200" dirty="0">
                <a:latin typeface="URW Bookman L" charset="0"/>
              </a:rPr>
              <a:t> </a:t>
            </a:r>
            <a:r>
              <a:rPr lang="pt-BR" sz="3200" smtClean="0">
                <a:latin typeface="URW Bookman L" charset="0"/>
              </a:rPr>
              <a:t>language</a:t>
            </a:r>
            <a:r>
              <a:rPr lang="pt-BR" sz="3200" dirty="0" smtClean="0">
                <a:latin typeface="URW Bookman L" charset="0"/>
              </a:rPr>
              <a:t> </a:t>
            </a:r>
            <a:r>
              <a:rPr lang="pt-BR" sz="3200" dirty="0" err="1">
                <a:latin typeface="URW Bookman L" charset="0"/>
              </a:rPr>
              <a:t>itself</a:t>
            </a:r>
            <a:r>
              <a:rPr lang="pt-BR" sz="3200" dirty="0">
                <a:latin typeface="URW Bookman L" charset="0"/>
              </a:rPr>
              <a:t> »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Why</a:t>
            </a:r>
            <a:r>
              <a:rPr lang="pt-BR" dirty="0" smtClean="0"/>
              <a:t> do </a:t>
            </a:r>
            <a:r>
              <a:rPr lang="pt-BR" dirty="0" err="1" smtClean="0"/>
              <a:t>we</a:t>
            </a:r>
            <a:r>
              <a:rPr lang="pt-BR" dirty="0" smtClean="0"/>
              <a:t> </a:t>
            </a:r>
            <a:r>
              <a:rPr lang="pt-BR" dirty="0" err="1" smtClean="0"/>
              <a:t>need</a:t>
            </a:r>
            <a:r>
              <a:rPr lang="pt-BR" dirty="0" smtClean="0"/>
              <a:t> a </a:t>
            </a:r>
            <a:r>
              <a:rPr lang="pt-BR" dirty="0" err="1" smtClean="0"/>
              <a:t>bootstrap</a:t>
            </a:r>
            <a:r>
              <a:rPr lang="pt-BR" dirty="0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15722" indent="-215722">
              <a:spcBef>
                <a:spcPts val="1700"/>
              </a:spcBef>
              <a:spcAft>
                <a:spcPts val="1700"/>
              </a:spcAft>
              <a:buSzPct val="45000"/>
              <a:buFont typeface="Wingdings" charset="0"/>
              <a:buChar char="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 smtClean="0"/>
              <a:t>Have</a:t>
            </a:r>
            <a:r>
              <a:rPr lang="pt-BR" dirty="0" smtClean="0"/>
              <a:t> a </a:t>
            </a:r>
            <a:r>
              <a:rPr lang="pt-BR" dirty="0" err="1" smtClean="0"/>
              <a:t>known</a:t>
            </a:r>
            <a:r>
              <a:rPr lang="pt-BR" dirty="0" smtClean="0"/>
              <a:t> </a:t>
            </a:r>
            <a:r>
              <a:rPr lang="pt-BR" dirty="0" err="1" smtClean="0"/>
              <a:t>initial</a:t>
            </a:r>
            <a:r>
              <a:rPr lang="pt-BR" dirty="0" smtClean="0"/>
              <a:t> </a:t>
            </a:r>
            <a:r>
              <a:rPr lang="pt-BR" dirty="0" err="1" smtClean="0"/>
              <a:t>state</a:t>
            </a:r>
            <a:endParaRPr lang="pt-BR" dirty="0" smtClean="0"/>
          </a:p>
          <a:p>
            <a:pPr marL="215722" indent="-215722">
              <a:spcBef>
                <a:spcPts val="1700"/>
              </a:spcBef>
              <a:spcAft>
                <a:spcPts val="1700"/>
              </a:spcAft>
              <a:buSzPct val="45000"/>
              <a:buFont typeface="Wingdings" charset="0"/>
              <a:buChar char="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Be </a:t>
            </a:r>
            <a:r>
              <a:rPr lang="pt-BR" dirty="0" err="1" smtClean="0"/>
              <a:t>able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reproduce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state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a system</a:t>
            </a:r>
          </a:p>
          <a:p>
            <a:pPr marL="215722" indent="-215722">
              <a:spcBef>
                <a:spcPts val="1700"/>
              </a:spcBef>
              <a:spcAft>
                <a:spcPts val="1700"/>
              </a:spcAft>
              <a:buSzPct val="45000"/>
              <a:buFont typeface="Wingdings" charset="0"/>
              <a:buChar char="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 smtClean="0"/>
              <a:t>Ensure</a:t>
            </a:r>
            <a:r>
              <a:rPr lang="pt-BR" dirty="0" smtClean="0"/>
              <a:t> </a:t>
            </a:r>
            <a:r>
              <a:rPr lang="pt-BR" dirty="0" err="1" smtClean="0"/>
              <a:t>we</a:t>
            </a:r>
            <a:r>
              <a:rPr lang="pt-BR" dirty="0" smtClean="0"/>
              <a:t> </a:t>
            </a:r>
            <a:r>
              <a:rPr lang="pt-BR" dirty="0" err="1" smtClean="0"/>
              <a:t>can</a:t>
            </a:r>
            <a:r>
              <a:rPr lang="pt-BR" dirty="0" smtClean="0"/>
              <a:t> </a:t>
            </a:r>
            <a:r>
              <a:rPr lang="pt-BR" dirty="0" err="1" smtClean="0"/>
              <a:t>reinitialize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system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any</a:t>
            </a:r>
            <a:r>
              <a:rPr lang="pt-BR" dirty="0" smtClean="0"/>
              <a:t> time</a:t>
            </a:r>
          </a:p>
          <a:p>
            <a:pPr marL="215722" indent="-215722">
              <a:spcBef>
                <a:spcPts val="1700"/>
              </a:spcBef>
              <a:spcAft>
                <a:spcPts val="1700"/>
              </a:spcAft>
              <a:buSzPct val="45000"/>
              <a:buFont typeface="Wingdings" charset="0"/>
              <a:buChar char="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 smtClean="0"/>
              <a:t>Ease</a:t>
            </a:r>
            <a:r>
              <a:rPr lang="pt-BR" dirty="0" smtClean="0"/>
              <a:t> </a:t>
            </a:r>
            <a:r>
              <a:rPr lang="pt-BR" dirty="0" err="1" smtClean="0"/>
              <a:t>kernel</a:t>
            </a:r>
            <a:r>
              <a:rPr lang="pt-BR" dirty="0" smtClean="0"/>
              <a:t> </a:t>
            </a:r>
            <a:r>
              <a:rPr lang="pt-BR" dirty="0" err="1" smtClean="0"/>
              <a:t>evolution</a:t>
            </a:r>
            <a:endParaRPr lang="pt-BR" dirty="0" smtClean="0"/>
          </a:p>
          <a:p>
            <a:pPr marL="215722" indent="-215722">
              <a:spcBef>
                <a:spcPts val="1700"/>
              </a:spcBef>
              <a:spcAft>
                <a:spcPts val="1700"/>
              </a:spcAft>
              <a:buSzPct val="45000"/>
              <a:buFont typeface="Wingdings" charset="0"/>
              <a:buChar char="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 smtClean="0"/>
              <a:t>Identify</a:t>
            </a:r>
            <a:r>
              <a:rPr lang="pt-BR" dirty="0" smtClean="0"/>
              <a:t> a </a:t>
            </a:r>
            <a:r>
              <a:rPr lang="pt-BR" dirty="0" err="1" smtClean="0"/>
              <a:t>small</a:t>
            </a:r>
            <a:r>
              <a:rPr lang="pt-BR" dirty="0" smtClean="0"/>
              <a:t> </a:t>
            </a:r>
            <a:r>
              <a:rPr lang="pt-BR" dirty="0" err="1" smtClean="0"/>
              <a:t>subset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language</a:t>
            </a:r>
            <a:r>
              <a:rPr lang="pt-BR" dirty="0" smtClean="0"/>
              <a:t> </a:t>
            </a:r>
            <a:r>
              <a:rPr lang="pt-BR" dirty="0" err="1" smtClean="0"/>
              <a:t>allowing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definition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language</a:t>
            </a:r>
            <a:r>
              <a:rPr lang="pt-BR" dirty="0" smtClean="0"/>
              <a:t> </a:t>
            </a:r>
            <a:r>
              <a:rPr lang="pt-BR" dirty="0" err="1" smtClean="0"/>
              <a:t>itself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706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170498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Why bootstraping is difficult?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"/>
            <a:ext cx="10117138" cy="755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935856" y="6228109"/>
            <a:ext cx="4464868" cy="118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76688" rIns="89925" bIns="4496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pt-BR" sz="4800" dirty="0" err="1"/>
              <a:t>Archaelogy</a:t>
            </a:r>
            <a:endParaRPr lang="pt-BR" sz="36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67469"/>
            <a:ext cx="6473825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516682"/>
            <a:ext cx="3722688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3347186"/>
            <a:ext cx="25193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30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Deadcode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1763613"/>
            <a:ext cx="8383051" cy="55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17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Strange</a:t>
            </a:r>
            <a:r>
              <a:rPr lang="fr-FR" dirty="0" smtClean="0"/>
              <a:t> </a:t>
            </a:r>
            <a:r>
              <a:rPr lang="fr-FR" dirty="0" err="1" smtClean="0"/>
              <a:t>logic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48" y="1391453"/>
            <a:ext cx="8380602" cy="6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ur.jpe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solidFill>
                  <a:srgbClr val="FF0000"/>
                </a:solidFill>
              </a:rPr>
              <a:t>Software </a:t>
            </a:r>
            <a:r>
              <a:rPr lang="fr-FR" sz="6600" dirty="0" err="1">
                <a:solidFill>
                  <a:srgbClr val="FF0000"/>
                </a:solidFill>
              </a:rPr>
              <a:t>Entropy</a:t>
            </a:r>
            <a:endParaRPr lang="fr-FR" sz="6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You have </a:t>
            </a:r>
            <a:r>
              <a:rPr lang="fr-FR" dirty="0" err="1" smtClean="0">
                <a:solidFill>
                  <a:srgbClr val="FF0000"/>
                </a:solidFill>
              </a:rPr>
              <a:t>success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err="1" smtClean="0">
                <a:solidFill>
                  <a:srgbClr val="FF0000"/>
                </a:solidFill>
              </a:rPr>
              <a:t>Your</a:t>
            </a:r>
            <a:r>
              <a:rPr lang="fr-FR" dirty="0" smtClean="0">
                <a:solidFill>
                  <a:srgbClr val="FF0000"/>
                </a:solidFill>
              </a:rPr>
              <a:t> software </a:t>
            </a:r>
            <a:r>
              <a:rPr lang="fr-FR" dirty="0" err="1" smtClean="0">
                <a:solidFill>
                  <a:srgbClr val="FF0000"/>
                </a:solidFill>
              </a:rPr>
              <a:t>grows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sz="4000" dirty="0" err="1" smtClean="0">
                <a:solidFill>
                  <a:srgbClr val="FF0000"/>
                </a:solidFill>
              </a:rPr>
              <a:t>Complexity</a:t>
            </a:r>
            <a:r>
              <a:rPr lang="fr-FR" sz="4000" dirty="0" smtClean="0">
                <a:solidFill>
                  <a:srgbClr val="FF0000"/>
                </a:solidFill>
              </a:rPr>
              <a:t> </a:t>
            </a:r>
            <a:r>
              <a:rPr lang="fr-FR" sz="4000" dirty="0" err="1" smtClean="0">
                <a:solidFill>
                  <a:srgbClr val="FF0000"/>
                </a:solidFill>
              </a:rPr>
              <a:t>too</a:t>
            </a:r>
            <a:endParaRPr lang="fr-FR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missing</a:t>
            </a:r>
            <a:r>
              <a:rPr lang="fr-FR" dirty="0" smtClean="0"/>
              <a:t> </a:t>
            </a:r>
            <a:r>
              <a:rPr lang="fr-FR" dirty="0" err="1" smtClean="0"/>
              <a:t>initialization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72" y="1475581"/>
            <a:ext cx="853294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9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The dependency hell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5" y="331371"/>
            <a:ext cx="7848872" cy="727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4427909"/>
            <a:ext cx="3446463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69906"/>
            <a:ext cx="8798767" cy="66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53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fix</a:t>
            </a:r>
            <a:r>
              <a:rPr lang="pt-BR" dirty="0" smtClean="0"/>
              <a:t> </a:t>
            </a:r>
            <a:r>
              <a:rPr lang="pt-BR" dirty="0" err="1" smtClean="0"/>
              <a:t>bad</a:t>
            </a:r>
            <a:r>
              <a:rPr lang="pt-BR" dirty="0" smtClean="0"/>
              <a:t> </a:t>
            </a:r>
            <a:r>
              <a:rPr lang="pt-BR" dirty="0" err="1" smtClean="0"/>
              <a:t>dependencies</a:t>
            </a:r>
            <a:r>
              <a:rPr lang="pt-B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Create</a:t>
            </a:r>
            <a:r>
              <a:rPr lang="pt-BR" dirty="0" smtClean="0"/>
              <a:t> a new </a:t>
            </a:r>
            <a:r>
              <a:rPr lang="pt-BR" dirty="0" err="1" smtClean="0"/>
              <a:t>package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isolate</a:t>
            </a:r>
            <a:r>
              <a:rPr lang="pt-BR" dirty="0" smtClean="0"/>
              <a:t> </a:t>
            </a:r>
            <a:r>
              <a:rPr lang="pt-BR" dirty="0" err="1" smtClean="0"/>
              <a:t>functionnalities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Move </a:t>
            </a:r>
            <a:r>
              <a:rPr lang="pt-BR" dirty="0" err="1" smtClean="0"/>
              <a:t>methods</a:t>
            </a:r>
            <a:r>
              <a:rPr lang="pt-BR" dirty="0" smtClean="0"/>
              <a:t> as </a:t>
            </a:r>
            <a:r>
              <a:rPr lang="pt-BR" dirty="0" err="1" smtClean="0"/>
              <a:t>extensions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another</a:t>
            </a:r>
            <a:r>
              <a:rPr lang="pt-BR" dirty="0" smtClean="0"/>
              <a:t> </a:t>
            </a:r>
            <a:r>
              <a:rPr lang="pt-BR" dirty="0" err="1" smtClean="0"/>
              <a:t>package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Kill</a:t>
            </a:r>
            <a:r>
              <a:rPr lang="pt-BR" dirty="0" smtClean="0"/>
              <a:t> </a:t>
            </a:r>
            <a:r>
              <a:rPr lang="pt-BR" dirty="0" err="1" smtClean="0"/>
              <a:t>facades</a:t>
            </a:r>
            <a:r>
              <a:rPr lang="pt-BR" dirty="0" smtClean="0"/>
              <a:t> (</a:t>
            </a:r>
            <a:r>
              <a:rPr lang="pt-BR" dirty="0" err="1" smtClean="0"/>
              <a:t>there</a:t>
            </a:r>
            <a:r>
              <a:rPr lang="pt-BR" dirty="0" smtClean="0"/>
              <a:t> are global </a:t>
            </a:r>
            <a:r>
              <a:rPr lang="pt-BR" dirty="0" err="1" smtClean="0"/>
              <a:t>thinking</a:t>
            </a:r>
            <a:r>
              <a:rPr lang="pt-BR" dirty="0" smtClean="0"/>
              <a:t>)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 smtClean="0"/>
              <a:t>Components</a:t>
            </a:r>
            <a:r>
              <a:rPr lang="pt-BR" dirty="0" smtClean="0"/>
              <a:t> </a:t>
            </a:r>
            <a:r>
              <a:rPr lang="pt-BR" dirty="0" err="1" smtClean="0"/>
              <a:t>made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</a:t>
            </a:r>
            <a:r>
              <a:rPr lang="pt-BR" dirty="0" err="1" smtClean="0"/>
              <a:t>customized</a:t>
            </a:r>
            <a:r>
              <a:rPr lang="pt-BR" dirty="0" smtClean="0"/>
              <a:t> 	</a:t>
            </a:r>
          </a:p>
          <a:p>
            <a:pPr marL="440702" lvl="1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smtClean="0"/>
              <a:t>Settings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Registration</a:t>
            </a:r>
            <a:r>
              <a:rPr lang="pt-BR" dirty="0" smtClean="0"/>
              <a:t> </a:t>
            </a:r>
            <a:r>
              <a:rPr lang="pt-BR" dirty="0" err="1" smtClean="0"/>
              <a:t>mechanism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Re-design </a:t>
            </a:r>
            <a:r>
              <a:rPr lang="pt-BR" dirty="0" err="1" smtClean="0"/>
              <a:t>completely</a:t>
            </a:r>
            <a:r>
              <a:rPr lang="pt-BR" dirty="0" smtClean="0"/>
              <a:t> a </a:t>
            </a:r>
            <a:r>
              <a:rPr lang="pt-BR" dirty="0" err="1" smtClean="0"/>
              <a:t>functionality</a:t>
            </a:r>
            <a:endParaRPr lang="pt-BR" dirty="0"/>
          </a:p>
          <a:p>
            <a:pPr marL="440702" lvl="1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sz="2400" dirty="0" smtClean="0"/>
              <a:t> e.g. startup </a:t>
            </a:r>
            <a:r>
              <a:rPr lang="pt-BR" sz="2400" dirty="0" err="1" smtClean="0"/>
              <a:t>list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...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8015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5175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Tools </a:t>
            </a:r>
            <a:r>
              <a:rPr lang="pt-BR" dirty="0" err="1"/>
              <a:t>support</a:t>
            </a:r>
            <a:endParaRPr lang="pt-B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36" y="1907629"/>
            <a:ext cx="6192688" cy="472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549400"/>
            <a:ext cx="7902429" cy="4446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5976" y="683502"/>
            <a:ext cx="5545709" cy="671979"/>
          </a:xfrm>
          <a:prstGeom prst="rect">
            <a:avLst/>
          </a:prstGeom>
        </p:spPr>
        <p:txBody>
          <a:bodyPr wrap="none" lIns="91364" tIns="45682" rIns="91364" bIns="45682">
            <a:spAutoFit/>
          </a:bodyPr>
          <a:lstStyle/>
          <a:p>
            <a:r>
              <a:rPr lang="pt-BR" sz="4000" dirty="0" err="1"/>
              <a:t>Dependencies</a:t>
            </a:r>
            <a:r>
              <a:rPr lang="pt-BR" sz="4000" dirty="0"/>
              <a:t> </a:t>
            </a:r>
            <a:r>
              <a:rPr lang="pt-BR" sz="4000" dirty="0" err="1"/>
              <a:t>analyser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584292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9" y="2339683"/>
            <a:ext cx="8472881" cy="46810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0032" y="755509"/>
            <a:ext cx="5717030" cy="671979"/>
          </a:xfrm>
          <a:prstGeom prst="rect">
            <a:avLst/>
          </a:prstGeom>
        </p:spPr>
        <p:txBody>
          <a:bodyPr wrap="none" lIns="91364" tIns="45682" rIns="91364" bIns="45682">
            <a:spAutoFit/>
          </a:bodyPr>
          <a:lstStyle/>
          <a:p>
            <a:r>
              <a:rPr lang="pt-BR" sz="4000" dirty="0" err="1"/>
              <a:t>Dependency</a:t>
            </a:r>
            <a:r>
              <a:rPr lang="pt-BR" sz="4000" dirty="0"/>
              <a:t> </a:t>
            </a:r>
            <a:r>
              <a:rPr lang="pt-BR" sz="4000" dirty="0" err="1"/>
              <a:t>Dashboard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074449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Dependency visualization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03243" y="1768478"/>
            <a:ext cx="9070975" cy="4384675"/>
          </a:xfrm>
          <a:ln/>
        </p:spPr>
        <p:txBody>
          <a:bodyPr/>
          <a:lstStyle/>
          <a:p>
            <a:pPr marL="0" indent="0" algn="just"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>
                <a:hlinkClick r:id="rId3"/>
              </a:rPr>
              <a:t>https://ci.inria.fr/pharo/job/Pharo-6.0-DependencyAnalysis/ws/bootstrap-dependency-report-graph.html</a:t>
            </a:r>
          </a:p>
          <a:p>
            <a:pPr marL="0" indent="0"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endParaRPr lang="pt-BR" dirty="0"/>
          </a:p>
        </p:txBody>
      </p:sp>
      <p:pic>
        <p:nvPicPr>
          <p:cNvPr id="2" name="Image 1" descr="Screen Shot 2017-03-23 at 11.26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2987749"/>
            <a:ext cx="9055109" cy="75596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148908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The bootstrap process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4"/>
          <a:stretch>
            <a:fillRect/>
          </a:stretch>
        </p:blipFill>
        <p:spPr bwMode="auto">
          <a:xfrm>
            <a:off x="749300" y="2651134"/>
            <a:ext cx="8091488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24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Bootstrap process insight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47824" y="1619597"/>
            <a:ext cx="9070975" cy="4384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8202" rIns="0" bIns="0"/>
          <a:lstStyle/>
          <a:p>
            <a:pPr marL="0" indent="0">
              <a:spcBef>
                <a:spcPts val="575"/>
              </a:spcBef>
              <a:spcAft>
                <a:spcPts val="575"/>
              </a:spcAft>
              <a:buNone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endParaRPr lang="pt-BR" dirty="0"/>
          </a:p>
          <a:p>
            <a:pPr marL="215722" indent="-215722">
              <a:spcBef>
                <a:spcPts val="575"/>
              </a:spcBef>
              <a:spcAft>
                <a:spcPts val="575"/>
              </a:spcAft>
              <a:buFont typeface="Times New Roman" charset="0"/>
              <a:buAutoNum type="arabicParenR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/>
              <a:t>creation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stub</a:t>
            </a:r>
            <a:r>
              <a:rPr lang="pt-BR" dirty="0"/>
              <a:t> </a:t>
            </a:r>
            <a:r>
              <a:rPr lang="pt-BR" dirty="0" err="1"/>
              <a:t>objects</a:t>
            </a:r>
            <a:r>
              <a:rPr lang="pt-BR" dirty="0"/>
              <a:t> : </a:t>
            </a:r>
            <a:r>
              <a:rPr lang="pt-BR" dirty="0" err="1"/>
              <a:t>nil</a:t>
            </a:r>
            <a:r>
              <a:rPr lang="pt-BR" dirty="0"/>
              <a:t>, false, </a:t>
            </a:r>
            <a:r>
              <a:rPr lang="pt-BR" dirty="0" err="1"/>
              <a:t>true</a:t>
            </a:r>
            <a:endParaRPr lang="pt-BR" dirty="0"/>
          </a:p>
          <a:p>
            <a:pPr marL="215722" indent="-215722">
              <a:spcBef>
                <a:spcPts val="575"/>
              </a:spcBef>
              <a:spcAft>
                <a:spcPts val="575"/>
              </a:spcAft>
              <a:buFont typeface="Times New Roman" charset="0"/>
              <a:buAutoNum type="arabicParenR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/>
              <a:t>definition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classes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metaclasses</a:t>
            </a:r>
            <a:endParaRPr lang="pt-BR" dirty="0"/>
          </a:p>
          <a:p>
            <a:pPr marL="215722" indent="-215722">
              <a:spcBef>
                <a:spcPts val="575"/>
              </a:spcBef>
              <a:spcAft>
                <a:spcPts val="575"/>
              </a:spcAft>
              <a:buFont typeface="Times New Roman" charset="0"/>
              <a:buAutoNum type="arabicParenR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/>
              <a:t>compilation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methods</a:t>
            </a:r>
            <a:endParaRPr lang="pt-BR" dirty="0"/>
          </a:p>
          <a:p>
            <a:pPr marL="215722" indent="-215722">
              <a:spcBef>
                <a:spcPts val="575"/>
              </a:spcBef>
              <a:spcAft>
                <a:spcPts val="575"/>
              </a:spcAft>
              <a:buFont typeface="Times New Roman" charset="0"/>
              <a:buAutoNum type="arabicParenR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/>
              <a:t>creation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initial</a:t>
            </a:r>
            <a:r>
              <a:rPr lang="pt-BR" dirty="0"/>
              <a:t> </a:t>
            </a:r>
            <a:r>
              <a:rPr lang="pt-BR" dirty="0" err="1"/>
              <a:t>process</a:t>
            </a:r>
            <a:endParaRPr lang="pt-BR" dirty="0"/>
          </a:p>
          <a:p>
            <a:pPr marL="215722" indent="-215722">
              <a:spcBef>
                <a:spcPts val="575"/>
              </a:spcBef>
              <a:spcAft>
                <a:spcPts val="575"/>
              </a:spcAft>
              <a:buFont typeface="Times New Roman" charset="0"/>
              <a:buAutoNum type="arabicParenR"/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smtClean="0"/>
              <a:t>system </a:t>
            </a:r>
            <a:r>
              <a:rPr lang="pt-BR" dirty="0" err="1" smtClean="0"/>
              <a:t>serialization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5609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700" y="0"/>
            <a:ext cx="1209675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224385" y="1800225"/>
            <a:ext cx="12025337" cy="3840163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83737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endParaRPr lang="pt-BR" sz="4400" dirty="0">
              <a:solidFill>
                <a:srgbClr val="FFFFFF"/>
              </a:solidFill>
            </a:endParaRPr>
          </a:p>
          <a:p>
            <a:r>
              <a:rPr lang="pt-BR" sz="4400" dirty="0">
                <a:solidFill>
                  <a:srgbClr val="FFFFFF"/>
                </a:solidFill>
              </a:rPr>
              <a:t>									</a:t>
            </a:r>
            <a:r>
              <a:rPr lang="pt-BR" sz="4400" dirty="0" err="1">
                <a:solidFill>
                  <a:srgbClr val="FFFFFF"/>
                </a:solidFill>
              </a:rPr>
              <a:t>Code</a:t>
            </a:r>
            <a:r>
              <a:rPr lang="pt-BR" sz="4400" dirty="0">
                <a:solidFill>
                  <a:srgbClr val="FFFFFF"/>
                </a:solidFill>
              </a:rPr>
              <a:t> for future use</a:t>
            </a:r>
          </a:p>
          <a:p>
            <a:r>
              <a:rPr lang="pt-BR" sz="4400" dirty="0">
                <a:solidFill>
                  <a:srgbClr val="FFFFFF"/>
                </a:solidFill>
              </a:rPr>
              <a:t>									</a:t>
            </a:r>
            <a:r>
              <a:rPr lang="pt-BR" sz="4400" dirty="0" err="1">
                <a:solidFill>
                  <a:srgbClr val="FFFFFF"/>
                </a:solidFill>
              </a:rPr>
              <a:t>Duplicated</a:t>
            </a:r>
            <a:endParaRPr lang="pt-BR" sz="4400" dirty="0">
              <a:solidFill>
                <a:srgbClr val="FFFFFF"/>
              </a:solidFill>
            </a:endParaRPr>
          </a:p>
          <a:p>
            <a:r>
              <a:rPr lang="pt-BR" sz="4400" dirty="0">
                <a:solidFill>
                  <a:srgbClr val="FFFFFF"/>
                </a:solidFill>
              </a:rPr>
              <a:t>									Obsolete </a:t>
            </a:r>
            <a:r>
              <a:rPr lang="pt-BR" sz="4400" dirty="0" err="1">
                <a:solidFill>
                  <a:srgbClr val="FFFFFF"/>
                </a:solidFill>
              </a:rPr>
              <a:t>code</a:t>
            </a:r>
            <a:endParaRPr lang="pt-BR" sz="4400" dirty="0">
              <a:solidFill>
                <a:srgbClr val="FFFFFF"/>
              </a:solidFill>
            </a:endParaRPr>
          </a:p>
          <a:p>
            <a:r>
              <a:rPr lang="pt-BR" sz="4400" dirty="0">
                <a:solidFill>
                  <a:srgbClr val="FFFFFF"/>
                </a:solidFill>
              </a:rPr>
              <a:t>									DO-NOT-TOUCH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1"/>
          <p:cNvSpPr>
            <a:spLocks noChangeArrowheads="1"/>
          </p:cNvSpPr>
          <p:nvPr/>
        </p:nvSpPr>
        <p:spPr bwMode="auto">
          <a:xfrm>
            <a:off x="8064502" y="503238"/>
            <a:ext cx="1223963" cy="12239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1</a:t>
            </a:r>
          </a:p>
        </p:txBody>
      </p:sp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8064502" y="503239"/>
            <a:ext cx="1223963" cy="503236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1"/>
          <p:cNvSpPr>
            <a:spLocks noChangeArrowheads="1"/>
          </p:cNvSpPr>
          <p:nvPr/>
        </p:nvSpPr>
        <p:spPr bwMode="auto">
          <a:xfrm>
            <a:off x="8280402" y="431809"/>
            <a:ext cx="1223963" cy="12239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2</a:t>
            </a:r>
          </a:p>
        </p:txBody>
      </p:sp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8280402" y="431800"/>
            <a:ext cx="1223963" cy="503238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AutoShape 1"/>
          <p:cNvSpPr>
            <a:spLocks noChangeArrowheads="1"/>
          </p:cNvSpPr>
          <p:nvPr/>
        </p:nvSpPr>
        <p:spPr bwMode="auto">
          <a:xfrm>
            <a:off x="8280402" y="431809"/>
            <a:ext cx="1223963" cy="12239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3</a:t>
            </a:r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8280402" y="431800"/>
            <a:ext cx="1223963" cy="503238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1"/>
          <p:cNvSpPr>
            <a:spLocks noChangeArrowheads="1"/>
          </p:cNvSpPr>
          <p:nvPr/>
        </p:nvSpPr>
        <p:spPr bwMode="auto">
          <a:xfrm>
            <a:off x="8280402" y="431809"/>
            <a:ext cx="1223963" cy="12239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4</a:t>
            </a:r>
          </a:p>
        </p:txBody>
      </p:sp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8280402" y="431800"/>
            <a:ext cx="1223963" cy="503238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1"/>
          <p:cNvSpPr>
            <a:spLocks noChangeArrowheads="1"/>
          </p:cNvSpPr>
          <p:nvPr/>
        </p:nvSpPr>
        <p:spPr bwMode="auto">
          <a:xfrm>
            <a:off x="8280402" y="431809"/>
            <a:ext cx="1223963" cy="12239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5</a:t>
            </a:r>
          </a:p>
        </p:txBody>
      </p:sp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8280402" y="431800"/>
            <a:ext cx="1223963" cy="503238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952750" y="6480184"/>
            <a:ext cx="2232025" cy="576263"/>
          </a:xfrm>
          <a:prstGeom prst="bracketPair">
            <a:avLst>
              <a:gd name="adj" fmla="val 17130"/>
            </a:avLst>
          </a:prstGeom>
          <a:noFill/>
          <a:ln w="2916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64" tIns="45682" rIns="91364" bIns="45682" anchor="ctr"/>
          <a:lstStyle/>
          <a:p>
            <a:endParaRPr lang="fr-FR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240093" y="6480184"/>
            <a:ext cx="18002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113449" rIns="89925" bIns="4496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BR" sz="3200">
                <a:latin typeface="LiHei Pro" charset="0"/>
              </a:rPr>
              <a:t>process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1"/>
          <p:cNvSpPr>
            <a:spLocks noChangeArrowheads="1"/>
          </p:cNvSpPr>
          <p:nvPr/>
        </p:nvSpPr>
        <p:spPr bwMode="auto">
          <a:xfrm>
            <a:off x="8280402" y="431809"/>
            <a:ext cx="1223963" cy="12239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6</a:t>
            </a:r>
          </a:p>
        </p:txBody>
      </p:sp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8280402" y="431800"/>
            <a:ext cx="1223963" cy="503238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 </a:t>
            </a:r>
            <a:r>
              <a:rPr lang="pt-BR" dirty="0" err="1" smtClean="0"/>
              <a:t>jobs</a:t>
            </a:r>
            <a:r>
              <a:rPr lang="pt-BR" dirty="0" smtClean="0"/>
              <a:t> for </a:t>
            </a:r>
            <a:r>
              <a:rPr lang="pt-BR" dirty="0" err="1" smtClean="0"/>
              <a:t>Pharo</a:t>
            </a:r>
            <a:r>
              <a:rPr lang="pt-BR" dirty="0" smtClean="0"/>
              <a:t> </a:t>
            </a:r>
            <a:r>
              <a:rPr lang="pt-BR" dirty="0" err="1" smtClean="0"/>
              <a:t>modularization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 smtClean="0">
                <a:solidFill>
                  <a:srgbClr val="6666FF"/>
                </a:solidFill>
              </a:rPr>
              <a:t>Kernel</a:t>
            </a:r>
            <a:r>
              <a:rPr lang="pt-BR" dirty="0" smtClean="0">
                <a:solidFill>
                  <a:srgbClr val="6666FF"/>
                </a:solidFill>
              </a:rPr>
              <a:t> (</a:t>
            </a:r>
            <a:r>
              <a:rPr lang="pt-BR" dirty="0" err="1" smtClean="0">
                <a:solidFill>
                  <a:srgbClr val="6666FF"/>
                </a:solidFill>
              </a:rPr>
              <a:t>shrinked</a:t>
            </a:r>
            <a:r>
              <a:rPr lang="pt-BR" dirty="0" smtClean="0">
                <a:solidFill>
                  <a:srgbClr val="6666FF"/>
                </a:solidFill>
              </a:rPr>
              <a:t> / </a:t>
            </a:r>
            <a:r>
              <a:rPr lang="pt-BR" dirty="0" err="1" smtClean="0">
                <a:solidFill>
                  <a:srgbClr val="6666FF"/>
                </a:solidFill>
              </a:rPr>
              <a:t>bootstrapped</a:t>
            </a:r>
            <a:r>
              <a:rPr lang="pt-BR" dirty="0" smtClean="0">
                <a:solidFill>
                  <a:srgbClr val="6666FF"/>
                </a:solidFill>
              </a:rPr>
              <a:t>)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Monticello</a:t>
            </a:r>
            <a:r>
              <a:rPr lang="pt-BR" dirty="0" smtClean="0"/>
              <a:t> 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Network </a:t>
            </a:r>
            <a:r>
              <a:rPr lang="pt-BR" dirty="0" err="1" smtClean="0"/>
              <a:t>support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Remote </a:t>
            </a:r>
            <a:r>
              <a:rPr lang="pt-BR" dirty="0" err="1" smtClean="0"/>
              <a:t>repositories</a:t>
            </a:r>
            <a:r>
              <a:rPr lang="pt-BR" dirty="0" smtClean="0"/>
              <a:t> </a:t>
            </a:r>
            <a:r>
              <a:rPr lang="pt-BR" dirty="0" err="1" smtClean="0"/>
              <a:t>support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Metacello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>
                <a:solidFill>
                  <a:srgbClr val="6666FF"/>
                </a:solidFill>
              </a:rPr>
              <a:t>= </a:t>
            </a:r>
            <a:r>
              <a:rPr lang="pt-BR" dirty="0" err="1" smtClean="0">
                <a:solidFill>
                  <a:srgbClr val="6666FF"/>
                </a:solidFill>
              </a:rPr>
              <a:t>minimal</a:t>
            </a:r>
            <a:r>
              <a:rPr lang="pt-BR" dirty="0" smtClean="0">
                <a:solidFill>
                  <a:srgbClr val="6666FF"/>
                </a:solidFill>
              </a:rPr>
              <a:t> </a:t>
            </a:r>
            <a:r>
              <a:rPr lang="pt-BR" dirty="0" err="1" smtClean="0">
                <a:solidFill>
                  <a:srgbClr val="6666FF"/>
                </a:solidFill>
              </a:rPr>
              <a:t>Pharo</a:t>
            </a:r>
            <a:endParaRPr lang="pt-BR" dirty="0" smtClean="0">
              <a:solidFill>
                <a:srgbClr val="6666FF"/>
              </a:solidFill>
            </a:endParaRP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SUnit</a:t>
            </a:r>
            <a:r>
              <a:rPr lang="pt-BR" dirty="0" smtClean="0"/>
              <a:t>, Display </a:t>
            </a:r>
            <a:r>
              <a:rPr lang="pt-BR" dirty="0" err="1" smtClean="0"/>
              <a:t>support</a:t>
            </a:r>
            <a:r>
              <a:rPr lang="pt-BR" dirty="0" smtClean="0"/>
              <a:t>, UFFI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</a:t>
            </a:r>
            <a:r>
              <a:rPr lang="pt-BR" dirty="0" err="1" smtClean="0"/>
              <a:t>Morphic</a:t>
            </a:r>
            <a:r>
              <a:rPr lang="pt-BR" dirty="0" smtClean="0"/>
              <a:t> core, </a:t>
            </a:r>
            <a:r>
              <a:rPr lang="pt-BR" dirty="0" err="1" smtClean="0"/>
              <a:t>Morphic</a:t>
            </a:r>
            <a:endParaRPr lang="pt-BR" dirty="0" smtClean="0"/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/>
              <a:t> UI, Basic tools, IDE</a:t>
            </a:r>
          </a:p>
          <a:p>
            <a:pPr marL="0" indent="0">
              <a:spcBef>
                <a:spcPct val="0"/>
              </a:spcBef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smtClean="0">
                <a:solidFill>
                  <a:srgbClr val="6666FF"/>
                </a:solidFill>
              </a:rPr>
              <a:t>= </a:t>
            </a:r>
            <a:r>
              <a:rPr lang="pt-BR" dirty="0" err="1" smtClean="0">
                <a:solidFill>
                  <a:srgbClr val="6666FF"/>
                </a:solidFill>
              </a:rPr>
              <a:t>Pharo</a:t>
            </a:r>
            <a:r>
              <a:rPr lang="pt-BR" dirty="0" smtClean="0"/>
              <a:t> </a:t>
            </a:r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93" y="2160596"/>
            <a:ext cx="3038475" cy="43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22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71" y="1403577"/>
            <a:ext cx="7481970" cy="55615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1880" y="323462"/>
            <a:ext cx="8016337" cy="671979"/>
          </a:xfrm>
          <a:prstGeom prst="rect">
            <a:avLst/>
          </a:prstGeom>
        </p:spPr>
        <p:txBody>
          <a:bodyPr wrap="none" lIns="91364" tIns="45682" rIns="91364" bIns="45682">
            <a:spAutoFit/>
          </a:bodyPr>
          <a:lstStyle/>
          <a:p>
            <a:r>
              <a:rPr lang="fr-FR" sz="4000" dirty="0" err="1"/>
              <a:t>Bootstrapped</a:t>
            </a:r>
            <a:r>
              <a:rPr lang="fr-FR" sz="4000" dirty="0"/>
              <a:t> &amp; </a:t>
            </a:r>
            <a:r>
              <a:rPr lang="fr-FR" sz="4000" dirty="0" err="1"/>
              <a:t>reloaded</a:t>
            </a:r>
            <a:r>
              <a:rPr lang="fr-FR" sz="4000" dirty="0"/>
              <a:t> </a:t>
            </a:r>
            <a:r>
              <a:rPr lang="fr-FR" sz="4000" dirty="0" err="1"/>
              <a:t>from</a:t>
            </a:r>
            <a:r>
              <a:rPr lang="fr-FR" sz="4000" dirty="0"/>
              <a:t> GIT</a:t>
            </a:r>
          </a:p>
        </p:txBody>
      </p:sp>
    </p:spTree>
    <p:extLst>
      <p:ext uri="{BB962C8B-B14F-4D97-AF65-F5344CB8AC3E}">
        <p14:creationId xmlns:p14="http://schemas.microsoft.com/office/powerpoint/2010/main" val="204112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Roadmap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821" indent="-456821">
              <a:buFontTx/>
              <a:buChar char="-"/>
            </a:pPr>
            <a:r>
              <a:rPr lang="fr-FR" b="1" dirty="0" smtClean="0"/>
              <a:t>Analyses to help </a:t>
            </a:r>
            <a:r>
              <a:rPr lang="fr-FR" b="1" dirty="0" err="1" smtClean="0"/>
              <a:t>modularizing</a:t>
            </a:r>
            <a:r>
              <a:rPr lang="fr-FR" b="1" dirty="0" smtClean="0"/>
              <a:t> software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H. </a:t>
            </a:r>
            <a:r>
              <a:rPr lang="fr-FR" dirty="0" err="1" smtClean="0"/>
              <a:t>Abdeen</a:t>
            </a:r>
            <a:r>
              <a:rPr lang="fr-FR" dirty="0" smtClean="0"/>
              <a:t>: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simulating</a:t>
            </a:r>
            <a:r>
              <a:rPr lang="fr-FR" dirty="0" smtClean="0"/>
              <a:t> </a:t>
            </a:r>
            <a:r>
              <a:rPr lang="fr-FR" dirty="0" err="1" smtClean="0"/>
              <a:t>annealing</a:t>
            </a:r>
            <a:r>
              <a:rPr lang="fr-FR" dirty="0" smtClean="0"/>
              <a:t> to </a:t>
            </a:r>
            <a:r>
              <a:rPr lang="fr-FR" dirty="0" err="1" smtClean="0"/>
              <a:t>repackage</a:t>
            </a:r>
            <a:endParaRPr lang="fr-FR" dirty="0" smtClean="0"/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J. Laval: </a:t>
            </a:r>
            <a:r>
              <a:rPr lang="fr-FR" dirty="0" err="1" smtClean="0"/>
              <a:t>characterising</a:t>
            </a:r>
            <a:r>
              <a:rPr lang="fr-FR" dirty="0" smtClean="0"/>
              <a:t> cycles and </a:t>
            </a:r>
            <a:r>
              <a:rPr lang="fr-FR" dirty="0" err="1" smtClean="0"/>
              <a:t>layers</a:t>
            </a:r>
            <a:endParaRPr lang="fr-FR" dirty="0" smtClean="0"/>
          </a:p>
          <a:p>
            <a:pPr marL="456821" indent="-456821">
              <a:buFontTx/>
              <a:buChar char="-"/>
            </a:pPr>
            <a:r>
              <a:rPr lang="fr-FR" dirty="0" smtClean="0"/>
              <a:t>The story of the </a:t>
            </a:r>
            <a:r>
              <a:rPr lang="fr-FR" dirty="0" err="1" smtClean="0"/>
              <a:t>Pharo</a:t>
            </a:r>
            <a:r>
              <a:rPr lang="fr-FR" dirty="0" smtClean="0"/>
              <a:t> </a:t>
            </a:r>
            <a:r>
              <a:rPr lang="fr-FR" dirty="0" err="1" smtClean="0"/>
              <a:t>Kernel</a:t>
            </a:r>
            <a:r>
              <a:rPr lang="fr-FR" dirty="0" smtClean="0"/>
              <a:t> mission</a:t>
            </a:r>
          </a:p>
          <a:p>
            <a:pPr marL="456821" indent="-456821">
              <a:buFontTx/>
              <a:buChar char="-"/>
            </a:pPr>
            <a:r>
              <a:rPr lang="fr-FR" dirty="0" err="1" smtClean="0"/>
              <a:t>Removing</a:t>
            </a:r>
            <a:r>
              <a:rPr lang="fr-FR" dirty="0" smtClean="0"/>
              <a:t> vs. </a:t>
            </a:r>
            <a:r>
              <a:rPr lang="fr-FR" dirty="0" err="1" smtClean="0"/>
              <a:t>Bootstrap</a:t>
            </a:r>
            <a:r>
              <a:rPr lang="fr-FR" dirty="0" smtClean="0"/>
              <a:t> </a:t>
            </a:r>
          </a:p>
          <a:p>
            <a:pPr marL="856539" lvl="1" indent="-456821">
              <a:buFontTx/>
              <a:buChar char="-"/>
            </a:pPr>
            <a:r>
              <a:rPr lang="fr-FR" dirty="0" err="1" smtClean="0"/>
              <a:t>PhD</a:t>
            </a:r>
            <a:r>
              <a:rPr lang="fr-FR" dirty="0" smtClean="0"/>
              <a:t> of G. Polito</a:t>
            </a:r>
          </a:p>
          <a:p>
            <a:pPr marL="0" indent="0">
              <a:buNone/>
            </a:pPr>
            <a:r>
              <a:rPr lang="fr-FR" dirty="0" smtClean="0"/>
              <a:t>-   </a:t>
            </a:r>
            <a:r>
              <a:rPr lang="fr-FR" dirty="0" err="1" smtClean="0"/>
              <a:t>Towards</a:t>
            </a:r>
            <a:r>
              <a:rPr lang="fr-FR" dirty="0" smtClean="0"/>
              <a:t> go Module system</a:t>
            </a:r>
          </a:p>
          <a:p>
            <a:pPr marL="456821" indent="-456821">
              <a:buFontTx/>
              <a:buChar char="-"/>
            </a:pPr>
            <a:endParaRPr lang="fr-FR" dirty="0" smtClean="0"/>
          </a:p>
          <a:p>
            <a:pPr marL="456821" indent="-456821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489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5848" y="-23813"/>
            <a:ext cx="15168563" cy="758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8251827" y="446088"/>
            <a:ext cx="1223963" cy="12239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44963" rIns="89925" bIns="44963" anchor="ctr"/>
          <a:lstStyle/>
          <a:p>
            <a:pPr algn="ctr">
              <a:lnSpc>
                <a:spcPct val="100000"/>
              </a:lnSpc>
              <a:tabLst>
                <a:tab pos="723301" algn="l"/>
              </a:tabLst>
            </a:pPr>
            <a:r>
              <a:rPr lang="pt-BR" sz="2800" b="1">
                <a:solidFill>
                  <a:srgbClr val="000000"/>
                </a:solidFill>
                <a:latin typeface="Apple SD Gothic Neo" charset="0"/>
              </a:rPr>
              <a:t/>
            </a:r>
            <a:br>
              <a:rPr lang="pt-BR" sz="2800" b="1">
                <a:solidFill>
                  <a:srgbClr val="000000"/>
                </a:solidFill>
                <a:latin typeface="Apple SD Gothic Neo" charset="0"/>
              </a:rPr>
            </a:br>
            <a:r>
              <a:rPr lang="pt-BR" sz="3600" b="1">
                <a:solidFill>
                  <a:srgbClr val="000000"/>
                </a:solidFill>
                <a:latin typeface="Apple SD Gothic Neo" charset="0"/>
              </a:rPr>
              <a:t>7</a:t>
            </a: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8251827" y="446091"/>
            <a:ext cx="1223963" cy="503236"/>
          </a:xfrm>
          <a:prstGeom prst="roundRect">
            <a:avLst>
              <a:gd name="adj" fmla="val 16667"/>
            </a:avLst>
          </a:prstGeom>
          <a:solidFill>
            <a:srgbClr val="FF3333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25" tIns="60826" rIns="89925" bIns="44963" anchor="ctr"/>
          <a:lstStyle/>
          <a:p>
            <a:pPr algn="ctr">
              <a:tabLst>
                <a:tab pos="723301" algn="l"/>
              </a:tabLst>
            </a:pPr>
            <a:r>
              <a:rPr lang="pt-BR">
                <a:solidFill>
                  <a:srgbClr val="FFFFFF"/>
                </a:solidFill>
              </a:rPr>
              <a:t>Day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More details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76262" y="5491163"/>
            <a:ext cx="8856663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48488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99000"/>
              </a:lnSpc>
            </a:pPr>
            <a:r>
              <a:rPr lang="pt-BR" sz="2800" dirty="0" err="1" smtClean="0">
                <a:latin typeface="HelveticaNeue-Light" charset="0"/>
                <a:cs typeface="HelveticaNeue-Light" charset="0"/>
              </a:rPr>
              <a:t>Cf</a:t>
            </a:r>
            <a:r>
              <a:rPr lang="pt-BR" sz="2800" dirty="0" smtClean="0">
                <a:latin typeface="HelveticaNeue-Light" charset="0"/>
                <a:cs typeface="HelveticaNeue-Light" charset="0"/>
              </a:rPr>
              <a:t> PhD </a:t>
            </a:r>
            <a:r>
              <a:rPr lang="pt-BR" sz="2800" dirty="0">
                <a:latin typeface="HelveticaNeue-Light" charset="0"/>
                <a:cs typeface="HelveticaNeue-Light" charset="0"/>
              </a:rPr>
              <a:t>Guillermo </a:t>
            </a:r>
            <a:r>
              <a:rPr lang="pt-BR" sz="2800" dirty="0" err="1">
                <a:latin typeface="HelveticaNeue-Light" charset="0"/>
                <a:cs typeface="HelveticaNeue-Light" charset="0"/>
              </a:rPr>
              <a:t>Polito</a:t>
            </a:r>
            <a:r>
              <a:rPr lang="pt-BR" sz="2800" dirty="0">
                <a:latin typeface="HelveticaNeue-Light" charset="0"/>
                <a:cs typeface="HelveticaNeue-Light" charset="0"/>
              </a:rPr>
              <a:t>: </a:t>
            </a:r>
          </a:p>
          <a:p>
            <a:pPr algn="ctr">
              <a:lnSpc>
                <a:spcPct val="99000"/>
              </a:lnSpc>
            </a:pPr>
            <a:r>
              <a:rPr lang="pt-BR" sz="2800" dirty="0">
                <a:latin typeface="HelveticaNeue-Light" charset="0"/>
                <a:cs typeface="HelveticaNeue-Light" charset="0"/>
                <a:hlinkClick r:id="rId4"/>
              </a:rPr>
              <a:t>https://hal.inria.fr/tel-01251173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779588"/>
            <a:ext cx="3475038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1489084"/>
            <a:ext cx="9070975" cy="1262063"/>
          </a:xfrm>
          <a:ln/>
        </p:spPr>
        <p:txBody>
          <a:bodyPr/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Story #2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4"/>
          <a:stretch>
            <a:fillRect/>
          </a:stretch>
        </p:blipFill>
        <p:spPr bwMode="auto">
          <a:xfrm>
            <a:off x="749300" y="2651134"/>
            <a:ext cx="8091488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24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1751" y="3603253"/>
            <a:ext cx="2596982" cy="353097"/>
          </a:xfrm>
          <a:prstGeom prst="rect">
            <a:avLst/>
          </a:prstGeom>
        </p:spPr>
        <p:txBody>
          <a:bodyPr wrap="none" lIns="91364" tIns="45682" rIns="91364" bIns="45682">
            <a:spAutoFit/>
          </a:bodyPr>
          <a:lstStyle/>
          <a:p>
            <a:r>
              <a:rPr lang="pt-BR" dirty="0" err="1"/>
              <a:t>Dependencies</a:t>
            </a:r>
            <a:r>
              <a:rPr lang="pt-BR" dirty="0"/>
              <a:t> </a:t>
            </a:r>
            <a:r>
              <a:rPr lang="pt-BR" dirty="0" err="1"/>
              <a:t>analyser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63" y="0"/>
            <a:ext cx="11237091" cy="7559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0000" y="467472"/>
            <a:ext cx="8845800" cy="874778"/>
          </a:xfrm>
          <a:prstGeom prst="rect">
            <a:avLst/>
          </a:prstGeom>
        </p:spPr>
        <p:txBody>
          <a:bodyPr wrap="none" lIns="91364" tIns="45682" rIns="91364" bIns="45682">
            <a:spAutoFit/>
          </a:bodyPr>
          <a:lstStyle/>
          <a:p>
            <a:r>
              <a:rPr lang="fr-FR" sz="5400" dirty="0"/>
              <a:t>Road to a </a:t>
            </a:r>
            <a:r>
              <a:rPr lang="fr-FR" sz="5400" dirty="0" err="1"/>
              <a:t>working</a:t>
            </a:r>
            <a:r>
              <a:rPr lang="fr-FR" sz="5400" dirty="0"/>
              <a:t> </a:t>
            </a:r>
            <a:r>
              <a:rPr lang="fr-FR" sz="5400" dirty="0" err="1"/>
              <a:t>bootstrap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635482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/>
              <a:t>Bootstrap challenge</a:t>
            </a:r>
            <a:br>
              <a:rPr lang="pt-BR"/>
            </a:br>
            <a:r>
              <a:rPr lang="pt-BR"/>
              <a:t>&gt; language side bootstrap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75816" y="1763613"/>
            <a:ext cx="9070975" cy="4384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8202" rIns="0" bIns="0"/>
          <a:lstStyle/>
          <a:p>
            <a:pPr marL="0" indent="0">
              <a:spcBef>
                <a:spcPts val="575"/>
              </a:spcBef>
              <a:spcAft>
                <a:spcPts val="575"/>
              </a:spcAft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/>
              <a:t>Language</a:t>
            </a:r>
            <a:r>
              <a:rPr lang="pt-BR" dirty="0"/>
              <a:t> </a:t>
            </a:r>
            <a:r>
              <a:rPr lang="pt-BR" dirty="0" err="1"/>
              <a:t>initialization</a:t>
            </a:r>
            <a:r>
              <a:rPr lang="pt-BR" dirty="0"/>
              <a:t> </a:t>
            </a:r>
            <a:r>
              <a:rPr lang="pt-BR" dirty="0" err="1"/>
              <a:t>generally</a:t>
            </a:r>
            <a:r>
              <a:rPr lang="pt-BR" dirty="0"/>
              <a:t> </a:t>
            </a:r>
            <a:r>
              <a:rPr lang="pt-BR" dirty="0" err="1"/>
              <a:t>done</a:t>
            </a:r>
            <a:r>
              <a:rPr lang="pt-BR" dirty="0"/>
              <a:t> VM </a:t>
            </a:r>
            <a:r>
              <a:rPr lang="pt-BR" dirty="0" err="1"/>
              <a:t>side</a:t>
            </a:r>
            <a:endParaRPr lang="pt-BR" dirty="0"/>
          </a:p>
          <a:p>
            <a:pPr marL="0" indent="0">
              <a:spcBef>
                <a:spcPts val="575"/>
              </a:spcBef>
              <a:spcAft>
                <a:spcPts val="575"/>
              </a:spcAft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endParaRPr lang="pt-BR" dirty="0"/>
          </a:p>
          <a:p>
            <a:pPr marL="0" indent="0">
              <a:spcBef>
                <a:spcPts val="575"/>
              </a:spcBef>
              <a:spcAft>
                <a:spcPts val="575"/>
              </a:spcAft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want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do it </a:t>
            </a:r>
            <a:r>
              <a:rPr lang="pt-BR" dirty="0" err="1"/>
              <a:t>language</a:t>
            </a:r>
            <a:r>
              <a:rPr lang="pt-BR" dirty="0"/>
              <a:t> </a:t>
            </a:r>
            <a:r>
              <a:rPr lang="pt-BR" dirty="0" err="1" smtClean="0"/>
              <a:t>side</a:t>
            </a:r>
            <a:r>
              <a:rPr lang="pt-BR" dirty="0" smtClean="0"/>
              <a:t>:</a:t>
            </a:r>
            <a:endParaRPr lang="pt-BR" dirty="0"/>
          </a:p>
          <a:p>
            <a:pPr marL="0" indent="0">
              <a:spcBef>
                <a:spcPts val="575"/>
              </a:spcBef>
              <a:spcAft>
                <a:spcPts val="575"/>
              </a:spcAft>
              <a:tabLst>
                <a:tab pos="723301" algn="l"/>
                <a:tab pos="1446596" algn="l"/>
                <a:tab pos="2169898" algn="l"/>
                <a:tab pos="2893199" algn="l"/>
                <a:tab pos="3616497" algn="l"/>
                <a:tab pos="4339800" algn="l"/>
                <a:tab pos="5063099" algn="l"/>
                <a:tab pos="5786399" algn="l"/>
                <a:tab pos="6509698" algn="l"/>
                <a:tab pos="7232999" algn="l"/>
                <a:tab pos="7956300" algn="l"/>
                <a:tab pos="8679598" algn="l"/>
              </a:tabLst>
            </a:pPr>
            <a:r>
              <a:rPr lang="pt-BR" dirty="0"/>
              <a:t> </a:t>
            </a:r>
            <a:r>
              <a:rPr lang="pt-BR" dirty="0" err="1"/>
              <a:t>N</a:t>
            </a:r>
            <a:r>
              <a:rPr lang="pt-BR" dirty="0" err="1" smtClean="0"/>
              <a:t>eed</a:t>
            </a:r>
            <a:r>
              <a:rPr lang="pt-BR" dirty="0" smtClean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run</a:t>
            </a:r>
            <a:r>
              <a:rPr lang="pt-BR" dirty="0"/>
              <a:t> </a:t>
            </a:r>
            <a:r>
              <a:rPr lang="pt-BR" dirty="0" err="1"/>
              <a:t>code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top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language</a:t>
            </a:r>
            <a:r>
              <a:rPr lang="pt-BR" dirty="0"/>
              <a:t> </a:t>
            </a:r>
            <a:r>
              <a:rPr lang="pt-BR" dirty="0" err="1"/>
              <a:t>under</a:t>
            </a:r>
            <a:r>
              <a:rPr lang="pt-BR" dirty="0"/>
              <a:t> </a:t>
            </a:r>
            <a:r>
              <a:rPr lang="pt-BR" dirty="0" err="1"/>
              <a:t>construction</a:t>
            </a:r>
            <a:endParaRPr lang="pt-BR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4" y="4715941"/>
            <a:ext cx="1576388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4715941"/>
            <a:ext cx="31956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808" y="539477"/>
            <a:ext cx="9072563" cy="1259946"/>
          </a:xfrm>
        </p:spPr>
        <p:txBody>
          <a:bodyPr>
            <a:normAutofit fontScale="90000"/>
          </a:bodyPr>
          <a:lstStyle/>
          <a:p>
            <a:r>
              <a:rPr lang="fr-FR" sz="5400" dirty="0" err="1" smtClean="0"/>
              <a:t>Bootstrap</a:t>
            </a:r>
            <a:r>
              <a:rPr lang="fr-FR" sz="5400" dirty="0" smtClean="0"/>
              <a:t> challenge</a:t>
            </a:r>
            <a:br>
              <a:rPr lang="fr-FR" sz="5400" dirty="0" smtClean="0"/>
            </a:br>
            <a:r>
              <a:rPr lang="fr-FR" sz="5400" dirty="0" smtClean="0"/>
              <a:t>&gt; </a:t>
            </a:r>
            <a:r>
              <a:rPr lang="fr-FR" sz="5400" dirty="0" err="1" smtClean="0"/>
              <a:t>language</a:t>
            </a:r>
            <a:r>
              <a:rPr lang="fr-FR" sz="5400" dirty="0" smtClean="0"/>
              <a:t> </a:t>
            </a:r>
            <a:r>
              <a:rPr lang="fr-FR" sz="5400" dirty="0" err="1" smtClean="0"/>
              <a:t>side</a:t>
            </a:r>
            <a:r>
              <a:rPr lang="fr-FR" sz="5400" dirty="0" smtClean="0"/>
              <a:t> </a:t>
            </a:r>
            <a:r>
              <a:rPr lang="fr-FR" sz="5400" dirty="0" err="1" smtClean="0"/>
              <a:t>bootstrap</a:t>
            </a:r>
            <a:r>
              <a:rPr lang="fr-FR" sz="5400" dirty="0" smtClean="0"/>
              <a:t/>
            </a:r>
            <a:br>
              <a:rPr lang="fr-FR" sz="5400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24" y="1847573"/>
            <a:ext cx="5404661" cy="57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3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First</a:t>
            </a:r>
            <a:r>
              <a:rPr lang="pt-BR" dirty="0" smtClean="0"/>
              <a:t> </a:t>
            </a:r>
            <a:r>
              <a:rPr lang="pt-BR" dirty="0" err="1" smtClean="0"/>
              <a:t>bootstrapped</a:t>
            </a:r>
            <a:r>
              <a:rPr lang="pt-BR" dirty="0" smtClean="0"/>
              <a:t> </a:t>
            </a:r>
            <a:r>
              <a:rPr lang="pt-BR" dirty="0" err="1" smtClean="0"/>
              <a:t>image</a:t>
            </a:r>
            <a:r>
              <a:rPr lang="pt-BR" dirty="0" smtClean="0"/>
              <a:t>!</a:t>
            </a:r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7" y="2952759"/>
            <a:ext cx="5453063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569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2851150"/>
            <a:ext cx="1887538" cy="18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893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Execute</a:t>
            </a:r>
            <a:r>
              <a:rPr lang="fr-FR" dirty="0" smtClean="0"/>
              <a:t> the system </a:t>
            </a:r>
            <a:r>
              <a:rPr lang="is-IS" dirty="0" smtClean="0"/>
              <a:t>….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dirty="0" smtClean="0"/>
              <a:t>                            the VM crashes</a:t>
            </a:r>
            <a:endParaRPr lang="is-I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68" y="2195661"/>
            <a:ext cx="7164388" cy="37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17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&gt; some </a:t>
            </a:r>
            <a:r>
              <a:rPr lang="pt-BR" dirty="0" err="1" smtClean="0"/>
              <a:t>debugging</a:t>
            </a:r>
            <a:r>
              <a:rPr lang="pt-BR" dirty="0" smtClean="0"/>
              <a:t> </a:t>
            </a:r>
            <a:r>
              <a:rPr lang="pt-BR" dirty="0" err="1" smtClean="0"/>
              <a:t>examples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 err="1" smtClean="0"/>
              <a:t>Missing</a:t>
            </a:r>
            <a:r>
              <a:rPr lang="pt-BR" sz="3600" dirty="0" smtClean="0"/>
              <a:t> </a:t>
            </a:r>
            <a:r>
              <a:rPr lang="pt-BR" sz="3600" dirty="0" err="1" smtClean="0"/>
              <a:t>class</a:t>
            </a:r>
            <a:r>
              <a:rPr lang="pt-BR" sz="3600" dirty="0" smtClean="0"/>
              <a:t> in </a:t>
            </a:r>
            <a:r>
              <a:rPr lang="pt-BR" sz="3600" dirty="0" err="1" smtClean="0"/>
              <a:t>the</a:t>
            </a:r>
            <a:r>
              <a:rPr lang="pt-BR" sz="3600" dirty="0" smtClean="0"/>
              <a:t> </a:t>
            </a:r>
            <a:r>
              <a:rPr lang="pt-BR" sz="3600" dirty="0" err="1" smtClean="0"/>
              <a:t>boostrap</a:t>
            </a: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	e.g. </a:t>
            </a:r>
            <a:r>
              <a:rPr lang="pt-BR" sz="3600" dirty="0" err="1" smtClean="0"/>
              <a:t>Float</a:t>
            </a:r>
            <a:endParaRPr lang="pt-BR" sz="3600" dirty="0" smtClean="0"/>
          </a:p>
          <a:p>
            <a:r>
              <a:rPr lang="pt-BR" sz="3600" dirty="0" err="1" smtClean="0"/>
              <a:t>superclass</a:t>
            </a:r>
            <a:r>
              <a:rPr lang="pt-BR" sz="3600" dirty="0" smtClean="0"/>
              <a:t> </a:t>
            </a:r>
            <a:r>
              <a:rPr lang="pt-BR" sz="3600" dirty="0" err="1" smtClean="0"/>
              <a:t>not</a:t>
            </a:r>
            <a:r>
              <a:rPr lang="pt-BR" sz="3600" dirty="0" smtClean="0"/>
              <a:t> set</a:t>
            </a:r>
          </a:p>
          <a:p>
            <a:r>
              <a:rPr lang="pt-BR" sz="3600" dirty="0" err="1" smtClean="0"/>
              <a:t>superclass</a:t>
            </a:r>
            <a:r>
              <a:rPr lang="pt-BR" sz="3600" dirty="0" smtClean="0"/>
              <a:t> set </a:t>
            </a:r>
            <a:r>
              <a:rPr lang="pt-BR" sz="3600" dirty="0" err="1" smtClean="0"/>
              <a:t>to</a:t>
            </a:r>
            <a:r>
              <a:rPr lang="pt-BR" sz="3600" dirty="0" smtClean="0"/>
              <a:t> a </a:t>
            </a:r>
            <a:r>
              <a:rPr lang="pt-BR" sz="3600" dirty="0" err="1" smtClean="0"/>
              <a:t>wrong</a:t>
            </a:r>
            <a:r>
              <a:rPr lang="pt-BR" sz="3600" dirty="0" smtClean="0"/>
              <a:t> </a:t>
            </a:r>
            <a:r>
              <a:rPr lang="pt-BR" sz="3600" dirty="0" err="1" smtClean="0"/>
              <a:t>value</a:t>
            </a:r>
            <a:endParaRPr lang="pt-BR" sz="36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933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Identifying cyclic dependencies?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7</a:t>
            </a:fld>
            <a:endParaRPr>
              <a:solidFill>
                <a:srgbClr val="4B4B4B"/>
              </a:solidFill>
            </a:endParaRPr>
          </a:p>
        </p:txBody>
      </p:sp>
      <p:pic>
        <p:nvPicPr>
          <p:cNvPr id="147" name="sample_model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959" y="1506029"/>
            <a:ext cx="2923775" cy="259223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911966" y="2085320"/>
            <a:ext cx="3212989" cy="4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1" tIns="39341" rIns="39341" bIns="39341" anchor="ctr">
            <a:spAutoFit/>
          </a:bodyPr>
          <a:lstStyle/>
          <a:p>
            <a:pPr lvl="0">
              <a:defRPr sz="1800"/>
            </a:pPr>
            <a:r>
              <a:rPr sz="2800">
                <a:latin typeface="Arial Unicode MS"/>
                <a:ea typeface="Arial Unicode MS"/>
                <a:cs typeface="Arial Unicode MS"/>
                <a:sym typeface="Arial Unicode MS"/>
              </a:rPr>
              <a:t>i. </a:t>
            </a:r>
            <a:r>
              <a:rPr sz="2800"/>
              <a:t>Graph abstraction</a:t>
            </a:r>
          </a:p>
        </p:txBody>
      </p:sp>
      <p:sp>
        <p:nvSpPr>
          <p:cNvPr id="149" name="Shape 149"/>
          <p:cNvSpPr/>
          <p:nvPr/>
        </p:nvSpPr>
        <p:spPr>
          <a:xfrm>
            <a:off x="286357" y="5950251"/>
            <a:ext cx="5827862" cy="885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341" tIns="39341" rIns="39341" bIns="39341" anchor="ctr">
            <a:spAutoFit/>
          </a:bodyPr>
          <a:lstStyle/>
          <a:p>
            <a:pPr lvl="0" algn="r">
              <a:defRPr sz="1800"/>
            </a:pPr>
            <a:r>
              <a:rPr sz="2800" b="1">
                <a:latin typeface="Arial Unicode MS"/>
                <a:ea typeface="Arial Unicode MS"/>
                <a:cs typeface="Arial Unicode MS"/>
                <a:sym typeface="Arial Unicode MS"/>
              </a:rPr>
              <a:t>ii. </a:t>
            </a:r>
            <a:r>
              <a:rPr sz="2800"/>
              <a:t>Strongly Connected Components</a:t>
            </a:r>
          </a:p>
          <a:p>
            <a:pPr lvl="0" algn="r">
              <a:defRPr sz="1800"/>
            </a:pPr>
            <a:r>
              <a:rPr sz="2800"/>
              <a:t>(SCC) detection </a:t>
            </a:r>
            <a:r>
              <a:rPr sz="2800" i="1"/>
              <a:t>[Tarjan, 1972]</a:t>
            </a:r>
          </a:p>
        </p:txBody>
      </p:sp>
      <p:pic>
        <p:nvPicPr>
          <p:cNvPr id="150" name="Image 14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7627" y="3353017"/>
            <a:ext cx="1210899" cy="664208"/>
          </a:xfrm>
          <a:prstGeom prst="rect">
            <a:avLst/>
          </a:prstGeom>
        </p:spPr>
      </p:pic>
      <p:pic>
        <p:nvPicPr>
          <p:cNvPr id="152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8601" y="3012058"/>
            <a:ext cx="4264578" cy="3553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 152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2025" y="2834877"/>
            <a:ext cx="3750702" cy="2893940"/>
          </a:xfrm>
          <a:prstGeom prst="rect">
            <a:avLst/>
          </a:prstGeom>
        </p:spPr>
      </p:pic>
      <p:pic>
        <p:nvPicPr>
          <p:cNvPr id="155" name="Image 154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306" y="5817408"/>
            <a:ext cx="2835177" cy="9548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 advAuto="0"/>
      <p:bldP spid="149" grpId="0" animBg="1" advAuto="0"/>
      <p:bldP spid="150" grpId="0" animBg="1" advAuto="0"/>
      <p:bldP spid="152" grpId="0" animBg="1" advAuto="0"/>
      <p:bldP spid="153" grpId="0" animBg="1" advAuto="0"/>
      <p:bldP spid="155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3167187"/>
            <a:ext cx="638139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776" y="1475581"/>
            <a:ext cx="9072563" cy="4989036"/>
          </a:xfrm>
        </p:spPr>
        <p:txBody>
          <a:bodyPr/>
          <a:lstStyle/>
          <a:p>
            <a:r>
              <a:rPr lang="pt-BR" sz="3600" dirty="0" smtClean="0"/>
              <a:t>Compile VM in debug </a:t>
            </a:r>
            <a:r>
              <a:rPr lang="pt-BR" sz="3600" dirty="0" err="1" smtClean="0"/>
              <a:t>mode</a:t>
            </a:r>
            <a:endParaRPr lang="pt-BR" sz="3600" dirty="0" smtClean="0"/>
          </a:p>
          <a:p>
            <a:endParaRPr lang="pt-BR" sz="3600" dirty="0" smtClean="0"/>
          </a:p>
          <a:p>
            <a:r>
              <a:rPr lang="pt-BR" sz="3600" dirty="0" err="1" smtClean="0"/>
              <a:t>Run</a:t>
            </a:r>
            <a:r>
              <a:rPr lang="pt-BR" sz="3600" dirty="0" smtClean="0"/>
              <a:t> </a:t>
            </a:r>
            <a:r>
              <a:rPr lang="pt-BR" sz="3600" dirty="0" err="1" smtClean="0"/>
              <a:t>bootstrapped</a:t>
            </a:r>
            <a:r>
              <a:rPr lang="pt-BR" sz="3600" dirty="0" smtClean="0"/>
              <a:t> </a:t>
            </a:r>
            <a:br>
              <a:rPr lang="pt-BR" sz="3600" dirty="0" smtClean="0"/>
            </a:br>
            <a:r>
              <a:rPr lang="pt-BR" sz="3600" dirty="0" smtClean="0"/>
              <a:t>system </a:t>
            </a:r>
            <a:r>
              <a:rPr lang="pt-BR" sz="3600" dirty="0" err="1" smtClean="0"/>
              <a:t>through</a:t>
            </a:r>
            <a:r>
              <a:rPr lang="pt-BR" sz="3600" dirty="0" smtClean="0"/>
              <a:t> </a:t>
            </a:r>
            <a:br>
              <a:rPr lang="pt-BR" sz="3600" dirty="0" smtClean="0"/>
            </a:br>
            <a:r>
              <a:rPr lang="pt-BR" sz="3600" dirty="0" err="1" smtClean="0"/>
              <a:t>Xcode</a:t>
            </a:r>
            <a:r>
              <a:rPr lang="pt-BR" sz="3600" dirty="0" smtClean="0"/>
              <a:t> / LLDB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7976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Road </a:t>
            </a:r>
            <a:r>
              <a:rPr lang="pt-BR" dirty="0" err="1" smtClean="0"/>
              <a:t>to</a:t>
            </a:r>
            <a:r>
              <a:rPr lang="pt-BR" dirty="0" smtClean="0"/>
              <a:t> a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&gt; </a:t>
            </a:r>
            <a:r>
              <a:rPr lang="pt-BR" dirty="0" err="1" smtClean="0"/>
              <a:t>verifying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bootstrap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3600" dirty="0" smtClean="0"/>
          </a:p>
          <a:p>
            <a:r>
              <a:rPr lang="pt-BR" sz="3600" dirty="0" err="1" smtClean="0"/>
              <a:t>Rely</a:t>
            </a:r>
            <a:r>
              <a:rPr lang="pt-BR" sz="3600" dirty="0" smtClean="0"/>
              <a:t> </a:t>
            </a:r>
            <a:r>
              <a:rPr lang="pt-BR" sz="3600" dirty="0" err="1" smtClean="0"/>
              <a:t>on</a:t>
            </a:r>
            <a:r>
              <a:rPr lang="pt-BR" sz="3600" dirty="0" smtClean="0"/>
              <a:t> </a:t>
            </a:r>
            <a:r>
              <a:rPr lang="pt-BR" sz="3600" dirty="0" err="1" smtClean="0"/>
              <a:t>Pharo</a:t>
            </a:r>
            <a:r>
              <a:rPr lang="pt-BR" sz="3600" dirty="0" smtClean="0"/>
              <a:t> </a:t>
            </a:r>
            <a:r>
              <a:rPr lang="pt-BR" sz="3600" dirty="0" err="1" smtClean="0"/>
              <a:t>tests</a:t>
            </a:r>
            <a:r>
              <a:rPr lang="pt-BR" sz="3600" dirty="0" smtClean="0"/>
              <a:t> (&gt;8 000 </a:t>
            </a:r>
            <a:r>
              <a:rPr lang="pt-BR" sz="3600" dirty="0" err="1" smtClean="0"/>
              <a:t>tests</a:t>
            </a:r>
            <a:r>
              <a:rPr lang="pt-BR" sz="3600" dirty="0" smtClean="0"/>
              <a:t>)</a:t>
            </a:r>
          </a:p>
          <a:p>
            <a:pPr>
              <a:spcBef>
                <a:spcPts val="1425"/>
              </a:spcBef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pt-BR" sz="3600" dirty="0" err="1" smtClean="0"/>
              <a:t>Load</a:t>
            </a:r>
            <a:r>
              <a:rPr lang="pt-BR" sz="3600" dirty="0" smtClean="0"/>
              <a:t> </a:t>
            </a:r>
            <a:r>
              <a:rPr lang="pt-BR" sz="3600" dirty="0" err="1" smtClean="0"/>
              <a:t>SUnit</a:t>
            </a:r>
            <a:endParaRPr lang="pt-BR" sz="3600" dirty="0" smtClean="0"/>
          </a:p>
          <a:p>
            <a:pPr>
              <a:spcBef>
                <a:spcPts val="1425"/>
              </a:spcBef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pt-BR" sz="3600" dirty="0" err="1" smtClean="0"/>
              <a:t>Load</a:t>
            </a:r>
            <a:r>
              <a:rPr lang="pt-BR" sz="3600" dirty="0" smtClean="0"/>
              <a:t> </a:t>
            </a:r>
            <a:r>
              <a:rPr lang="pt-BR" sz="3600" dirty="0" err="1" smtClean="0"/>
              <a:t>test</a:t>
            </a:r>
            <a:r>
              <a:rPr lang="pt-BR" sz="3600" dirty="0" smtClean="0"/>
              <a:t> </a:t>
            </a:r>
            <a:r>
              <a:rPr lang="pt-BR" sz="3600" dirty="0" err="1" smtClean="0"/>
              <a:t>packages</a:t>
            </a:r>
            <a:endParaRPr lang="pt-BR" sz="3600" dirty="0" smtClean="0"/>
          </a:p>
          <a:p>
            <a:pPr>
              <a:spcBef>
                <a:spcPts val="1425"/>
              </a:spcBef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pt-BR" sz="3600" dirty="0" err="1" smtClean="0"/>
              <a:t>Run</a:t>
            </a:r>
            <a:r>
              <a:rPr lang="pt-BR" sz="3600" dirty="0" smtClean="0"/>
              <a:t> </a:t>
            </a:r>
            <a:r>
              <a:rPr lang="pt-BR" sz="3600" dirty="0" err="1" smtClean="0"/>
              <a:t>tests</a:t>
            </a:r>
            <a:endParaRPr lang="pt-BR" sz="3600" dirty="0" smtClean="0"/>
          </a:p>
          <a:p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989390"/>
            <a:ext cx="2717800" cy="193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5946776"/>
            <a:ext cx="18002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5926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Wants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know</a:t>
            </a:r>
            <a:r>
              <a:rPr lang="pt-BR" dirty="0" smtClean="0"/>
              <a:t> more?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 err="1" smtClean="0"/>
              <a:t>Bootstrap</a:t>
            </a:r>
            <a:r>
              <a:rPr lang="pt-BR" sz="3600" dirty="0" smtClean="0"/>
              <a:t> </a:t>
            </a:r>
            <a:r>
              <a:rPr lang="pt-BR" sz="3600" dirty="0" err="1" smtClean="0"/>
              <a:t>process</a:t>
            </a:r>
            <a:r>
              <a:rPr lang="pt-BR" sz="3600" dirty="0" smtClean="0"/>
              <a:t> </a:t>
            </a:r>
            <a:r>
              <a:rPr lang="pt-BR" sz="3600" dirty="0" err="1" smtClean="0"/>
              <a:t>hosted</a:t>
            </a:r>
            <a:r>
              <a:rPr lang="pt-BR" sz="3600" dirty="0" smtClean="0"/>
              <a:t> </a:t>
            </a:r>
            <a:r>
              <a:rPr lang="pt-BR" sz="3600" dirty="0" err="1" smtClean="0"/>
              <a:t>on</a:t>
            </a:r>
            <a:r>
              <a:rPr lang="pt-BR" sz="3600" dirty="0" smtClean="0"/>
              <a:t> </a:t>
            </a:r>
            <a:r>
              <a:rPr lang="pt-BR" sz="3600" dirty="0" err="1" smtClean="0"/>
              <a:t>Pharo</a:t>
            </a:r>
            <a:r>
              <a:rPr lang="pt-BR" sz="3600" dirty="0" smtClean="0"/>
              <a:t> CI server</a:t>
            </a:r>
          </a:p>
          <a:p>
            <a:r>
              <a:rPr lang="pt-BR" sz="3600" dirty="0" smtClean="0">
                <a:hlinkClick r:id="rId2"/>
              </a:rPr>
              <a:t>https://ci.inria.fr/pharo/view/Pharo%20bootstrap/</a:t>
            </a:r>
          </a:p>
          <a:p>
            <a:endParaRPr lang="pt-BR" sz="3600" dirty="0" smtClean="0"/>
          </a:p>
          <a:p>
            <a:r>
              <a:rPr lang="pt-BR" sz="3600" dirty="0" err="1" smtClean="0"/>
              <a:t>GitHub</a:t>
            </a:r>
            <a:r>
              <a:rPr lang="pt-BR" sz="3600" dirty="0" smtClean="0"/>
              <a:t> </a:t>
            </a:r>
            <a:r>
              <a:rPr lang="pt-BR" sz="3600" dirty="0" err="1" smtClean="0"/>
              <a:t>repository</a:t>
            </a:r>
            <a:endParaRPr lang="pt-BR" sz="3600" dirty="0" smtClean="0"/>
          </a:p>
          <a:p>
            <a:r>
              <a:rPr lang="pt-BR" sz="3600" dirty="0" smtClean="0">
                <a:hlinkClick r:id="rId3"/>
              </a:rPr>
              <a:t>https://github.com/guillep/PharoBootstrap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46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Bootstrapped</a:t>
            </a:r>
            <a:r>
              <a:rPr lang="pt-BR" dirty="0" smtClean="0"/>
              <a:t> </a:t>
            </a:r>
            <a:r>
              <a:rPr lang="pt-BR" dirty="0" err="1" smtClean="0"/>
              <a:t>Pharo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Tx/>
              <a:buFontTx/>
              <a:buNone/>
            </a:pPr>
            <a:endParaRPr lang="pt-BR" sz="3600" dirty="0" smtClean="0"/>
          </a:p>
          <a:p>
            <a:pPr>
              <a:buClrTx/>
              <a:buSzTx/>
              <a:buFontTx/>
              <a:buNone/>
            </a:pPr>
            <a:r>
              <a:rPr lang="pt-BR" sz="3600" dirty="0" err="1" smtClean="0"/>
              <a:t>Soon</a:t>
            </a:r>
            <a:r>
              <a:rPr lang="pt-BR" sz="3600" dirty="0" smtClean="0"/>
              <a:t> in </a:t>
            </a:r>
            <a:r>
              <a:rPr lang="pt-BR" sz="3600" dirty="0" err="1" smtClean="0"/>
              <a:t>production</a:t>
            </a:r>
            <a:r>
              <a:rPr lang="pt-BR" sz="3600" dirty="0"/>
              <a:t> </a:t>
            </a:r>
            <a:r>
              <a:rPr lang="pt-BR" sz="3600" dirty="0" smtClean="0"/>
              <a:t>(</a:t>
            </a:r>
            <a:r>
              <a:rPr lang="pt-BR" sz="3600" dirty="0" err="1" smtClean="0"/>
              <a:t>Pharo</a:t>
            </a:r>
            <a:r>
              <a:rPr lang="pt-BR" sz="3600" dirty="0" smtClean="0"/>
              <a:t> 7.0)</a:t>
            </a:r>
          </a:p>
          <a:p>
            <a:pPr>
              <a:buClrTx/>
              <a:buSzTx/>
              <a:buFontTx/>
              <a:buNone/>
            </a:pPr>
            <a:r>
              <a:rPr lang="pt-BR" sz="3600" dirty="0" err="1" smtClean="0"/>
              <a:t>All</a:t>
            </a:r>
            <a:r>
              <a:rPr lang="pt-BR" sz="3600" dirty="0" smtClean="0"/>
              <a:t> </a:t>
            </a:r>
            <a:r>
              <a:rPr lang="pt-BR" sz="3600" dirty="0" err="1" smtClean="0"/>
              <a:t>packages</a:t>
            </a:r>
            <a:r>
              <a:rPr lang="pt-BR" sz="3600" dirty="0" smtClean="0"/>
              <a:t> </a:t>
            </a:r>
            <a:r>
              <a:rPr lang="pt-BR" sz="3600" dirty="0" err="1" smtClean="0"/>
              <a:t>reloaded</a:t>
            </a:r>
            <a:r>
              <a:rPr lang="pt-BR" sz="3600" dirty="0" smtClean="0"/>
              <a:t>!</a:t>
            </a:r>
          </a:p>
          <a:p>
            <a:pPr>
              <a:buClrTx/>
              <a:buSzTx/>
              <a:buFontTx/>
              <a:buNone/>
            </a:pPr>
            <a:r>
              <a:rPr lang="pt-BR" sz="3600" dirty="0" err="1" smtClean="0"/>
              <a:t>Architectural</a:t>
            </a:r>
            <a:r>
              <a:rPr lang="pt-BR" sz="3600" dirty="0" smtClean="0"/>
              <a:t> </a:t>
            </a:r>
            <a:r>
              <a:rPr lang="pt-BR" sz="3600" dirty="0" err="1" smtClean="0"/>
              <a:t>rules</a:t>
            </a:r>
            <a:endParaRPr lang="pt-BR" sz="3600" dirty="0" smtClean="0"/>
          </a:p>
          <a:p>
            <a:pPr>
              <a:buClrTx/>
              <a:buSzTx/>
              <a:buFontTx/>
              <a:buNone/>
            </a:pPr>
            <a:r>
              <a:rPr lang="pt-BR" sz="3600" dirty="0" smtClean="0"/>
              <a:t>Tools </a:t>
            </a:r>
            <a:r>
              <a:rPr lang="pt-BR" sz="3600" dirty="0" err="1" smtClean="0"/>
              <a:t>to</a:t>
            </a:r>
            <a:r>
              <a:rPr lang="pt-BR" sz="3600" dirty="0" smtClean="0"/>
              <a:t> </a:t>
            </a:r>
            <a:r>
              <a:rPr lang="pt-BR" sz="3600" dirty="0" err="1" smtClean="0"/>
              <a:t>the</a:t>
            </a:r>
            <a:r>
              <a:rPr lang="pt-BR" sz="3600" dirty="0" smtClean="0"/>
              <a:t> </a:t>
            </a:r>
            <a:r>
              <a:rPr lang="pt-BR" sz="3600" dirty="0" err="1" smtClean="0"/>
              <a:t>rescue</a:t>
            </a:r>
            <a:endParaRPr lang="pt-BR" sz="3600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16459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Metalo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Designing</a:t>
            </a:r>
            <a:r>
              <a:rPr lang="fr-FR" dirty="0" smtClean="0"/>
              <a:t> a module system</a:t>
            </a:r>
          </a:p>
          <a:p>
            <a:r>
              <a:rPr lang="fr-FR" dirty="0" smtClean="0"/>
              <a:t>For live </a:t>
            </a:r>
            <a:r>
              <a:rPr lang="fr-FR" dirty="0" err="1" smtClean="0"/>
              <a:t>programming</a:t>
            </a:r>
            <a:r>
              <a:rPr lang="fr-FR" dirty="0" smtClean="0"/>
              <a:t>: programmer </a:t>
            </a:r>
            <a:r>
              <a:rPr lang="fr-FR" dirty="0" err="1" smtClean="0"/>
              <a:t>feel</a:t>
            </a:r>
            <a:r>
              <a:rPr lang="fr-FR" dirty="0" smtClean="0"/>
              <a:t> and feedback</a:t>
            </a:r>
          </a:p>
          <a:p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usable by normal </a:t>
            </a:r>
            <a:r>
              <a:rPr lang="fr-FR" dirty="0" err="1" smtClean="0"/>
              <a:t>programmers</a:t>
            </a:r>
            <a:endParaRPr lang="fr-FR" dirty="0" smtClean="0"/>
          </a:p>
          <a:p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applicable and </a:t>
            </a:r>
            <a:r>
              <a:rPr lang="fr-FR" dirty="0" err="1" smtClean="0"/>
              <a:t>bootstrappable</a:t>
            </a:r>
            <a:r>
              <a:rPr lang="fr-FR" dirty="0" smtClean="0"/>
              <a:t> on plain </a:t>
            </a:r>
            <a:r>
              <a:rPr lang="fr-FR" dirty="0" err="1" smtClean="0"/>
              <a:t>Pharo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409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3"/>
            <a:ext cx="9070975" cy="1262063"/>
          </a:xfrm>
          <a:ln/>
        </p:spPr>
        <p:txBody>
          <a:bodyPr tIns="38779"/>
          <a:lstStyle/>
          <a:p>
            <a:pPr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  <a:tab pos="7957125" algn="l"/>
                <a:tab pos="8680498" algn="l"/>
              </a:tabLst>
            </a:pPr>
            <a:r>
              <a:rPr lang="en-US"/>
              <a:t>Objective 1 - Namespace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279525" y="2286007"/>
            <a:ext cx="7680325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49275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200400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851525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546102" y="2925771"/>
            <a:ext cx="735013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743200" y="2925771"/>
            <a:ext cx="92075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2743200" y="2925771"/>
            <a:ext cx="457200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206875" y="2925771"/>
            <a:ext cx="1279525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206875" y="2925771"/>
            <a:ext cx="1646238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943600" y="2925771"/>
            <a:ext cx="2193925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943600" y="2925771"/>
            <a:ext cx="2560638" cy="1736725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6950077" y="2925766"/>
            <a:ext cx="2011363" cy="164623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6950075" y="2925763"/>
            <a:ext cx="2286000" cy="1554162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8594725" y="4754571"/>
            <a:ext cx="8223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/>
            <a:r>
              <a:rPr lang="en-US"/>
              <a:t>...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822327" y="192088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Smalltalk globals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65127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Kernel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017837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Network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761037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Compiler</a:t>
            </a:r>
          </a:p>
        </p:txBody>
      </p:sp>
    </p:spTree>
    <p:extLst>
      <p:ext uri="{BB962C8B-B14F-4D97-AF65-F5344CB8AC3E}">
        <p14:creationId xmlns:p14="http://schemas.microsoft.com/office/powerpoint/2010/main" val="3179982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3"/>
            <a:ext cx="9070975" cy="1262063"/>
          </a:xfrm>
          <a:ln/>
        </p:spPr>
        <p:txBody>
          <a:bodyPr tIns="38779">
            <a:normAutofit fontScale="90000"/>
          </a:bodyPr>
          <a:lstStyle/>
          <a:p>
            <a:pPr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  <a:tab pos="7957125" algn="l"/>
                <a:tab pos="8680498" algn="l"/>
              </a:tabLst>
            </a:pPr>
            <a:r>
              <a:rPr lang="en-US"/>
              <a:t>Objective 2</a:t>
            </a:r>
            <a:br>
              <a:rPr lang="en-US"/>
            </a:br>
            <a:r>
              <a:rPr lang="en-US"/>
              <a:t>Better Dependency Management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00400" y="2286007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96963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851525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925762" y="3036896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Kernel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914402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Network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61037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Compiler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3017837" y="2925763"/>
            <a:ext cx="1096963" cy="17399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 flipV="1">
            <a:off x="5027613" y="2925763"/>
            <a:ext cx="1009650" cy="17399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657602" y="3840163"/>
            <a:ext cx="6397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57306" rIns="89934" bIns="44968"/>
          <a:lstStyle/>
          <a:p>
            <a:r>
              <a:rPr lang="en-US" sz="1400">
                <a:solidFill>
                  <a:srgbClr val="000000"/>
                </a:solidFill>
              </a:rPr>
              <a:t>uses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851527" y="3824292"/>
            <a:ext cx="6397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57306" rIns="89934" bIns="44968"/>
          <a:lstStyle/>
          <a:p>
            <a:r>
              <a:rPr lang="en-US" sz="1400">
                <a:solidFill>
                  <a:srgbClr val="000000"/>
                </a:solidFill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1839346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3"/>
            <a:ext cx="9070975" cy="1262063"/>
          </a:xfrm>
          <a:ln/>
        </p:spPr>
        <p:txBody>
          <a:bodyPr tIns="38779">
            <a:normAutofit fontScale="90000"/>
          </a:bodyPr>
          <a:lstStyle/>
          <a:p>
            <a:pPr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  <a:tab pos="7957125" algn="l"/>
                <a:tab pos="8680498" algn="l"/>
              </a:tabLst>
            </a:pPr>
            <a:r>
              <a:rPr lang="en-US"/>
              <a:t>Objective 3</a:t>
            </a:r>
            <a:br>
              <a:rPr lang="en-US"/>
            </a:br>
            <a:r>
              <a:rPr lang="en-US"/>
              <a:t>Module testing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096963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011363" y="2378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14402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Workspace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20877" y="3108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Old Compiler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121275" y="2378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029202" y="3108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Opal Compiler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389438" y="4664083"/>
            <a:ext cx="2286000" cy="639763"/>
          </a:xfrm>
          <a:prstGeom prst="rect">
            <a:avLst/>
          </a:prstGeom>
          <a:solidFill>
            <a:srgbClr val="FFFFFF"/>
          </a:solidFill>
          <a:ln w="3816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74" tIns="45686" rIns="91374" bIns="45686" anchor="ctr"/>
          <a:lstStyle/>
          <a:p>
            <a:endParaRPr lang="fr-FR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206877" y="5394332"/>
            <a:ext cx="2011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60832" rIns="89934" bIns="44968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/>
              <a:t>Workspace'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V="1">
            <a:off x="3108325" y="3108330"/>
            <a:ext cx="731838" cy="15573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6308725" y="3108330"/>
            <a:ext cx="731838" cy="15573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74" tIns="45686" rIns="91374" bIns="45686"/>
          <a:lstStyle/>
          <a:p>
            <a:endParaRPr lang="fr-FR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657602" y="3840163"/>
            <a:ext cx="6397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57306" rIns="89934" bIns="44968"/>
          <a:lstStyle/>
          <a:p>
            <a:r>
              <a:rPr lang="en-US" sz="1400">
                <a:solidFill>
                  <a:srgbClr val="000000"/>
                </a:solidFill>
              </a:rPr>
              <a:t>uses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675437" y="3824292"/>
            <a:ext cx="6397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34" tIns="57306" rIns="89934" bIns="44968"/>
          <a:lstStyle/>
          <a:p>
            <a:r>
              <a:rPr lang="en-US" sz="1400">
                <a:solidFill>
                  <a:srgbClr val="000000"/>
                </a:solidFill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2335429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Current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 </a:t>
            </a:r>
            <a:r>
              <a:rPr lang="fr-FR" dirty="0" err="1" smtClean="0"/>
              <a:t>nesting</a:t>
            </a:r>
            <a:endParaRPr lang="fr-FR" dirty="0" smtClean="0"/>
          </a:p>
          <a:p>
            <a:r>
              <a:rPr lang="fr-FR" dirty="0" smtClean="0"/>
              <a:t>No </a:t>
            </a:r>
            <a:r>
              <a:rPr lang="fr-FR" dirty="0" err="1" smtClean="0"/>
              <a:t>name</a:t>
            </a:r>
            <a:r>
              <a:rPr lang="fr-FR" dirty="0" smtClean="0"/>
              <a:t> </a:t>
            </a:r>
            <a:r>
              <a:rPr lang="fr-FR" dirty="0" err="1" smtClean="0"/>
              <a:t>lookup</a:t>
            </a:r>
            <a:endParaRPr lang="fr-FR" dirty="0" smtClean="0"/>
          </a:p>
          <a:p>
            <a:r>
              <a:rPr lang="fr-FR" dirty="0" smtClean="0"/>
              <a:t>Explicit import</a:t>
            </a:r>
          </a:p>
          <a:p>
            <a:r>
              <a:rPr lang="fr-FR" dirty="0"/>
              <a:t>T</a:t>
            </a:r>
            <a:r>
              <a:rPr lang="fr-FR" dirty="0" smtClean="0"/>
              <a:t>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introduced</a:t>
            </a:r>
            <a:r>
              <a:rPr lang="fr-FR" dirty="0" smtClean="0"/>
              <a:t> </a:t>
            </a:r>
            <a:r>
              <a:rPr lang="fr-FR" dirty="0" err="1" smtClean="0"/>
              <a:t>incrementally</a:t>
            </a:r>
            <a:r>
              <a:rPr lang="fr-FR" dirty="0" smtClean="0"/>
              <a:t> (module and </a:t>
            </a:r>
            <a:r>
              <a:rPr lang="fr-FR" dirty="0" err="1" smtClean="0"/>
              <a:t>monolithic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r>
              <a:rPr lang="fr-FR" dirty="0" smtClean="0"/>
              <a:t> by </a:t>
            </a:r>
            <a:r>
              <a:rPr lang="fr-FR" dirty="0" err="1" smtClean="0"/>
              <a:t>side</a:t>
            </a:r>
            <a:r>
              <a:rPr lang="fr-FR" dirty="0" smtClean="0"/>
              <a:t> for a </a:t>
            </a:r>
            <a:r>
              <a:rPr lang="fr-FR" dirty="0" err="1" smtClean="0"/>
              <a:t>while</a:t>
            </a:r>
            <a:r>
              <a:rPr lang="fr-FR" dirty="0" smtClean="0"/>
              <a:t>)</a:t>
            </a:r>
          </a:p>
          <a:p>
            <a:r>
              <a:rPr lang="fr-FR" dirty="0" smtClean="0"/>
              <a:t>Tools </a:t>
            </a:r>
            <a:r>
              <a:rPr lang="fr-FR" dirty="0" err="1" smtClean="0"/>
              <a:t>should</a:t>
            </a:r>
            <a:r>
              <a:rPr lang="fr-FR" dirty="0" smtClean="0"/>
              <a:t> support </a:t>
            </a:r>
            <a:r>
              <a:rPr lang="fr-FR" dirty="0" err="1" smtClean="0"/>
              <a:t>it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8617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Current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module has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</a:t>
            </a:r>
            <a:r>
              <a:rPr lang="fr-FR" dirty="0" err="1" smtClean="0"/>
              <a:t>namespace</a:t>
            </a:r>
            <a:endParaRPr lang="fr-FR" dirty="0" smtClean="0"/>
          </a:p>
          <a:p>
            <a:r>
              <a:rPr lang="fr-FR" dirty="0" err="1" smtClean="0"/>
              <a:t>Shared</a:t>
            </a:r>
            <a:r>
              <a:rPr lang="fr-FR" dirty="0" smtClean="0"/>
              <a:t> </a:t>
            </a:r>
            <a:r>
              <a:rPr lang="fr-FR" dirty="0" err="1" smtClean="0"/>
              <a:t>bindings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modules as </a:t>
            </a:r>
            <a:r>
              <a:rPr lang="fr-FR" dirty="0" err="1" smtClean="0"/>
              <a:t>current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20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A large software application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8</a:t>
            </a:fld>
            <a:endParaRPr>
              <a:solidFill>
                <a:srgbClr val="4B4B4B"/>
              </a:solidFill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24872" y="6083185"/>
            <a:ext cx="7343893" cy="1299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lang="en-US" sz="2900" dirty="0" smtClean="0"/>
              <a:t>One big SCC </a:t>
            </a:r>
            <a:r>
              <a:rPr lang="en-US" sz="2900" dirty="0" smtClean="0">
                <a:sym typeface="Wingdings"/>
              </a:rPr>
              <a:t></a:t>
            </a:r>
            <a:endParaRPr sz="2900" dirty="0"/>
          </a:p>
        </p:txBody>
      </p:sp>
      <p:sp>
        <p:nvSpPr>
          <p:cNvPr id="163" name="Shape 163"/>
          <p:cNvSpPr/>
          <p:nvPr/>
        </p:nvSpPr>
        <p:spPr>
          <a:xfrm>
            <a:off x="0" y="5453208"/>
            <a:ext cx="9824671" cy="52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Clr>
                <a:srgbClr val="FFFFFF"/>
              </a:buClr>
              <a:buSzPct val="125000"/>
              <a:buChar char="•"/>
              <a:defRPr sz="3000"/>
            </a:lvl1pPr>
          </a:lstStyle>
          <a:p>
            <a:pPr lvl="0">
              <a:defRPr sz="1800"/>
            </a:pPr>
            <a:r>
              <a:rPr sz="2300"/>
              <a:t>Pharo Core 1.1, 115 packages</a:t>
            </a:r>
          </a:p>
        </p:txBody>
      </p:sp>
      <p:pic>
        <p:nvPicPr>
          <p:cNvPr id="2" name="Image 1" descr="Screen Shot 2017-04-21 at 08.1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573"/>
            <a:ext cx="10080625" cy="39434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uild="p" bldLvl="5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Shared</a:t>
            </a:r>
            <a:r>
              <a:rPr lang="fr-FR" dirty="0" smtClean="0"/>
              <a:t> </a:t>
            </a:r>
            <a:r>
              <a:rPr lang="fr-FR" dirty="0" err="1" smtClean="0"/>
              <a:t>Bindings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modu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24" y="1619597"/>
            <a:ext cx="5549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72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Tools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All the </a:t>
            </a:r>
            <a:r>
              <a:rPr lang="fr-FR" dirty="0" err="1" smtClean="0"/>
              <a:t>tools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module-</a:t>
            </a:r>
            <a:r>
              <a:rPr lang="fr-FR" dirty="0" err="1" smtClean="0"/>
              <a:t>aware</a:t>
            </a:r>
            <a:endParaRPr lang="fr-FR" dirty="0"/>
          </a:p>
          <a:p>
            <a:r>
              <a:rPr lang="fr-FR" dirty="0" smtClean="0"/>
              <a:t>Live </a:t>
            </a:r>
            <a:r>
              <a:rPr lang="fr-FR" dirty="0" err="1" smtClean="0"/>
              <a:t>programming</a:t>
            </a:r>
            <a:endParaRPr lang="fr-FR" dirty="0" smtClean="0"/>
          </a:p>
          <a:p>
            <a:pPr lvl="1"/>
            <a:r>
              <a:rPr lang="fr-FR" dirty="0" err="1" smtClean="0"/>
              <a:t>Workspace</a:t>
            </a:r>
            <a:endParaRPr lang="fr-FR" dirty="0" smtClean="0"/>
          </a:p>
          <a:p>
            <a:pPr lvl="1"/>
            <a:r>
              <a:rPr lang="fr-FR" dirty="0" smtClean="0"/>
              <a:t>Debugger</a:t>
            </a:r>
          </a:p>
          <a:p>
            <a:pPr lvl="1"/>
            <a:r>
              <a:rPr lang="fr-FR" dirty="0" err="1" smtClean="0"/>
              <a:t>Inspector</a:t>
            </a:r>
            <a:endParaRPr lang="fr-FR" dirty="0" smtClean="0"/>
          </a:p>
          <a:p>
            <a:pPr lvl="1"/>
            <a:r>
              <a:rPr lang="fr-FR" dirty="0" smtClean="0"/>
              <a:t>Class browser</a:t>
            </a:r>
          </a:p>
          <a:p>
            <a:pPr lvl="1"/>
            <a:r>
              <a:rPr lang="fr-FR" dirty="0" err="1" smtClean="0"/>
              <a:t>Refactorings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0700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Working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real system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rewarding</a:t>
            </a:r>
            <a:endParaRPr lang="fr-FR" dirty="0" smtClean="0"/>
          </a:p>
          <a:p>
            <a:r>
              <a:rPr lang="fr-FR" dirty="0" smtClean="0"/>
              <a:t>Modularisation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battle</a:t>
            </a:r>
            <a:endParaRPr lang="fr-FR" dirty="0" smtClean="0"/>
          </a:p>
          <a:p>
            <a:r>
              <a:rPr lang="fr-FR" dirty="0" smtClean="0"/>
              <a:t>Tools are good </a:t>
            </a:r>
            <a:r>
              <a:rPr lang="fr-FR" dirty="0" err="1" smtClean="0"/>
              <a:t>weapon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/>
              <a:t> </a:t>
            </a:r>
            <a:r>
              <a:rPr lang="fr-FR" dirty="0" err="1" smtClean="0"/>
              <a:t>entropy</a:t>
            </a:r>
            <a:endParaRPr lang="fr-FR" dirty="0" smtClean="0"/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getting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!</a:t>
            </a:r>
          </a:p>
          <a:p>
            <a:endParaRPr lang="fr-FR" dirty="0"/>
          </a:p>
        </p:txBody>
      </p:sp>
      <p:pic>
        <p:nvPicPr>
          <p:cNvPr id="4" name="Image 3" descr="RMOD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4" y="4571925"/>
            <a:ext cx="2706596" cy="270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9174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creen Shot 2017-04-21 at 08.1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573"/>
            <a:ext cx="10080625" cy="3943490"/>
          </a:xfrm>
          <a:prstGeom prst="rect">
            <a:avLst/>
          </a:prstGeom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 dirty="0"/>
              <a:t>Packages in SCC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B4B4B"/>
                </a:solidFill>
              </a:rPr>
              <a:t>9</a:t>
            </a:fld>
            <a:endParaRPr>
              <a:solidFill>
                <a:srgbClr val="4B4B4B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324872" y="6083185"/>
            <a:ext cx="7343893" cy="1299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sz="2900" dirty="0"/>
              <a:t>Cycles are not </a:t>
            </a:r>
            <a:r>
              <a:rPr sz="2900" dirty="0" smtClean="0"/>
              <a:t>visible</a:t>
            </a:r>
            <a:endParaRPr sz="2900" dirty="0"/>
          </a:p>
          <a:p>
            <a:pPr marL="393425" lvl="1" indent="-393425">
              <a:spcBef>
                <a:spcPts val="1860"/>
              </a:spcBef>
              <a:buClr>
                <a:srgbClr val="4B4B4B"/>
              </a:buClr>
              <a:buSzPct val="125000"/>
              <a:buFont typeface="Lucida Grande"/>
              <a:buChar char="‣"/>
              <a:defRPr sz="1800"/>
            </a:pPr>
            <a:r>
              <a:rPr sz="2900" dirty="0"/>
              <a:t>No information about </a:t>
            </a:r>
            <a:r>
              <a:rPr sz="2900" dirty="0" smtClean="0"/>
              <a:t>dependencies</a:t>
            </a:r>
            <a:endParaRPr sz="2900" dirty="0"/>
          </a:p>
        </p:txBody>
      </p:sp>
      <p:sp>
        <p:nvSpPr>
          <p:cNvPr id="172" name="Shape 172"/>
          <p:cNvSpPr/>
          <p:nvPr/>
        </p:nvSpPr>
        <p:spPr>
          <a:xfrm>
            <a:off x="0" y="5453208"/>
            <a:ext cx="9824671" cy="52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400"/>
              </a:spcBef>
              <a:buClr>
                <a:srgbClr val="FFFFFF"/>
              </a:buClr>
              <a:buSzPct val="125000"/>
              <a:buChar char="•"/>
              <a:defRPr sz="3000"/>
            </a:lvl1pPr>
          </a:lstStyle>
          <a:p>
            <a:pPr lvl="0">
              <a:defRPr sz="1800"/>
            </a:pPr>
            <a:r>
              <a:rPr sz="2300"/>
              <a:t>Pharo Core 1.1, 78 packages in cycle</a:t>
            </a:r>
          </a:p>
        </p:txBody>
      </p:sp>
      <p:sp>
        <p:nvSpPr>
          <p:cNvPr id="173" name="Shape 173"/>
          <p:cNvSpPr/>
          <p:nvPr/>
        </p:nvSpPr>
        <p:spPr>
          <a:xfrm>
            <a:off x="431800" y="251445"/>
            <a:ext cx="5493153" cy="547252"/>
          </a:xfrm>
          <a:prstGeom prst="rect">
            <a:avLst/>
          </a:prstGeom>
          <a:ln w="12700">
            <a:solidFill/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2400"/>
              </a:spcBef>
              <a:defRPr sz="2400"/>
            </a:lvl1pPr>
          </a:lstStyle>
          <a:p>
            <a:pPr lvl="0">
              <a:defRPr sz="1800"/>
            </a:pPr>
            <a:r>
              <a:rPr sz="1900" dirty="0"/>
              <a:t>What are the differences between these dependencies ?</a:t>
            </a:r>
          </a:p>
        </p:txBody>
      </p:sp>
      <p:sp>
        <p:nvSpPr>
          <p:cNvPr id="174" name="Shape 174"/>
          <p:cNvSpPr/>
          <p:nvPr/>
        </p:nvSpPr>
        <p:spPr>
          <a:xfrm flipV="1">
            <a:off x="2835182" y="1394470"/>
            <a:ext cx="2008250" cy="157493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 flipH="1" flipV="1">
            <a:off x="4830299" y="1394474"/>
            <a:ext cx="1522596" cy="149618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defTabSz="354082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build="p" bldLvl="5" animBg="1" advAuto="0"/>
      <p:bldP spid="173" grpId="0" animBg="1" advAuto="0"/>
      <p:bldP spid="174" grpId="0" animBg="1" advAuto="0"/>
      <p:bldP spid="175" grpId="0" animBg="1" advAuto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1394</Words>
  <Application>Microsoft Macintosh PowerPoint</Application>
  <PresentationFormat>Personnalisé</PresentationFormat>
  <Paragraphs>371</Paragraphs>
  <Slides>82</Slides>
  <Notes>32</Notes>
  <HiddenSlides>7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83" baseType="lpstr">
      <vt:lpstr>Thème Office</vt:lpstr>
      <vt:lpstr>Modularity  from  the trenches</vt:lpstr>
      <vt:lpstr>Présentation PowerPoint</vt:lpstr>
      <vt:lpstr>A context: Large Systems</vt:lpstr>
      <vt:lpstr>Software Entropy</vt:lpstr>
      <vt:lpstr>Présentation PowerPoint</vt:lpstr>
      <vt:lpstr>Roadmap</vt:lpstr>
      <vt:lpstr>Identifying cyclic dependencies?</vt:lpstr>
      <vt:lpstr>A large software application</vt:lpstr>
      <vt:lpstr>Packages in SCC</vt:lpstr>
      <vt:lpstr>Building a DSM</vt:lpstr>
      <vt:lpstr>DSM for software architecture</vt:lpstr>
      <vt:lpstr>There is a need to understand  package dependencies</vt:lpstr>
      <vt:lpstr>Présentation PowerPoint</vt:lpstr>
      <vt:lpstr>Some tools</vt:lpstr>
      <vt:lpstr>A cell expresses a dependency</vt:lpstr>
      <vt:lpstr>eCell example</vt:lpstr>
      <vt:lpstr>eDSM with eCell: Zoom on a SCC</vt:lpstr>
      <vt:lpstr>Existing approaches to  layer identification</vt:lpstr>
      <vt:lpstr>oZone strategy to identify layers</vt:lpstr>
      <vt:lpstr>oZone: example</vt:lpstr>
      <vt:lpstr>Roadmap</vt:lpstr>
      <vt:lpstr>Pharo as a real experimental setup</vt:lpstr>
      <vt:lpstr>Présentation PowerPoint</vt:lpstr>
      <vt:lpstr>Pharo evolution</vt:lpstr>
      <vt:lpstr>Pharo Kernel Mission </vt:lpstr>
      <vt:lpstr>Présentation PowerPoint</vt:lpstr>
      <vt:lpstr>From top shrinking and modularization</vt:lpstr>
      <vt:lpstr>Kernel image evolution in shortcut</vt:lpstr>
      <vt:lpstr>Why so hard and long?</vt:lpstr>
      <vt:lpstr>CI jobs for Pharo modularization</vt:lpstr>
      <vt:lpstr>Roadmap</vt:lpstr>
      <vt:lpstr>Let's talk about  BOOTSTRAP</vt:lpstr>
      <vt:lpstr>Bootstrap</vt:lpstr>
      <vt:lpstr>Why do we need a bootstrap ?</vt:lpstr>
      <vt:lpstr>Why bootstraping is difficult?</vt:lpstr>
      <vt:lpstr>Présentation PowerPoint</vt:lpstr>
      <vt:lpstr>Présentation PowerPoint</vt:lpstr>
      <vt:lpstr>Deadcode</vt:lpstr>
      <vt:lpstr>Strange logic</vt:lpstr>
      <vt:lpstr>The missing initialization</vt:lpstr>
      <vt:lpstr>The dependency hell</vt:lpstr>
      <vt:lpstr>Présentation PowerPoint</vt:lpstr>
      <vt:lpstr>How to fix bad dependencies?</vt:lpstr>
      <vt:lpstr>Tools support</vt:lpstr>
      <vt:lpstr>Présentation PowerPoint</vt:lpstr>
      <vt:lpstr>Présentation PowerPoint</vt:lpstr>
      <vt:lpstr>Dependency visualization</vt:lpstr>
      <vt:lpstr>The bootstrap process</vt:lpstr>
      <vt:lpstr>Bootstrap process insight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CI jobs for Pharo modularization</vt:lpstr>
      <vt:lpstr>Présentation PowerPoint</vt:lpstr>
      <vt:lpstr>Présentation PowerPoint</vt:lpstr>
      <vt:lpstr>More details</vt:lpstr>
      <vt:lpstr>Story #2</vt:lpstr>
      <vt:lpstr>Présentation PowerPoint</vt:lpstr>
      <vt:lpstr>Bootstrap challenge &gt; language side bootstrap</vt:lpstr>
      <vt:lpstr>Bootstrap challenge &gt; language side bootstrap </vt:lpstr>
      <vt:lpstr>Road to a working bootstrap</vt:lpstr>
      <vt:lpstr>Road to a working bootstrap</vt:lpstr>
      <vt:lpstr>Road to a working bootstrap</vt:lpstr>
      <vt:lpstr>Road to a working bootstrap &gt; some debugging examples</vt:lpstr>
      <vt:lpstr>Road to a working bootstrap</vt:lpstr>
      <vt:lpstr>Road to a working bootstrap &gt; verifying the bootstrap</vt:lpstr>
      <vt:lpstr>Wants to know more?</vt:lpstr>
      <vt:lpstr>Bootstrapped Pharo</vt:lpstr>
      <vt:lpstr>Metalo</vt:lpstr>
      <vt:lpstr>Objective 1 - Namespace</vt:lpstr>
      <vt:lpstr>Objective 2 Better Dependency Management</vt:lpstr>
      <vt:lpstr>Objective 3 Module testing</vt:lpstr>
      <vt:lpstr>Current Design</vt:lpstr>
      <vt:lpstr>Current Design</vt:lpstr>
      <vt:lpstr>Shared Bindings</vt:lpstr>
      <vt:lpstr>Tools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Modularity from the trenches</dc:title>
  <dc:creator>eduardunix </dc:creator>
  <cp:lastModifiedBy>Gabriela Arevalo</cp:lastModifiedBy>
  <cp:revision>76</cp:revision>
  <cp:lastPrinted>1601-01-01T00:00:00Z</cp:lastPrinted>
  <dcterms:created xsi:type="dcterms:W3CDTF">2015-08-05T14:57:35Z</dcterms:created>
  <dcterms:modified xsi:type="dcterms:W3CDTF">2017-04-21T06:15:14Z</dcterms:modified>
</cp:coreProperties>
</file>