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414" r:id="rId3"/>
    <p:sldId id="301" r:id="rId4"/>
    <p:sldId id="310" r:id="rId5"/>
    <p:sldId id="311" r:id="rId6"/>
    <p:sldId id="312" r:id="rId7"/>
    <p:sldId id="257" r:id="rId8"/>
    <p:sldId id="271" r:id="rId9"/>
    <p:sldId id="425" r:id="rId10"/>
    <p:sldId id="305" r:id="rId11"/>
    <p:sldId id="406" r:id="rId12"/>
    <p:sldId id="314" r:id="rId13"/>
    <p:sldId id="313" r:id="rId14"/>
    <p:sldId id="317" r:id="rId15"/>
    <p:sldId id="319" r:id="rId16"/>
    <p:sldId id="321" r:id="rId17"/>
    <p:sldId id="322" r:id="rId18"/>
    <p:sldId id="318" r:id="rId19"/>
    <p:sldId id="323" r:id="rId20"/>
    <p:sldId id="324" r:id="rId21"/>
    <p:sldId id="325" r:id="rId22"/>
    <p:sldId id="426" r:id="rId23"/>
    <p:sldId id="334" r:id="rId24"/>
    <p:sldId id="343" r:id="rId25"/>
    <p:sldId id="344" r:id="rId26"/>
    <p:sldId id="346" r:id="rId27"/>
    <p:sldId id="349" r:id="rId28"/>
    <p:sldId id="427" r:id="rId29"/>
    <p:sldId id="351" r:id="rId30"/>
    <p:sldId id="354" r:id="rId31"/>
    <p:sldId id="355" r:id="rId32"/>
    <p:sldId id="356" r:id="rId33"/>
    <p:sldId id="357" r:id="rId34"/>
    <p:sldId id="358" r:id="rId35"/>
    <p:sldId id="361" r:id="rId36"/>
    <p:sldId id="363" r:id="rId37"/>
    <p:sldId id="428" r:id="rId38"/>
    <p:sldId id="367" r:id="rId39"/>
    <p:sldId id="371" r:id="rId40"/>
    <p:sldId id="373" r:id="rId41"/>
    <p:sldId id="376" r:id="rId42"/>
    <p:sldId id="378" r:id="rId43"/>
    <p:sldId id="379" r:id="rId44"/>
    <p:sldId id="380" r:id="rId45"/>
    <p:sldId id="381" r:id="rId46"/>
    <p:sldId id="384" r:id="rId47"/>
    <p:sldId id="382" r:id="rId48"/>
    <p:sldId id="429" r:id="rId49"/>
    <p:sldId id="385" r:id="rId50"/>
    <p:sldId id="386" r:id="rId51"/>
    <p:sldId id="389" r:id="rId52"/>
    <p:sldId id="391" r:id="rId53"/>
    <p:sldId id="394" r:id="rId54"/>
    <p:sldId id="396" r:id="rId55"/>
    <p:sldId id="397" r:id="rId56"/>
    <p:sldId id="398" r:id="rId57"/>
    <p:sldId id="430" r:id="rId58"/>
    <p:sldId id="399" r:id="rId59"/>
    <p:sldId id="400" r:id="rId60"/>
    <p:sldId id="402" r:id="rId61"/>
    <p:sldId id="403" r:id="rId62"/>
    <p:sldId id="409" r:id="rId63"/>
    <p:sldId id="404" r:id="rId64"/>
    <p:sldId id="408" r:id="rId65"/>
    <p:sldId id="411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2" autoAdjust="0"/>
    <p:restoredTop sz="99884" autoAdjust="0"/>
  </p:normalViewPr>
  <p:slideViewPr>
    <p:cSldViewPr snapToGrid="0" snapToObjects="1">
      <p:cViewPr varScale="1">
        <p:scale>
          <a:sx n="92" d="100"/>
          <a:sy n="92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4" y="13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BE59-E182-2944-A574-7559C04A392D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A3CAD-4338-B545-BA3D-A584947D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B0CC-59B8-4A49-B183-0A08C8CBC449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D902-D9F6-AF49-8211-F0FB32BE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5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D902-D9F6-AF49-8211-F0FB32BE39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 smtClean="0">
                <a:solidFill>
                  <a:srgbClr val="0000FF"/>
                </a:solidFill>
              </a:rPr>
              <a:t>A collection of software projects which are developed and co-evolve in the same environment</a:t>
            </a:r>
            <a:endParaRPr lang="en-US" sz="12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D902-D9F6-AF49-8211-F0FB32BE3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4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AC02-2EF1-3E45-BA0A-CE15A21604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7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AC02-2EF1-3E45-BA0A-CE15A21604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9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AC02-2EF1-3E45-BA0A-CE15A21604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A352-0D9C-B348-AF78-8DF1D93B9675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1CD4-57A6-2246-8D3E-CA779B8BA348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0822-4D1F-8144-A84C-108FE38BFDF3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D0B5-C5A5-674F-A8B9-9E57FAAB7164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75BC-CEBB-5245-88EB-8B47B600EA52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4110-0F8C-DC46-84AB-E4B437D1131F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ECF3-4C13-7E4B-A629-6EC19D4F356F}" type="datetime1">
              <a:rPr lang="en-US" smtClean="0"/>
              <a:t>11/4/14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404A-6E58-8947-B51F-24E4D0E18BE2}" type="datetime1">
              <a:rPr lang="en-US" smtClean="0"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2D6D-9F3A-C14F-A443-7A1047216AFE}" type="datetime1">
              <a:rPr lang="en-US" smtClean="0"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8E21-3D40-0949-8424-79A9328CC321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EE9-2431-9B46-8C89-1778C8B531CA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DCC6-0CD4-4742-BB19-86762A420BA6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35F4-562C-104E-BE05-36C6105BF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55" y="1459579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Assessing </a:t>
            </a:r>
            <a:r>
              <a:rPr lang="en-US" sz="3600" b="1" dirty="0"/>
              <a:t>and Improving </a:t>
            </a:r>
            <a:r>
              <a:rPr lang="en-US" sz="3600" b="1" dirty="0" smtClean="0"/>
              <a:t>Rules </a:t>
            </a:r>
            <a:r>
              <a:rPr lang="en-US" sz="3600" b="1" dirty="0"/>
              <a:t>to Support </a:t>
            </a:r>
            <a:r>
              <a:rPr lang="en-US" sz="3600" b="1" dirty="0" smtClean="0"/>
              <a:t>Software Evolution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854" y="3137300"/>
            <a:ext cx="7345530" cy="187853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André </a:t>
            </a:r>
            <a:r>
              <a:rPr lang="en-US" sz="3000" dirty="0" err="1" smtClean="0">
                <a:solidFill>
                  <a:srgbClr val="000000"/>
                </a:solidFill>
              </a:rPr>
              <a:t>Cavalcante</a:t>
            </a:r>
            <a:r>
              <a:rPr lang="en-US" sz="3000" dirty="0" smtClean="0">
                <a:solidFill>
                  <a:srgbClr val="000000"/>
                </a:solidFill>
              </a:rPr>
              <a:t> Hora</a:t>
            </a:r>
          </a:p>
          <a:p>
            <a:r>
              <a:rPr lang="en-US" sz="2000" b="1" i="1" dirty="0" err="1" smtClean="0">
                <a:solidFill>
                  <a:srgbClr val="000000"/>
                </a:solidFill>
              </a:rPr>
              <a:t>Directeurs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: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Stéphane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Ducasse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Inria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Lille </a:t>
            </a:r>
            <a:r>
              <a:rPr lang="en-US" sz="2000" dirty="0">
                <a:solidFill>
                  <a:srgbClr val="000000"/>
                </a:solidFill>
              </a:rPr>
              <a:t>Nord </a:t>
            </a:r>
            <a:r>
              <a:rPr lang="en-US" sz="2000" dirty="0" smtClean="0">
                <a:solidFill>
                  <a:srgbClr val="000000"/>
                </a:solidFill>
              </a:rPr>
              <a:t>Europe, France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Nicolas </a:t>
            </a:r>
            <a:r>
              <a:rPr lang="en-US" sz="2000" dirty="0" err="1" smtClean="0">
                <a:solidFill>
                  <a:srgbClr val="000000"/>
                </a:solidFill>
              </a:rPr>
              <a:t>Anquetil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Université</a:t>
            </a:r>
            <a:r>
              <a:rPr lang="en-US" sz="2000" dirty="0" smtClean="0">
                <a:solidFill>
                  <a:srgbClr val="000000"/>
                </a:solidFill>
              </a:rPr>
              <a:t> Lille </a:t>
            </a:r>
            <a:r>
              <a:rPr lang="en-US" sz="2000" dirty="0">
                <a:solidFill>
                  <a:srgbClr val="000000"/>
                </a:solidFill>
              </a:rPr>
              <a:t>1, </a:t>
            </a:r>
            <a:r>
              <a:rPr lang="en-US" sz="2000" dirty="0" smtClean="0">
                <a:solidFill>
                  <a:srgbClr val="000000"/>
                </a:solidFill>
              </a:rPr>
              <a:t>France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1" y="323153"/>
            <a:ext cx="1621940" cy="611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471" y="316955"/>
            <a:ext cx="1501937" cy="660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998" y="205493"/>
            <a:ext cx="837086" cy="837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720" y="300925"/>
            <a:ext cx="1818437" cy="6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created rules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Generic rules</a:t>
            </a:r>
          </a:p>
          <a:p>
            <a:pPr lvl="1"/>
            <a:r>
              <a:rPr lang="en-US" sz="2200" dirty="0"/>
              <a:t>Created </a:t>
            </a:r>
            <a:r>
              <a:rPr lang="en-US" sz="2200" dirty="0" smtClean="0"/>
              <a:t>by “non</a:t>
            </a:r>
            <a:r>
              <a:rPr lang="en-US" sz="2200" dirty="0"/>
              <a:t>-</a:t>
            </a:r>
            <a:r>
              <a:rPr lang="en-US" sz="2200" dirty="0" smtClean="0"/>
              <a:t>experts”</a:t>
            </a:r>
            <a:endParaRPr lang="en-US" sz="2200" dirty="0"/>
          </a:p>
          <a:p>
            <a:pPr lvl="1"/>
            <a:r>
              <a:rPr lang="en-US" sz="2200" dirty="0" smtClean="0"/>
              <a:t>Valid </a:t>
            </a:r>
            <a:r>
              <a:rPr lang="en-US" sz="2200" dirty="0"/>
              <a:t>for distinct systems</a:t>
            </a:r>
          </a:p>
          <a:p>
            <a:pPr lvl="1"/>
            <a:r>
              <a:rPr lang="en-US" sz="2200" dirty="0" smtClean="0"/>
              <a:t>Present in </a:t>
            </a:r>
            <a:r>
              <a:rPr lang="en-US" sz="2200" dirty="0"/>
              <a:t>static analysis tools </a:t>
            </a:r>
            <a:r>
              <a:rPr lang="en-US" sz="2200" dirty="0" smtClean="0"/>
              <a:t>(</a:t>
            </a:r>
            <a:r>
              <a:rPr lang="en-US" sz="2200" dirty="0" err="1" smtClean="0"/>
              <a:t>FindBugs</a:t>
            </a:r>
            <a:r>
              <a:rPr lang="en-US" sz="2200" dirty="0"/>
              <a:t>, PMD, </a:t>
            </a:r>
            <a:r>
              <a:rPr lang="en-US" sz="2200" dirty="0" err="1" smtClean="0"/>
              <a:t>SmallLint</a:t>
            </a:r>
            <a:r>
              <a:rPr lang="en-US" sz="2200" dirty="0" smtClean="0"/>
              <a:t>)</a:t>
            </a:r>
            <a:endParaRPr lang="en-US" sz="22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800" dirty="0" smtClean="0"/>
              <a:t>System-specific rules</a:t>
            </a:r>
            <a:endParaRPr lang="en-US" sz="2800" dirty="0"/>
          </a:p>
          <a:p>
            <a:pPr lvl="1"/>
            <a:r>
              <a:rPr lang="en-US" sz="2200" dirty="0" smtClean="0"/>
              <a:t>Created by experts on the system under analysis</a:t>
            </a:r>
            <a:endParaRPr lang="en-US" sz="2200" dirty="0"/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ocus </a:t>
            </a:r>
            <a:r>
              <a:rPr lang="en-US" sz="2200" dirty="0"/>
              <a:t>on important </a:t>
            </a:r>
            <a:r>
              <a:rPr lang="en-US" sz="2200" dirty="0" smtClean="0"/>
              <a:t>problems</a:t>
            </a:r>
            <a:endParaRPr lang="en-US" sz="2200" dirty="0"/>
          </a:p>
          <a:p>
            <a:pPr lvl="1"/>
            <a:r>
              <a:rPr lang="en-US" sz="2200" dirty="0" smtClean="0"/>
              <a:t>Defined for each system</a:t>
            </a:r>
          </a:p>
          <a:p>
            <a:pPr lvl="1"/>
            <a:r>
              <a:rPr lang="en-US" sz="2200" b="1" dirty="0" smtClean="0"/>
              <a:t>Costly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67" y="1774484"/>
            <a:ext cx="614752" cy="450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90" y="1595008"/>
            <a:ext cx="772180" cy="752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4921" y="2383910"/>
            <a:ext cx="186268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SmallLint</a:t>
            </a:r>
            <a:endParaRPr lang="pt-BR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7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created rules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Goal: improve code quality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57150" indent="0">
              <a:buNone/>
            </a:pPr>
            <a:r>
              <a:rPr lang="en-US" dirty="0"/>
              <a:t>B</a:t>
            </a:r>
            <a:r>
              <a:rPr lang="en-US" dirty="0" smtClean="0"/>
              <a:t>ug prevention:</a:t>
            </a:r>
            <a:endParaRPr lang="en-US" dirty="0"/>
          </a:p>
          <a:p>
            <a:pPr marL="800100" lvl="1"/>
            <a:r>
              <a:rPr lang="en-US" sz="2200" dirty="0" smtClean="0"/>
              <a:t>Generic rules: do not prevent bugs </a:t>
            </a:r>
            <a:r>
              <a:rPr lang="en-US" sz="1200" dirty="0" smtClean="0"/>
              <a:t>[WDA</a:t>
            </a:r>
            <a:r>
              <a:rPr lang="en-US" sz="1200" dirty="0"/>
              <a:t>+</a:t>
            </a:r>
            <a:r>
              <a:rPr lang="en-US" sz="1200" dirty="0" smtClean="0"/>
              <a:t>08, </a:t>
            </a:r>
            <a:r>
              <a:rPr lang="cs-CZ" sz="1200" dirty="0" smtClean="0"/>
              <a:t>BvdB06, </a:t>
            </a:r>
            <a:r>
              <a:rPr lang="en-US" sz="1200" dirty="0" smtClean="0"/>
              <a:t>CMSV12, </a:t>
            </a:r>
            <a:r>
              <a:rPr lang="en-US" sz="1200" dirty="0"/>
              <a:t>BM08, BM09</a:t>
            </a:r>
            <a:r>
              <a:rPr lang="en-US" sz="1200" dirty="0" smtClean="0"/>
              <a:t>]</a:t>
            </a:r>
          </a:p>
          <a:p>
            <a:pPr marL="800100" lvl="1"/>
            <a:r>
              <a:rPr lang="en-US" sz="2200" dirty="0" smtClean="0"/>
              <a:t>System-specific rules: not yet investigated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5715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Problem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Due to their cost, are system-specific rules worthwhile?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</a:t>
            </a:r>
            <a:r>
              <a:rPr lang="en-US" b="1" dirty="0" smtClean="0"/>
              <a:t>→</a:t>
            </a:r>
            <a:r>
              <a:rPr lang="en-US" dirty="0" smtClean="0"/>
              <a:t> Automatic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Apart </a:t>
            </a:r>
            <a:r>
              <a:rPr lang="en-US" sz="2800" dirty="0" smtClean="0"/>
              <a:t>from being costly:</a:t>
            </a:r>
          </a:p>
          <a:p>
            <a:pPr lvl="1"/>
            <a:r>
              <a:rPr lang="en-US" sz="2400" dirty="0" smtClean="0"/>
              <a:t>Experts </a:t>
            </a:r>
            <a:r>
              <a:rPr lang="en-US" sz="2400" dirty="0"/>
              <a:t>may not </a:t>
            </a:r>
            <a:r>
              <a:rPr lang="en-US" sz="2400" dirty="0" smtClean="0"/>
              <a:t>have the complete knowledge</a:t>
            </a:r>
          </a:p>
          <a:p>
            <a:pPr lvl="1"/>
            <a:r>
              <a:rPr lang="en-US" sz="2400" dirty="0" smtClean="0"/>
              <a:t>Experts </a:t>
            </a:r>
            <a:r>
              <a:rPr lang="en-US" sz="2400" dirty="0"/>
              <a:t>may no </a:t>
            </a:r>
            <a:r>
              <a:rPr lang="en-US" sz="2400" dirty="0" smtClean="0"/>
              <a:t>longer be available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It is important to reduce the dependence </a:t>
            </a:r>
            <a:r>
              <a:rPr lang="en-US" sz="2800" dirty="0"/>
              <a:t>on </a:t>
            </a:r>
            <a:r>
              <a:rPr lang="en-US" sz="2800" dirty="0" smtClean="0"/>
              <a:t>experts</a:t>
            </a:r>
            <a:endParaRPr lang="en-US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→ Second solution: automatically created rules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Created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Extracted from software repositories</a:t>
            </a:r>
            <a:endParaRPr lang="en-US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dirty="0" smtClean="0"/>
              <a:t>Inferred from systematic source code changes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dirty="0" smtClean="0"/>
              <a:t>Two researches focus by existing studies: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System</a:t>
            </a:r>
            <a:r>
              <a:rPr lang="en-US" dirty="0"/>
              <a:t>-</a:t>
            </a:r>
            <a:r>
              <a:rPr lang="en-US" dirty="0" smtClean="0"/>
              <a:t>specific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Supporting API evolution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Automatically Created Rules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System</a:t>
            </a:r>
            <a:r>
              <a:rPr lang="en-US" dirty="0"/>
              <a:t>-</a:t>
            </a:r>
            <a:r>
              <a:rPr lang="en-US" dirty="0" smtClean="0"/>
              <a:t>specific </a:t>
            </a:r>
            <a:r>
              <a:rPr lang="en-US" dirty="0"/>
              <a:t>A</a:t>
            </a:r>
            <a:r>
              <a:rPr lang="en-US" dirty="0" smtClean="0"/>
              <a:t>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Existing studies</a:t>
            </a:r>
          </a:p>
          <a:p>
            <a:pPr lvl="1"/>
            <a:r>
              <a:rPr lang="en-US" sz="2400" dirty="0" smtClean="0"/>
              <a:t>Bug</a:t>
            </a:r>
            <a:r>
              <a:rPr lang="en-US" sz="2400" dirty="0"/>
              <a:t>-fix </a:t>
            </a:r>
            <a:r>
              <a:rPr lang="en-US" sz="2400" dirty="0" smtClean="0"/>
              <a:t>changes </a:t>
            </a:r>
            <a:r>
              <a:rPr lang="en-US" sz="1200" dirty="0"/>
              <a:t>[</a:t>
            </a:r>
            <a:r>
              <a:rPr lang="en-US" sz="1200" dirty="0" smtClean="0"/>
              <a:t>KPW06, NNP</a:t>
            </a:r>
            <a:r>
              <a:rPr lang="en-US" sz="1200" dirty="0"/>
              <a:t>+</a:t>
            </a:r>
            <a:r>
              <a:rPr lang="en-US" sz="1200" dirty="0" smtClean="0"/>
              <a:t>10]</a:t>
            </a:r>
          </a:p>
          <a:p>
            <a:pPr lvl="1"/>
            <a:r>
              <a:rPr lang="en-US" sz="2400" dirty="0" smtClean="0"/>
              <a:t>Rule-</a:t>
            </a:r>
            <a:r>
              <a:rPr lang="en-US" sz="2400" dirty="0"/>
              <a:t>fix </a:t>
            </a:r>
            <a:r>
              <a:rPr lang="en-US" sz="2400" dirty="0" smtClean="0"/>
              <a:t>changes </a:t>
            </a:r>
            <a:r>
              <a:rPr lang="en-US" sz="1200" dirty="0"/>
              <a:t>[</a:t>
            </a:r>
            <a:r>
              <a:rPr lang="en-US" sz="1200" dirty="0" smtClean="0"/>
              <a:t>KE07]</a:t>
            </a:r>
          </a:p>
          <a:p>
            <a:pPr lvl="1"/>
            <a:r>
              <a:rPr lang="en-US" sz="2400" dirty="0"/>
              <a:t>Comparing </a:t>
            </a:r>
            <a:r>
              <a:rPr lang="en-US" sz="2400" dirty="0" smtClean="0"/>
              <a:t>the </a:t>
            </a:r>
            <a:r>
              <a:rPr lang="en-US" sz="2400" dirty="0"/>
              <a:t>diff </a:t>
            </a:r>
            <a:r>
              <a:rPr lang="en-US" sz="2400" dirty="0" smtClean="0"/>
              <a:t>between </a:t>
            </a:r>
            <a:r>
              <a:rPr lang="en-US" sz="2400" dirty="0"/>
              <a:t>two </a:t>
            </a:r>
            <a:r>
              <a:rPr lang="en-US" sz="2400" dirty="0" smtClean="0"/>
              <a:t>releases </a:t>
            </a:r>
            <a:r>
              <a:rPr lang="en-US" sz="1200" dirty="0"/>
              <a:t>[</a:t>
            </a:r>
            <a:r>
              <a:rPr lang="en-US" sz="1200" dirty="0" smtClean="0"/>
              <a:t>MWZ11, </a:t>
            </a:r>
            <a:r>
              <a:rPr lang="en-US" sz="1200" dirty="0"/>
              <a:t>LZ05</a:t>
            </a:r>
            <a:r>
              <a:rPr lang="en-US" sz="1200" dirty="0" smtClean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80146" y="5622405"/>
            <a:ext cx="6847215" cy="510813"/>
          </a:xfrm>
          <a:prstGeom prst="rightArrow">
            <a:avLst>
              <a:gd name="adj1" fmla="val 50000"/>
              <a:gd name="adj2" fmla="val 99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80147" y="4932119"/>
            <a:ext cx="1228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Revision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79375" y="4932119"/>
            <a:ext cx="1228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Revision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38884" y="4932119"/>
            <a:ext cx="1228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Revision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>
            <a:off x="2125949" y="3958810"/>
            <a:ext cx="2368082" cy="593647"/>
          </a:xfrm>
          <a:prstGeom prst="wedgeEllipseCallout">
            <a:avLst>
              <a:gd name="adj1" fmla="val -15714"/>
              <a:gd name="adj2" fmla="val 12985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Bug-</a:t>
            </a:r>
            <a:r>
              <a:rPr lang="en-US" smtClean="0"/>
              <a:t>fix change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5069052" y="3513577"/>
            <a:ext cx="1377822" cy="890466"/>
          </a:xfrm>
          <a:prstGeom prst="can">
            <a:avLst>
              <a:gd name="adj" fmla="val 237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 Bug-fix DB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40328" y="3940510"/>
            <a:ext cx="427951" cy="158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2125949" y="3958809"/>
            <a:ext cx="2368082" cy="593647"/>
          </a:xfrm>
          <a:prstGeom prst="wedgeEllipseCallout">
            <a:avLst>
              <a:gd name="adj1" fmla="val -16235"/>
              <a:gd name="adj2" fmla="val 13193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Rule-fix change</a:t>
            </a:r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5069597" y="3514111"/>
            <a:ext cx="1377822" cy="890466"/>
          </a:xfrm>
          <a:prstGeom prst="can">
            <a:avLst>
              <a:gd name="adj" fmla="val 237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/>
              <a:t> Rule-</a:t>
            </a:r>
            <a:r>
              <a:rPr lang="en-US" dirty="0" smtClean="0"/>
              <a:t>fix DB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549251" y="3931198"/>
            <a:ext cx="427951" cy="158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2593097" y="5186267"/>
            <a:ext cx="436139" cy="436138"/>
          </a:xfrm>
          <a:prstGeom prst="triangl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9534" y="4932119"/>
            <a:ext cx="1228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Release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26583" y="4932119"/>
            <a:ext cx="1228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Release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Callout 23"/>
          <p:cNvSpPr/>
          <p:nvPr/>
        </p:nvSpPr>
        <p:spPr>
          <a:xfrm>
            <a:off x="2922135" y="3858980"/>
            <a:ext cx="2916673" cy="593647"/>
          </a:xfrm>
          <a:prstGeom prst="wedgeEllipseCallout">
            <a:avLst>
              <a:gd name="adj1" fmla="val -16235"/>
              <a:gd name="adj2" fmla="val 13193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Systematic changes</a:t>
            </a:r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>
            <a:off x="3662010" y="5186267"/>
            <a:ext cx="436139" cy="436138"/>
          </a:xfrm>
          <a:prstGeom prst="triangl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6478605" y="3576761"/>
            <a:ext cx="1377822" cy="890466"/>
          </a:xfrm>
          <a:prstGeom prst="can">
            <a:avLst>
              <a:gd name="adj" fmla="val 237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/>
              <a:t>Systematic changes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38103" y="4037635"/>
            <a:ext cx="336891" cy="104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17" grpId="0" animBg="1"/>
      <p:bldP spid="17" grpId="1" animBg="1"/>
      <p:bldP spid="18" grpId="0" animBg="1"/>
      <p:bldP spid="23" grpId="0" animBg="1"/>
      <p:bldP spid="24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Automatically Created Rules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System</a:t>
            </a:r>
            <a:r>
              <a:rPr lang="en-US" dirty="0"/>
              <a:t>-</a:t>
            </a:r>
            <a:r>
              <a:rPr lang="en-US" dirty="0" smtClean="0"/>
              <a:t>specific </a:t>
            </a:r>
            <a:r>
              <a:rPr lang="en-US" dirty="0"/>
              <a:t>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2600" dirty="0" smtClean="0"/>
              <a:t>Source code usage conventions spread over time</a:t>
            </a:r>
          </a:p>
          <a:p>
            <a:pPr marL="0" lvl="2" indent="0">
              <a:buNone/>
            </a:pPr>
            <a:r>
              <a:rPr lang="en-US" sz="2600" dirty="0" smtClean="0"/>
              <a:t>        </a:t>
            </a:r>
            <a:r>
              <a:rPr lang="en-US" dirty="0" smtClean="0"/>
              <a:t>Apache </a:t>
            </a:r>
            <a:r>
              <a:rPr lang="en-US" dirty="0"/>
              <a:t>Ant: </a:t>
            </a:r>
            <a:r>
              <a:rPr lang="en-US" dirty="0" err="1" smtClean="0"/>
              <a:t>InputStream.close</a:t>
            </a:r>
            <a:r>
              <a:rPr lang="en-US" dirty="0" smtClean="0"/>
              <a:t>(</a:t>
            </a:r>
            <a:r>
              <a:rPr lang="en-US" dirty="0"/>
              <a:t>) → </a:t>
            </a:r>
            <a:r>
              <a:rPr lang="en-US" dirty="0" err="1" smtClean="0"/>
              <a:t>FileUtils.close</a:t>
            </a:r>
            <a:r>
              <a:rPr lang="en-US" dirty="0" smtClean="0"/>
              <a:t>(</a:t>
            </a:r>
            <a:r>
              <a:rPr lang="en-US" dirty="0"/>
              <a:t>*)</a:t>
            </a:r>
            <a:r>
              <a:rPr lang="en-US" b="1" dirty="0"/>
              <a:t> </a:t>
            </a:r>
            <a:endParaRPr lang="en-US" b="1" dirty="0" smtClean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Problem 2: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System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dirty="0" smtClean="0">
                <a:solidFill>
                  <a:srgbClr val="FF0000"/>
                </a:solidFill>
              </a:rPr>
              <a:t>specific conventions are not extracted from software repositories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11820" y="3104934"/>
            <a:ext cx="106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pple Chancery"/>
              </a:rPr>
              <a:t>6 years</a:t>
            </a:r>
            <a:endParaRPr lang="en-US" sz="2400" dirty="0">
              <a:cs typeface="Apple Chancery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34" y="2100248"/>
            <a:ext cx="569939" cy="35396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965456" y="3795220"/>
            <a:ext cx="6847215" cy="510813"/>
          </a:xfrm>
          <a:prstGeom prst="rightArrow">
            <a:avLst>
              <a:gd name="adj1" fmla="val 50000"/>
              <a:gd name="adj2" fmla="val 99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65457" y="3104934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31549" y="3104934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0165" y="3104934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88780" y="3104934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17395" y="3104934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Automatically Created Rules</a:t>
            </a:r>
            <a:br>
              <a:rPr lang="en-US" dirty="0"/>
            </a:br>
            <a:r>
              <a:rPr lang="en-US" dirty="0"/>
              <a:t>(Supporting API </a:t>
            </a:r>
            <a:r>
              <a:rPr lang="en-US" dirty="0" smtClean="0"/>
              <a:t>Evolution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Existing studies</a:t>
            </a:r>
          </a:p>
          <a:p>
            <a:pPr lvl="1"/>
            <a:r>
              <a:rPr lang="en-US" sz="2400" dirty="0" smtClean="0"/>
              <a:t>Evolution rules </a:t>
            </a:r>
            <a:r>
              <a:rPr lang="en-US" sz="1200" dirty="0" smtClean="0"/>
              <a:t>[DR08, SJM08, WGAK10, MWZM12]</a:t>
            </a:r>
          </a:p>
          <a:p>
            <a:pPr lvl="2"/>
            <a:r>
              <a:rPr lang="en-US" sz="2000" dirty="0" smtClean="0"/>
              <a:t>Mapping: 1-</a:t>
            </a:r>
            <a:r>
              <a:rPr lang="en-US" sz="2000" dirty="0"/>
              <a:t>to</a:t>
            </a:r>
            <a:r>
              <a:rPr lang="en-US" sz="2000" dirty="0" smtClean="0"/>
              <a:t>-1, 1-</a:t>
            </a:r>
            <a:r>
              <a:rPr lang="en-US" sz="2000" dirty="0"/>
              <a:t>to</a:t>
            </a:r>
            <a:r>
              <a:rPr lang="en-US" sz="2000" dirty="0" smtClean="0"/>
              <a:t>-n, m-</a:t>
            </a:r>
            <a:r>
              <a:rPr lang="en-US" sz="2000" dirty="0"/>
              <a:t>to</a:t>
            </a:r>
            <a:r>
              <a:rPr lang="en-US" sz="2000" dirty="0" smtClean="0"/>
              <a:t>-1, m-</a:t>
            </a:r>
            <a:r>
              <a:rPr lang="en-US" sz="2000" dirty="0"/>
              <a:t>to</a:t>
            </a:r>
            <a:r>
              <a:rPr lang="en-US" sz="2000" dirty="0" smtClean="0"/>
              <a:t>-n</a:t>
            </a:r>
          </a:p>
          <a:p>
            <a:pPr lvl="2"/>
            <a:r>
              <a:rPr lang="en-US" sz="2000" dirty="0" smtClean="0"/>
              <a:t>Type: replacement or suggestion</a:t>
            </a:r>
          </a:p>
          <a:p>
            <a:pPr lvl="2"/>
            <a:r>
              <a:rPr lang="en-US" sz="2000" dirty="0" smtClean="0"/>
              <a:t>Example: m1() </a:t>
            </a:r>
            <a:r>
              <a:rPr lang="en-US" sz="2000" b="1" dirty="0"/>
              <a:t>→</a:t>
            </a:r>
            <a:r>
              <a:rPr lang="en-US" sz="2000" dirty="0" smtClean="0"/>
              <a:t> m2()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80146" y="5525763"/>
            <a:ext cx="6847215" cy="510813"/>
          </a:xfrm>
          <a:prstGeom prst="rightArrow">
            <a:avLst>
              <a:gd name="adj1" fmla="val 50000"/>
              <a:gd name="adj2" fmla="val 99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revisions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059534" y="4835477"/>
            <a:ext cx="1228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Release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26583" y="4835477"/>
            <a:ext cx="1228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Release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777" y="3661710"/>
            <a:ext cx="244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replacement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42644" y="4315146"/>
            <a:ext cx="9455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m1()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1058" y="4241170"/>
            <a:ext cx="42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8169" y="4267491"/>
            <a:ext cx="9070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m2()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270" y="4230502"/>
            <a:ext cx="44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✚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3310" y="4284272"/>
            <a:ext cx="19419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m1() </a:t>
            </a:r>
            <a:r>
              <a:rPr lang="en-US" sz="2400" b="1" dirty="0"/>
              <a:t>→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m2</a:t>
            </a:r>
            <a:r>
              <a:rPr lang="en-US" sz="2400" b="1" dirty="0">
                <a:solidFill>
                  <a:srgbClr val="008000"/>
                </a:solidFill>
              </a:rPr>
              <a:t>()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739" y="3661710"/>
            <a:ext cx="204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suggestion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42644" y="4035939"/>
            <a:ext cx="9455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m1()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2644" y="4324496"/>
            <a:ext cx="9070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m2()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1325" y="4273500"/>
            <a:ext cx="19419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m1() </a:t>
            </a:r>
            <a:r>
              <a:rPr lang="en-US" sz="2400" b="1" dirty="0"/>
              <a:t>→</a:t>
            </a:r>
            <a:r>
              <a:rPr lang="en-US" sz="2400" b="1" dirty="0" smtClean="0">
                <a:solidFill>
                  <a:srgbClr val="0000FF"/>
                </a:solidFill>
              </a:rPr>
              <a:t> m2</a:t>
            </a:r>
            <a:r>
              <a:rPr lang="en-US" sz="2400" b="1" dirty="0">
                <a:solidFill>
                  <a:srgbClr val="0000FF"/>
                </a:solidFill>
              </a:rPr>
              <a:t>()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1378" y="4036658"/>
            <a:ext cx="9455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m1()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1378" y="4325215"/>
            <a:ext cx="9070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m2()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1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Automatically Created Rules</a:t>
            </a:r>
            <a:br>
              <a:rPr lang="en-US" dirty="0"/>
            </a:br>
            <a:r>
              <a:rPr lang="en-US" dirty="0"/>
              <a:t>(Supporting API </a:t>
            </a:r>
            <a:r>
              <a:rPr lang="en-US" dirty="0" smtClean="0"/>
              <a:t>Evolution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1" y="4953000"/>
            <a:ext cx="8229600" cy="115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Problem 3: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Not all mapping cases are covered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97217"/>
              </p:ext>
            </p:extLst>
          </p:nvPr>
        </p:nvGraphicFramePr>
        <p:xfrm>
          <a:off x="1213556" y="1665118"/>
          <a:ext cx="6745110" cy="2617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022"/>
                <a:gridCol w="1349022"/>
                <a:gridCol w="1349022"/>
                <a:gridCol w="1349022"/>
                <a:gridCol w="1349022"/>
              </a:tblGrid>
              <a:tr h="37394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Mapping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394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1-to-1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1-to-n, n-to-1, m-to-n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394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Repl</a:t>
                      </a:r>
                      <a:r>
                        <a:rPr lang="en-US" sz="1800" b="1" dirty="0" smtClean="0"/>
                        <a:t>.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Sugg</a:t>
                      </a:r>
                      <a:r>
                        <a:rPr lang="en-US" sz="1800" b="1" dirty="0" smtClean="0"/>
                        <a:t>.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Repl</a:t>
                      </a:r>
                      <a:r>
                        <a:rPr lang="en-US" sz="1800" b="1" dirty="0" smtClean="0"/>
                        <a:t>.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Sugg</a:t>
                      </a:r>
                      <a:r>
                        <a:rPr lang="en-US" sz="1800" b="1" dirty="0" smtClean="0"/>
                        <a:t>.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[DR08]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</a:p>
                  </a:txBody>
                  <a:tcPr/>
                </a:tc>
              </a:tr>
              <a:tr h="37394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[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SJM08]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  <a:endParaRPr lang="en-US" sz="1800" b="0" dirty="0"/>
                    </a:p>
                  </a:txBody>
                  <a:tcPr/>
                </a:tc>
              </a:tr>
              <a:tr h="373944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[WGAK10]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  <a:endParaRPr lang="en-US" sz="1800" b="0" dirty="0"/>
                    </a:p>
                  </a:txBody>
                  <a:tcPr/>
                </a:tc>
              </a:tr>
              <a:tr h="373944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[MWZM12]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no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617089" y="2796004"/>
            <a:ext cx="1330235" cy="148672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>
                <a:noFill/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1978" y="3529317"/>
            <a:ext cx="1317347" cy="7107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1653" y="2795975"/>
            <a:ext cx="1317347" cy="7107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913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API Evolution → Ecosystem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dirty="0" smtClean="0"/>
              <a:t>Approaches </a:t>
            </a:r>
            <a:r>
              <a:rPr lang="en-US" sz="2800" dirty="0"/>
              <a:t>to support </a:t>
            </a:r>
            <a:r>
              <a:rPr lang="en-US" sz="2800" dirty="0" smtClean="0"/>
              <a:t>API evolution are often evaluated </a:t>
            </a:r>
            <a:r>
              <a:rPr lang="en-US" sz="2800" dirty="0"/>
              <a:t>in small-</a:t>
            </a:r>
            <a:r>
              <a:rPr lang="en-US" sz="2800" dirty="0" smtClean="0"/>
              <a:t>scale case studies</a:t>
            </a:r>
          </a:p>
          <a:p>
            <a:pPr marL="5715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As </a:t>
            </a:r>
            <a:r>
              <a:rPr lang="en-US" sz="2800" dirty="0" smtClean="0"/>
              <a:t>we explained before: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software system </a:t>
            </a:r>
            <a:r>
              <a:rPr lang="en-US" sz="2400" dirty="0"/>
              <a:t>is </a:t>
            </a:r>
            <a:r>
              <a:rPr lang="en-US" sz="2400" dirty="0" smtClean="0"/>
              <a:t>often part </a:t>
            </a:r>
            <a:r>
              <a:rPr lang="en-US" sz="2400" dirty="0"/>
              <a:t>of a </a:t>
            </a:r>
            <a:r>
              <a:rPr lang="en-US" sz="2400" dirty="0" smtClean="0"/>
              <a:t>bigger ecosystem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88" y="4479935"/>
            <a:ext cx="829250" cy="82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490" y="4452021"/>
            <a:ext cx="829250" cy="82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04" y="4516969"/>
            <a:ext cx="2125474" cy="63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101" y="4438064"/>
            <a:ext cx="907942" cy="90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930" y="4512669"/>
            <a:ext cx="1198853" cy="8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Ecosystem Analysis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Software ecosystems studies</a:t>
            </a:r>
            <a:endParaRPr lang="en-US" dirty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ocial aspects </a:t>
            </a:r>
            <a:r>
              <a:rPr lang="en-US" sz="1200" dirty="0" smtClean="0"/>
              <a:t>[JSW11]</a:t>
            </a:r>
          </a:p>
          <a:p>
            <a:pPr lvl="1"/>
            <a:r>
              <a:rPr lang="en-US" sz="2400" dirty="0" smtClean="0"/>
              <a:t>Dependency between projects </a:t>
            </a:r>
            <a:r>
              <a:rPr lang="en-US" sz="1200" dirty="0"/>
              <a:t>[</a:t>
            </a:r>
            <a:r>
              <a:rPr lang="en-US" sz="1200" dirty="0" smtClean="0"/>
              <a:t>LRL10, BCP</a:t>
            </a:r>
            <a:r>
              <a:rPr lang="en-US" sz="1200" dirty="0"/>
              <a:t>+</a:t>
            </a:r>
            <a:r>
              <a:rPr lang="en-US" sz="1200" dirty="0" smtClean="0"/>
              <a:t>13]</a:t>
            </a:r>
          </a:p>
          <a:p>
            <a:pPr lvl="1"/>
            <a:r>
              <a:rPr lang="en-US" sz="2400" dirty="0" smtClean="0"/>
              <a:t>Visualization </a:t>
            </a:r>
            <a:r>
              <a:rPr lang="en-US" sz="1200" dirty="0" smtClean="0"/>
              <a:t>[LLGR10]</a:t>
            </a:r>
          </a:p>
          <a:p>
            <a:pPr lvl="1"/>
            <a:r>
              <a:rPr lang="en-US" sz="2400" dirty="0" smtClean="0"/>
              <a:t>Evolution size </a:t>
            </a:r>
            <a:r>
              <a:rPr lang="en-US" sz="1200" dirty="0"/>
              <a:t>[GBRM+09</a:t>
            </a:r>
            <a:r>
              <a:rPr lang="en-US" sz="1200" dirty="0" smtClean="0"/>
              <a:t>]</a:t>
            </a:r>
          </a:p>
          <a:p>
            <a:pPr lvl="1"/>
            <a:r>
              <a:rPr lang="en-US" sz="2400" dirty="0" smtClean="0"/>
              <a:t>Natural ecosystems </a:t>
            </a:r>
            <a:r>
              <a:rPr lang="en-US" sz="1200" dirty="0"/>
              <a:t>[MCG14, </a:t>
            </a:r>
            <a:r>
              <a:rPr lang="en-US" sz="1200" dirty="0" smtClean="0"/>
              <a:t>MCGS14, CMG14]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Context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Benefits </a:t>
            </a:r>
            <a:r>
              <a:rPr lang="en-US" sz="3000" dirty="0"/>
              <a:t>of </a:t>
            </a:r>
            <a:r>
              <a:rPr lang="en-US" sz="3000" dirty="0" smtClean="0"/>
              <a:t>System-specific Rules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System</a:t>
            </a:r>
            <a:r>
              <a:rPr lang="en-US" sz="3000" dirty="0"/>
              <a:t>-</a:t>
            </a:r>
            <a:r>
              <a:rPr lang="en-US" sz="3000" dirty="0" smtClean="0"/>
              <a:t>specific Conventions </a:t>
            </a:r>
            <a:r>
              <a:rPr lang="en-US" sz="3000" dirty="0"/>
              <a:t>with </a:t>
            </a:r>
            <a:r>
              <a:rPr lang="en-US" sz="3000" dirty="0" smtClean="0"/>
              <a:t>Automatic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Client Systems </a:t>
            </a:r>
            <a:r>
              <a:rPr lang="en-US" sz="3000" dirty="0"/>
              <a:t>with Automatic Extraction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Impact of </a:t>
            </a:r>
            <a:r>
              <a:rPr lang="en-US" sz="3000" dirty="0" smtClean="0"/>
              <a:t>Software Evolution </a:t>
            </a:r>
            <a:r>
              <a:rPr lang="en-US" sz="3000" dirty="0"/>
              <a:t>on </a:t>
            </a:r>
            <a:r>
              <a:rPr lang="en-US" sz="3000" dirty="0" smtClean="0"/>
              <a:t>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Ecosystem 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Software ecosystem impact </a:t>
            </a:r>
            <a:r>
              <a:rPr lang="en-US" sz="2800" dirty="0" smtClean="0"/>
              <a:t>analysis:</a:t>
            </a:r>
            <a:endParaRPr lang="en-US" sz="2800" dirty="0"/>
          </a:p>
          <a:p>
            <a:pPr lvl="1"/>
            <a:r>
              <a:rPr lang="en-US" sz="2200" dirty="0" smtClean="0"/>
              <a:t>To better understand the real extension </a:t>
            </a:r>
            <a:r>
              <a:rPr lang="en-US" sz="2200" dirty="0"/>
              <a:t>of </a:t>
            </a:r>
            <a:r>
              <a:rPr lang="en-US" sz="2200" dirty="0" smtClean="0"/>
              <a:t>the </a:t>
            </a:r>
            <a:r>
              <a:rPr lang="en-US" sz="2200" dirty="0"/>
              <a:t>impact</a:t>
            </a:r>
          </a:p>
          <a:p>
            <a:pPr lvl="1"/>
            <a:r>
              <a:rPr lang="en-US" sz="2200" dirty="0"/>
              <a:t>To </a:t>
            </a:r>
            <a:r>
              <a:rPr lang="en-US" sz="2200" dirty="0" smtClean="0"/>
              <a:t>understand how the </a:t>
            </a:r>
            <a:r>
              <a:rPr lang="en-US" sz="2200" dirty="0"/>
              <a:t>impact can </a:t>
            </a:r>
            <a:r>
              <a:rPr lang="en-US" sz="2200" dirty="0" smtClean="0"/>
              <a:t>be alleviated</a:t>
            </a:r>
            <a:endParaRPr lang="en-US" sz="22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Existing studies:</a:t>
            </a:r>
          </a:p>
          <a:p>
            <a:pPr lvl="1"/>
            <a:r>
              <a:rPr lang="en-US" sz="2200" dirty="0" smtClean="0"/>
              <a:t>API stability </a:t>
            </a:r>
            <a:r>
              <a:rPr lang="en-US" sz="2200" dirty="0"/>
              <a:t>(</a:t>
            </a:r>
            <a:r>
              <a:rPr lang="en-US" sz="2200" dirty="0" smtClean="0"/>
              <a:t>Android ecosystem, 10 projects) </a:t>
            </a:r>
            <a:r>
              <a:rPr lang="en-US" sz="1200" dirty="0" smtClean="0"/>
              <a:t>[MRK13]</a:t>
            </a:r>
          </a:p>
          <a:p>
            <a:pPr lvl="1"/>
            <a:r>
              <a:rPr lang="en-US" sz="2200" dirty="0" smtClean="0"/>
              <a:t>API deprecation </a:t>
            </a:r>
            <a:r>
              <a:rPr lang="en-US" sz="2200" dirty="0"/>
              <a:t>(</a:t>
            </a:r>
            <a:r>
              <a:rPr lang="en-US" sz="2200" dirty="0" smtClean="0"/>
              <a:t>Smalltalk ecosystem, 2,600 projects) </a:t>
            </a:r>
            <a:r>
              <a:rPr lang="en-US" sz="1200" dirty="0"/>
              <a:t>[RLR12</a:t>
            </a:r>
            <a:r>
              <a:rPr lang="en-US" sz="1200" dirty="0" smtClean="0"/>
              <a:t>]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Problem 4: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The </a:t>
            </a:r>
            <a:r>
              <a:rPr lang="en-US" sz="2600" dirty="0">
                <a:solidFill>
                  <a:srgbClr val="FF0000"/>
                </a:solidFill>
              </a:rPr>
              <a:t>impact of </a:t>
            </a:r>
            <a:r>
              <a:rPr lang="en-US" sz="2600" dirty="0" smtClean="0">
                <a:solidFill>
                  <a:srgbClr val="FF0000"/>
                </a:solidFill>
              </a:rPr>
              <a:t>API evolution on ecosystems is unknown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Problems </a:t>
            </a:r>
            <a:r>
              <a:rPr lang="en-US" dirty="0" smtClean="0"/>
              <a:t>and </a:t>
            </a:r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b="1" dirty="0" smtClean="0"/>
              <a:t>eep understanding </a:t>
            </a:r>
            <a:r>
              <a:rPr lang="en-US" sz="2400" b="1" dirty="0"/>
              <a:t>of </a:t>
            </a:r>
            <a:r>
              <a:rPr lang="en-US" sz="2400" b="1" dirty="0" smtClean="0"/>
              <a:t>the benefits provided by system-specific rules</a:t>
            </a:r>
          </a:p>
          <a:p>
            <a:pPr lvl="1"/>
            <a:r>
              <a:rPr lang="en-US" sz="2000" dirty="0" smtClean="0"/>
              <a:t>We investigate whether such rules are </a:t>
            </a:r>
            <a:r>
              <a:rPr lang="en-US" sz="2000" dirty="0"/>
              <a:t>worthwhile enforcing </a:t>
            </a:r>
            <a:r>
              <a:rPr lang="en-US" sz="1300" dirty="0"/>
              <a:t>[HADA12</a:t>
            </a:r>
            <a:r>
              <a:rPr lang="en-US" sz="1300" dirty="0" smtClean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I</a:t>
            </a:r>
            <a:r>
              <a:rPr lang="en-US" sz="2400" b="1" dirty="0" smtClean="0"/>
              <a:t>mprovement of automatically extracted rules to support system-specific conventions and API evolution</a:t>
            </a:r>
          </a:p>
          <a:p>
            <a:pPr lvl="1"/>
            <a:r>
              <a:rPr lang="en-US" sz="2000" dirty="0"/>
              <a:t>We propose two solutions to </a:t>
            </a:r>
            <a:r>
              <a:rPr lang="en-US" sz="2000" dirty="0" smtClean="0"/>
              <a:t>extract better rules from software repositories </a:t>
            </a:r>
            <a:r>
              <a:rPr lang="en-US" sz="1300" dirty="0" smtClean="0"/>
              <a:t>[</a:t>
            </a:r>
            <a:r>
              <a:rPr lang="en-US" sz="1300" dirty="0"/>
              <a:t>HADV13,HEA+14,HAE+14b,HAE+14a</a:t>
            </a:r>
            <a:r>
              <a:rPr lang="en-US" sz="1300" dirty="0" smtClean="0"/>
              <a:t>]</a:t>
            </a: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Analysis </a:t>
            </a:r>
            <a:r>
              <a:rPr lang="en-US" sz="2400" b="1" dirty="0"/>
              <a:t>of </a:t>
            </a:r>
            <a:r>
              <a:rPr lang="en-US" sz="2400" b="1" dirty="0" smtClean="0"/>
              <a:t>the </a:t>
            </a:r>
            <a:r>
              <a:rPr lang="en-US" sz="2400" b="1" dirty="0"/>
              <a:t>impact of </a:t>
            </a:r>
            <a:r>
              <a:rPr lang="en-US" sz="2400" b="1" dirty="0" smtClean="0"/>
              <a:t>software evolution </a:t>
            </a:r>
            <a:r>
              <a:rPr lang="en-US" sz="2400" b="1" dirty="0"/>
              <a:t>on </a:t>
            </a:r>
            <a:r>
              <a:rPr lang="en-US" sz="2400" b="1" dirty="0" smtClean="0"/>
              <a:t>clients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report on an </a:t>
            </a:r>
            <a:r>
              <a:rPr lang="en-US" sz="2000" dirty="0" smtClean="0"/>
              <a:t>investigation </a:t>
            </a:r>
            <a:r>
              <a:rPr lang="en-US" sz="2000" dirty="0"/>
              <a:t>on the awareness of </a:t>
            </a:r>
            <a:r>
              <a:rPr lang="en-US" sz="2000" dirty="0" smtClean="0"/>
              <a:t>an ecosystem about </a:t>
            </a:r>
            <a:r>
              <a:rPr lang="en-US" sz="2000" dirty="0"/>
              <a:t>software evolution </a:t>
            </a:r>
            <a:r>
              <a:rPr lang="en-US" sz="1300" dirty="0"/>
              <a:t>[HRA+14</a:t>
            </a:r>
            <a:r>
              <a:rPr lang="en-US" sz="1300" dirty="0" smtClean="0"/>
              <a:t>]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Context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Benefits </a:t>
            </a:r>
            <a:r>
              <a:rPr lang="en-US" sz="3000" b="1" dirty="0"/>
              <a:t>of </a:t>
            </a:r>
            <a:r>
              <a:rPr lang="en-US" sz="3000" b="1" dirty="0" smtClean="0"/>
              <a:t>System-specific Rules</a:t>
            </a:r>
            <a:endParaRPr lang="en-US" sz="3000" b="1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System</a:t>
            </a:r>
            <a:r>
              <a:rPr lang="en-US" sz="3000" dirty="0"/>
              <a:t>-</a:t>
            </a:r>
            <a:r>
              <a:rPr lang="en-US" sz="3000" dirty="0" smtClean="0"/>
              <a:t>specific Conventions </a:t>
            </a:r>
            <a:r>
              <a:rPr lang="en-US" sz="3000" dirty="0"/>
              <a:t>with </a:t>
            </a:r>
            <a:r>
              <a:rPr lang="en-US" sz="3000" dirty="0" smtClean="0"/>
              <a:t>Automatic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Client Systems </a:t>
            </a:r>
            <a:r>
              <a:rPr lang="en-US" sz="3000" dirty="0"/>
              <a:t>with Automatic Extraction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Impact of </a:t>
            </a:r>
            <a:r>
              <a:rPr lang="en-US" sz="3000" dirty="0" smtClean="0"/>
              <a:t>Software Evolution </a:t>
            </a:r>
            <a:r>
              <a:rPr lang="en-US" sz="3000" dirty="0"/>
              <a:t>on </a:t>
            </a:r>
            <a:r>
              <a:rPr lang="en-US" sz="3000" dirty="0" smtClean="0"/>
              <a:t>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dirty="0"/>
              <a:t>Benefits of </a:t>
            </a:r>
            <a:r>
              <a:rPr lang="en-US" dirty="0" smtClean="0"/>
              <a:t>System-specific Rules</a:t>
            </a:r>
            <a:br>
              <a:rPr lang="en-US" dirty="0" smtClean="0"/>
            </a:br>
            <a:r>
              <a:rPr lang="en-US" dirty="0" smtClean="0"/>
              <a:t>(violations vs. bugs)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Lines of code level</a:t>
            </a:r>
          </a:p>
          <a:p>
            <a:pPr marL="0" indent="0">
              <a:buNone/>
            </a:pPr>
            <a:r>
              <a:rPr lang="en-US" dirty="0" smtClean="0"/>
              <a:t>Identifying lines with: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Bugs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Violations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80146" y="5525763"/>
            <a:ext cx="6847215" cy="510813"/>
          </a:xfrm>
          <a:prstGeom prst="rightArrow">
            <a:avLst>
              <a:gd name="adj1" fmla="val 50000"/>
              <a:gd name="adj2" fmla="val 99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revisions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23896" y="3865398"/>
            <a:ext cx="1608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method v1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2296" y="3865398"/>
            <a:ext cx="1608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 v2</a:t>
            </a:r>
            <a:endParaRPr lang="en-US" sz="2400" dirty="0"/>
          </a:p>
        </p:txBody>
      </p:sp>
      <p:sp>
        <p:nvSpPr>
          <p:cNvPr id="20" name="Oval Callout 19"/>
          <p:cNvSpPr/>
          <p:nvPr/>
        </p:nvSpPr>
        <p:spPr>
          <a:xfrm>
            <a:off x="5728162" y="3272063"/>
            <a:ext cx="2554110" cy="677864"/>
          </a:xfrm>
          <a:prstGeom prst="wedgeEllipseCallout">
            <a:avLst>
              <a:gd name="adj1" fmla="val -35496"/>
              <a:gd name="adj2" fmla="val 12329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Fixed Issue </a:t>
            </a:r>
            <a:r>
              <a:rPr lang="en-US" dirty="0" smtClean="0"/>
              <a:t>#123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77398" y="2679941"/>
            <a:ext cx="35421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</a:t>
            </a:r>
            <a:r>
              <a:rPr lang="en-US" sz="2400" b="1" smtClean="0">
                <a:solidFill>
                  <a:srgbClr val="800000"/>
                </a:solidFill>
              </a:rPr>
              <a:t>. Identify </a:t>
            </a:r>
            <a:r>
              <a:rPr lang="en-US" sz="2400" b="1" dirty="0" smtClean="0">
                <a:solidFill>
                  <a:srgbClr val="800000"/>
                </a:solidFill>
              </a:rPr>
              <a:t>bug</a:t>
            </a:r>
            <a:r>
              <a:rPr lang="en-US" sz="2400" b="1" dirty="0">
                <a:solidFill>
                  <a:srgbClr val="800000"/>
                </a:solidFill>
              </a:rPr>
              <a:t>-fix commit</a:t>
            </a:r>
          </a:p>
        </p:txBody>
      </p:sp>
      <p:sp>
        <p:nvSpPr>
          <p:cNvPr id="22" name="Isosceles Triangle 21"/>
          <p:cNvSpPr/>
          <p:nvPr/>
        </p:nvSpPr>
        <p:spPr>
          <a:xfrm>
            <a:off x="3676121" y="4793294"/>
            <a:ext cx="436139" cy="436138"/>
          </a:xfrm>
          <a:prstGeom prst="triangl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66718" y="6036576"/>
            <a:ext cx="28910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2</a:t>
            </a:r>
            <a:r>
              <a:rPr lang="en-US" sz="2400" b="1" smtClean="0">
                <a:solidFill>
                  <a:srgbClr val="800000"/>
                </a:solidFill>
              </a:rPr>
              <a:t>. Calculate the </a:t>
            </a:r>
            <a:r>
              <a:rPr lang="en-US" sz="2400" b="1" dirty="0" smtClean="0">
                <a:solidFill>
                  <a:srgbClr val="800000"/>
                </a:solidFill>
              </a:rPr>
              <a:t>diff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32535" y="4553407"/>
            <a:ext cx="1228632" cy="298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32535" y="4855102"/>
            <a:ext cx="1228632" cy="298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34043" y="5153693"/>
            <a:ext cx="1228632" cy="298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26157" y="4556511"/>
            <a:ext cx="1228632" cy="298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26157" y="4858206"/>
            <a:ext cx="1228632" cy="298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27665" y="5156797"/>
            <a:ext cx="1228632" cy="298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1501" y="4847225"/>
            <a:ext cx="1228632" cy="298591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bug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31501" y="5156764"/>
            <a:ext cx="1228632" cy="298591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bug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1374" y="4125600"/>
            <a:ext cx="16665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3</a:t>
            </a:r>
            <a:r>
              <a:rPr lang="en-US" sz="2400" b="1" dirty="0" smtClean="0">
                <a:solidFill>
                  <a:srgbClr val="800000"/>
                </a:solidFill>
              </a:rPr>
              <a:t>. Mark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bugs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35755" y="4843916"/>
            <a:ext cx="1228632" cy="298591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violation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931501" y="4553407"/>
            <a:ext cx="1228632" cy="298591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violation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93503"/>
              </p:ext>
            </p:extLst>
          </p:nvPr>
        </p:nvGraphicFramePr>
        <p:xfrm>
          <a:off x="3350513" y="2642382"/>
          <a:ext cx="5261425" cy="11594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5964"/>
                <a:gridCol w="1711653"/>
                <a:gridCol w="1753808"/>
              </a:tblGrid>
              <a:tr h="331141"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with bug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without bug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1141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</a:rPr>
                        <a:t>with violation</a:t>
                      </a:r>
                      <a:endParaRPr lang="en-US" sz="18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TP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FP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427910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</a:rPr>
                        <a:t>without violation</a:t>
                      </a:r>
                      <a:endParaRPr lang="en-US" sz="18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FN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578" y="2310464"/>
            <a:ext cx="1252158" cy="12208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35755" y="4847225"/>
            <a:ext cx="1228632" cy="298591"/>
          </a:xfrm>
          <a:prstGeom prst="rect">
            <a:avLst/>
          </a:prstGeom>
          <a:solidFill>
            <a:srgbClr val="66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100" dirty="0"/>
              <a:t>v</a:t>
            </a:r>
            <a:r>
              <a:rPr lang="en-US" sz="1100" dirty="0" smtClean="0"/>
              <a:t>iolation + bug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91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1" animBg="1"/>
      <p:bldP spid="32" grpId="1" animBg="1"/>
      <p:bldP spid="33" grpId="0"/>
      <p:bldP spid="33" grpId="1"/>
      <p:bldP spid="37" grpId="0" animBg="1"/>
      <p:bldP spid="38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Results </a:t>
            </a:r>
            <a:r>
              <a:rPr lang="en-US" dirty="0" smtClean="0"/>
              <a:t>(RQ1)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RQ1</a:t>
            </a:r>
            <a:r>
              <a:rPr lang="en-US" sz="2400" dirty="0" smtClean="0"/>
              <a:t> Is there </a:t>
            </a:r>
            <a:r>
              <a:rPr lang="en-US" sz="2400" dirty="0"/>
              <a:t>a </a:t>
            </a:r>
            <a:r>
              <a:rPr lang="en-US" sz="2400" dirty="0" smtClean="0"/>
              <a:t>relation between generic violations and bugs?</a:t>
            </a:r>
          </a:p>
          <a:p>
            <a:pPr lvl="1"/>
            <a:r>
              <a:rPr lang="en-US" sz="2200" b="1" dirty="0" smtClean="0">
                <a:solidFill>
                  <a:srgbClr val="008000"/>
                </a:solidFill>
              </a:rPr>
              <a:t>H0 Generic violations and bugs are independent</a:t>
            </a:r>
          </a:p>
          <a:p>
            <a:pPr lvl="1"/>
            <a:r>
              <a:rPr lang="en-US" sz="2200" dirty="0" smtClean="0"/>
              <a:t>Ha Generic violation and bugs are related</a:t>
            </a:r>
          </a:p>
          <a:p>
            <a:pPr lvl="1"/>
            <a:r>
              <a:rPr lang="fi-FI" sz="2200" dirty="0" smtClean="0"/>
              <a:t> </a:t>
            </a:r>
            <a:r>
              <a:rPr lang="fi-FI" sz="2200" i="1" dirty="0" err="1"/>
              <a:t>p-</a:t>
            </a:r>
            <a:r>
              <a:rPr lang="fi-FI" sz="2200" i="1" dirty="0" err="1" smtClean="0"/>
              <a:t>value</a:t>
            </a:r>
            <a:r>
              <a:rPr lang="fi-FI" sz="2200" i="1" dirty="0" smtClean="0"/>
              <a:t> </a:t>
            </a:r>
            <a:r>
              <a:rPr lang="fi-FI" sz="2200" dirty="0"/>
              <a:t>= </a:t>
            </a:r>
            <a:r>
              <a:rPr lang="fi-FI" sz="2200" dirty="0" smtClean="0"/>
              <a:t>0.65, </a:t>
            </a:r>
            <a:r>
              <a:rPr lang="fi-FI" sz="2200" dirty="0" err="1" smtClean="0"/>
              <a:t>precision</a:t>
            </a:r>
            <a:r>
              <a:rPr lang="fi-FI" sz="2200" dirty="0" smtClean="0"/>
              <a:t> = 5%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909F-21EB-454E-B0C2-013A21792E6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35895"/>
              </p:ext>
            </p:extLst>
          </p:nvPr>
        </p:nvGraphicFramePr>
        <p:xfrm>
          <a:off x="525584" y="3747712"/>
          <a:ext cx="7857066" cy="170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0031"/>
                <a:gridCol w="1836616"/>
                <a:gridCol w="2007556"/>
                <a:gridCol w="1812863"/>
              </a:tblGrid>
              <a:tr h="308856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with bug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without bug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8856">
                <a:tc>
                  <a:txBody>
                    <a:bodyPr/>
                    <a:lstStyle/>
                    <a:p>
                      <a:pPr algn="r"/>
                      <a:r>
                        <a:rPr lang="en-US" sz="2200" b="0" i="0" dirty="0" smtClean="0">
                          <a:solidFill>
                            <a:schemeClr val="bg1"/>
                          </a:solidFill>
                        </a:rPr>
                        <a:t>with violation</a:t>
                      </a:r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55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1,063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1,118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856">
                <a:tc>
                  <a:txBody>
                    <a:bodyPr/>
                    <a:lstStyle/>
                    <a:p>
                      <a:pPr algn="r"/>
                      <a:r>
                        <a:rPr lang="en-US" sz="2200" b="0" i="0" dirty="0" smtClean="0">
                          <a:solidFill>
                            <a:schemeClr val="bg1"/>
                          </a:solidFill>
                        </a:rPr>
                        <a:t>without violation</a:t>
                      </a:r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609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12,689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13,298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856">
                <a:tc>
                  <a:txBody>
                    <a:bodyPr/>
                    <a:lstStyle/>
                    <a:p>
                      <a:pPr algn="r"/>
                      <a:r>
                        <a:rPr lang="en-US" sz="2200" b="0" i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664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13,752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14,416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884527" y="192479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 (RQ2)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RQ2</a:t>
            </a:r>
            <a:r>
              <a:rPr lang="en-US" sz="2400" dirty="0" smtClean="0"/>
              <a:t> Is there </a:t>
            </a:r>
            <a:r>
              <a:rPr lang="en-US" sz="2400" dirty="0"/>
              <a:t>a </a:t>
            </a:r>
            <a:r>
              <a:rPr lang="en-US" sz="2400" dirty="0" smtClean="0"/>
              <a:t>relation between system-specific violations and bugs?</a:t>
            </a:r>
          </a:p>
          <a:p>
            <a:pPr lvl="1"/>
            <a:r>
              <a:rPr lang="en-US" sz="2200" dirty="0" smtClean="0"/>
              <a:t>H0</a:t>
            </a:r>
            <a:r>
              <a:rPr lang="en-US" sz="2200" b="1" dirty="0" smtClean="0"/>
              <a:t> </a:t>
            </a:r>
            <a:r>
              <a:rPr lang="en-US" sz="2200" dirty="0" smtClean="0"/>
              <a:t>System-specific violations and bugs are independent</a:t>
            </a:r>
          </a:p>
          <a:p>
            <a:pPr lvl="1"/>
            <a:r>
              <a:rPr lang="en-US" sz="2200" b="1" dirty="0" smtClean="0">
                <a:solidFill>
                  <a:srgbClr val="008000"/>
                </a:solidFill>
              </a:rPr>
              <a:t>Ha System-specific violations and bugs are related</a:t>
            </a:r>
          </a:p>
          <a:p>
            <a:pPr lvl="1"/>
            <a:r>
              <a:rPr lang="fi-FI" sz="2200" i="1" dirty="0" err="1"/>
              <a:t>p-</a:t>
            </a:r>
            <a:r>
              <a:rPr lang="fi-FI" sz="2200" i="1" dirty="0" err="1" smtClean="0"/>
              <a:t>value</a:t>
            </a:r>
            <a:r>
              <a:rPr lang="fi-FI" sz="2200" i="1" dirty="0" smtClean="0"/>
              <a:t> </a:t>
            </a:r>
            <a:r>
              <a:rPr lang="fi-FI" sz="2200" dirty="0" smtClean="0"/>
              <a:t>&lt; 0.001, </a:t>
            </a:r>
            <a:r>
              <a:rPr lang="fi-FI" sz="2200" dirty="0" err="1" smtClean="0"/>
              <a:t>precision</a:t>
            </a:r>
            <a:r>
              <a:rPr lang="fi-FI" sz="2200" dirty="0" smtClean="0"/>
              <a:t> = 12%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909F-21EB-454E-B0C2-013A21792E6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96459"/>
              </p:ext>
            </p:extLst>
          </p:nvPr>
        </p:nvGraphicFramePr>
        <p:xfrm>
          <a:off x="863600" y="4198218"/>
          <a:ext cx="7501467" cy="170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1330"/>
                <a:gridCol w="1609403"/>
                <a:gridCol w="1875367"/>
                <a:gridCol w="1875367"/>
              </a:tblGrid>
              <a:tr h="308856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with bug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without bug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8856">
                <a:tc>
                  <a:txBody>
                    <a:bodyPr/>
                    <a:lstStyle/>
                    <a:p>
                      <a:pPr algn="r"/>
                      <a:r>
                        <a:rPr lang="en-US" sz="2200" b="0" i="0" dirty="0" smtClean="0">
                          <a:solidFill>
                            <a:schemeClr val="bg1"/>
                          </a:solidFill>
                        </a:rPr>
                        <a:t>with violation</a:t>
                      </a:r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37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275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312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856">
                <a:tc>
                  <a:txBody>
                    <a:bodyPr/>
                    <a:lstStyle/>
                    <a:p>
                      <a:pPr algn="r"/>
                      <a:r>
                        <a:rPr lang="en-US" sz="2200" b="0" i="0" dirty="0" smtClean="0">
                          <a:solidFill>
                            <a:schemeClr val="bg1"/>
                          </a:solidFill>
                        </a:rPr>
                        <a:t>without violation</a:t>
                      </a:r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627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13,477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14,104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856">
                <a:tc>
                  <a:txBody>
                    <a:bodyPr/>
                    <a:lstStyle/>
                    <a:p>
                      <a:pPr algn="r"/>
                      <a:r>
                        <a:rPr lang="en-US" sz="2200" b="0" i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664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13,752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14,416</a:t>
                      </a:r>
                      <a:endParaRPr lang="en-US" sz="2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49703" y="2705278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Generic vs. Specific Rules: </a:t>
            </a:r>
            <a:br>
              <a:rPr lang="en-US" dirty="0" smtClean="0"/>
            </a:br>
            <a:r>
              <a:rPr lang="en-US" dirty="0" smtClean="0"/>
              <a:t>Summary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RQ1 </a:t>
            </a:r>
            <a:r>
              <a:rPr lang="en-US" sz="2600" dirty="0" smtClean="0"/>
              <a:t>Generic rules are </a:t>
            </a:r>
            <a:r>
              <a:rPr lang="en-US" sz="2600" dirty="0"/>
              <a:t>not </a:t>
            </a:r>
            <a:r>
              <a:rPr lang="en-US" sz="2600" dirty="0" smtClean="0"/>
              <a:t>effective enough </a:t>
            </a:r>
            <a:r>
              <a:rPr lang="en-US" sz="2600" dirty="0"/>
              <a:t>to </a:t>
            </a:r>
            <a:r>
              <a:rPr lang="en-US" sz="2600" dirty="0" smtClean="0"/>
              <a:t>be used </a:t>
            </a:r>
            <a:r>
              <a:rPr lang="en-US" sz="2600" dirty="0"/>
              <a:t>for </a:t>
            </a:r>
            <a:r>
              <a:rPr lang="en-US" sz="2600" dirty="0" smtClean="0"/>
              <a:t>bug prevention</a:t>
            </a:r>
          </a:p>
          <a:p>
            <a:pPr lvl="1" indent="-342900"/>
            <a:r>
              <a:rPr lang="en-US" sz="2400" dirty="0" smtClean="0"/>
              <a:t>Confirming existing studies</a:t>
            </a:r>
            <a:endParaRPr lang="en-US" sz="2400" dirty="0"/>
          </a:p>
          <a:p>
            <a:pPr lvl="1" indent="-342900"/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RQ2 </a:t>
            </a:r>
            <a:r>
              <a:rPr lang="en-US" sz="2600" dirty="0" smtClean="0"/>
              <a:t>System-specific rules are more relevant to </a:t>
            </a:r>
            <a:r>
              <a:rPr lang="en-US" sz="2600" dirty="0"/>
              <a:t>avoid </a:t>
            </a:r>
            <a:r>
              <a:rPr lang="en-US" sz="2600" dirty="0" smtClean="0"/>
              <a:t>bugs</a:t>
            </a:r>
            <a:endParaRPr lang="en-US" sz="2600" dirty="0"/>
          </a:p>
          <a:p>
            <a:pPr lvl="1"/>
            <a:r>
              <a:rPr lang="en-US" sz="2400" dirty="0" smtClean="0"/>
              <a:t>Effective </a:t>
            </a:r>
            <a:r>
              <a:rPr lang="en-US" sz="2400" dirty="0"/>
              <a:t>to </a:t>
            </a:r>
            <a:r>
              <a:rPr lang="en-US" sz="2400" dirty="0" smtClean="0"/>
              <a:t>be used </a:t>
            </a:r>
            <a:r>
              <a:rPr lang="en-US" sz="2400" dirty="0"/>
              <a:t>for </a:t>
            </a:r>
            <a:r>
              <a:rPr lang="en-US" sz="2400" dirty="0" smtClean="0"/>
              <a:t>bug prevention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909F-21EB-454E-B0C2-013A21792E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Generic vs. Specific Rules: </a:t>
            </a:r>
            <a:br>
              <a:rPr lang="en-US" dirty="0"/>
            </a:br>
            <a:r>
              <a:rPr lang="en-US" dirty="0"/>
              <a:t>Summary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System-specific rules are worthwhile, but…</a:t>
            </a:r>
          </a:p>
          <a:p>
            <a:pPr lvl="1"/>
            <a:r>
              <a:rPr lang="en-US" sz="2200" dirty="0" smtClean="0"/>
              <a:t>They are costly, created by experts</a:t>
            </a:r>
          </a:p>
          <a:p>
            <a:pPr lvl="1"/>
            <a:r>
              <a:rPr lang="en-US" sz="2200" dirty="0" smtClean="0"/>
              <a:t>Experts </a:t>
            </a:r>
            <a:r>
              <a:rPr lang="en-US" sz="2200" dirty="0"/>
              <a:t>may not </a:t>
            </a:r>
            <a:r>
              <a:rPr lang="en-US" sz="2200" dirty="0" smtClean="0"/>
              <a:t>have the complete knowledge</a:t>
            </a:r>
          </a:p>
          <a:p>
            <a:pPr lvl="1"/>
            <a:r>
              <a:rPr lang="en-US" sz="2200" dirty="0" smtClean="0"/>
              <a:t>Experts </a:t>
            </a:r>
            <a:r>
              <a:rPr lang="en-US" sz="2200" dirty="0"/>
              <a:t>may no longer </a:t>
            </a:r>
            <a:r>
              <a:rPr lang="en-US" sz="2200" dirty="0" smtClean="0"/>
              <a:t>be available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Next: solutions </a:t>
            </a:r>
            <a:r>
              <a:rPr lang="en-US" sz="2800" dirty="0"/>
              <a:t>to </a:t>
            </a:r>
            <a:r>
              <a:rPr lang="en-US" sz="2800" dirty="0" smtClean="0"/>
              <a:t>extract rules </a:t>
            </a:r>
            <a:r>
              <a:rPr lang="en-US" sz="2800" dirty="0"/>
              <a:t>from </a:t>
            </a:r>
            <a:r>
              <a:rPr lang="en-US" sz="2800" dirty="0" smtClean="0"/>
              <a:t>software repositories, reducing the involvement of experts</a:t>
            </a:r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Context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Benefits </a:t>
            </a:r>
            <a:r>
              <a:rPr lang="en-US" sz="3000" dirty="0"/>
              <a:t>of </a:t>
            </a:r>
            <a:r>
              <a:rPr lang="en-US" sz="3000" dirty="0" smtClean="0"/>
              <a:t>System-specific Rules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Supporting </a:t>
            </a:r>
            <a:r>
              <a:rPr lang="en-US" sz="3000" b="1" dirty="0" smtClean="0"/>
              <a:t>System</a:t>
            </a:r>
            <a:r>
              <a:rPr lang="en-US" sz="3000" b="1" dirty="0"/>
              <a:t>-</a:t>
            </a:r>
            <a:r>
              <a:rPr lang="en-US" sz="3000" b="1" dirty="0" smtClean="0"/>
              <a:t>specific Conventions </a:t>
            </a:r>
            <a:r>
              <a:rPr lang="en-US" sz="3000" b="1" dirty="0"/>
              <a:t>with </a:t>
            </a:r>
            <a:r>
              <a:rPr lang="en-US" sz="3000" b="1" dirty="0" smtClean="0"/>
              <a:t>Automatic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Client Systems </a:t>
            </a:r>
            <a:r>
              <a:rPr lang="en-US" sz="3000" dirty="0"/>
              <a:t>with Automatic Extraction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Impact of </a:t>
            </a:r>
            <a:r>
              <a:rPr lang="en-US" sz="3000" dirty="0" smtClean="0"/>
              <a:t>Software Evolution </a:t>
            </a:r>
            <a:r>
              <a:rPr lang="en-US" sz="3000" dirty="0"/>
              <a:t>on </a:t>
            </a:r>
            <a:r>
              <a:rPr lang="en-US" sz="3000" dirty="0" smtClean="0"/>
              <a:t>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Supporting </a:t>
            </a:r>
            <a:r>
              <a:rPr lang="en-US" sz="3600" dirty="0" smtClean="0"/>
              <a:t>System</a:t>
            </a:r>
            <a:r>
              <a:rPr lang="en-US" sz="3600" dirty="0"/>
              <a:t>-</a:t>
            </a:r>
            <a:r>
              <a:rPr lang="en-US" sz="3600" dirty="0" smtClean="0"/>
              <a:t>specific Conventions </a:t>
            </a:r>
            <a:r>
              <a:rPr lang="en-US" sz="3600" dirty="0"/>
              <a:t>with </a:t>
            </a:r>
            <a:r>
              <a:rPr lang="en-US" sz="3600" dirty="0" smtClean="0"/>
              <a:t>Automatically Created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Describing API change conventions </a:t>
            </a:r>
            <a:r>
              <a:rPr lang="en-US" sz="2800" dirty="0"/>
              <a:t>as </a:t>
            </a:r>
            <a:r>
              <a:rPr lang="en-US" sz="2800" dirty="0" smtClean="0"/>
              <a:t>rules:</a:t>
            </a:r>
          </a:p>
          <a:p>
            <a:pPr lvl="1"/>
            <a:r>
              <a:rPr lang="en-US" sz="2000" dirty="0" smtClean="0"/>
              <a:t>Incremental revisions</a:t>
            </a:r>
          </a:p>
          <a:p>
            <a:pPr lvl="1"/>
            <a:r>
              <a:rPr lang="en-US" sz="2000" dirty="0" smtClean="0"/>
              <a:t>Predefined rule patterns </a:t>
            </a:r>
            <a:r>
              <a:rPr lang="en-US" sz="2000" dirty="0"/>
              <a:t>that </a:t>
            </a:r>
            <a:r>
              <a:rPr lang="en-US" sz="2000" dirty="0" smtClean="0"/>
              <a:t>ensure their quality</a:t>
            </a:r>
          </a:p>
          <a:p>
            <a:pPr lvl="1"/>
            <a:r>
              <a:rPr lang="en-US" sz="2000" dirty="0" smtClean="0"/>
              <a:t>Occurrence over distinct revisions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Rule </a:t>
            </a:r>
            <a:r>
              <a:rPr lang="en-US" sz="2800" dirty="0"/>
              <a:t>category: </a:t>
            </a:r>
            <a:r>
              <a:rPr lang="en-US" sz="2800" dirty="0" smtClean="0"/>
              <a:t>recommendation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Found in </a:t>
            </a:r>
            <a:r>
              <a:rPr lang="en-US" sz="2800" dirty="0"/>
              <a:t>static analysis tools</a:t>
            </a:r>
          </a:p>
          <a:p>
            <a:pPr lvl="1"/>
            <a:r>
              <a:rPr lang="en-US" sz="2000" dirty="0"/>
              <a:t>Support migration (PMD)</a:t>
            </a:r>
          </a:p>
          <a:p>
            <a:pPr lvl="1"/>
            <a:r>
              <a:rPr lang="en-US" sz="2000" dirty="0"/>
              <a:t>Suggest the use of better APIs (</a:t>
            </a:r>
            <a:r>
              <a:rPr lang="en-US" sz="2000" dirty="0" err="1"/>
              <a:t>FindBugs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Improve code legibility (</a:t>
            </a:r>
            <a:r>
              <a:rPr lang="en-US" sz="2000" dirty="0" err="1"/>
              <a:t>SmallLint</a:t>
            </a:r>
            <a:r>
              <a:rPr lang="en-US" sz="2000" dirty="0" smtClean="0"/>
              <a:t>)</a:t>
            </a:r>
            <a:endParaRPr lang="en-US" sz="2200" dirty="0" smtClean="0"/>
          </a:p>
          <a:p>
            <a:pPr marL="0" lvl="1" indent="0">
              <a:buNone/>
            </a:pPr>
            <a:r>
              <a:rPr lang="en-US" dirty="0"/>
              <a:t>Apache Ant: </a:t>
            </a:r>
            <a:r>
              <a:rPr lang="en-US" dirty="0" err="1"/>
              <a:t>InputStream.close</a:t>
            </a:r>
            <a:r>
              <a:rPr lang="en-US" dirty="0"/>
              <a:t>() </a:t>
            </a:r>
            <a:r>
              <a:rPr lang="en-US" b="1" dirty="0"/>
              <a:t>→</a:t>
            </a:r>
            <a:r>
              <a:rPr lang="en-US" dirty="0" smtClean="0"/>
              <a:t> </a:t>
            </a:r>
            <a:r>
              <a:rPr lang="en-US" dirty="0" err="1"/>
              <a:t>FileUtils.close</a:t>
            </a:r>
            <a:r>
              <a:rPr lang="en-US" dirty="0"/>
              <a:t>(*)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367" y="4236255"/>
            <a:ext cx="614752" cy="450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790" y="4056779"/>
            <a:ext cx="772180" cy="752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5621" y="4845681"/>
            <a:ext cx="186268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SmallLint</a:t>
            </a:r>
            <a:endParaRPr lang="pt-BR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4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Evolution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In </a:t>
            </a:r>
            <a:r>
              <a:rPr lang="en-US" sz="2600" dirty="0" smtClean="0"/>
              <a:t>software development</a:t>
            </a:r>
            <a:r>
              <a:rPr lang="en-US" sz="2600" dirty="0"/>
              <a:t>, </a:t>
            </a:r>
            <a:r>
              <a:rPr lang="en-US" sz="2600" dirty="0" smtClean="0"/>
              <a:t>change </a:t>
            </a:r>
            <a:r>
              <a:rPr lang="en-US" sz="2600" dirty="0"/>
              <a:t>is </a:t>
            </a:r>
            <a:r>
              <a:rPr lang="en-US" sz="2600" dirty="0" smtClean="0"/>
              <a:t>the </a:t>
            </a:r>
            <a:r>
              <a:rPr lang="en-US" sz="2600" dirty="0"/>
              <a:t>only </a:t>
            </a:r>
            <a:r>
              <a:rPr lang="en-US" sz="2600" dirty="0" smtClean="0"/>
              <a:t>constant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2600" dirty="0" smtClean="0"/>
              <a:t>New features, bug-fixes</a:t>
            </a:r>
            <a:r>
              <a:rPr lang="en-US" sz="2600" dirty="0"/>
              <a:t>, source code </a:t>
            </a:r>
            <a:r>
              <a:rPr lang="en-US" sz="2600" dirty="0" smtClean="0"/>
              <a:t>refactoring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2600" dirty="0" smtClean="0"/>
              <a:t>Up </a:t>
            </a:r>
            <a:r>
              <a:rPr lang="en-US" sz="2600" dirty="0"/>
              <a:t>to </a:t>
            </a:r>
            <a:r>
              <a:rPr lang="en-US" sz="2600" b="1" dirty="0">
                <a:solidFill>
                  <a:srgbClr val="0000FF"/>
                </a:solidFill>
              </a:rPr>
              <a:t>80%</a:t>
            </a:r>
            <a:r>
              <a:rPr lang="en-US" sz="2600" dirty="0"/>
              <a:t> of </a:t>
            </a:r>
            <a:r>
              <a:rPr lang="en-US" sz="2600" dirty="0" smtClean="0"/>
              <a:t>the development </a:t>
            </a:r>
            <a:r>
              <a:rPr lang="en-US" sz="2600" dirty="0"/>
              <a:t>cost 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2600" dirty="0" smtClean="0"/>
              <a:t>Part of software ecosystems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77" y="4861507"/>
            <a:ext cx="707925" cy="70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79" y="4833593"/>
            <a:ext cx="707925" cy="70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193" y="4898541"/>
            <a:ext cx="1814503" cy="545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190" y="4819636"/>
            <a:ext cx="775104" cy="775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019" y="4894241"/>
            <a:ext cx="1023453" cy="7471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9968" y="3004753"/>
            <a:ext cx="424924" cy="6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5299" y="1736605"/>
            <a:ext cx="7580498" cy="1897577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Mining </a:t>
            </a:r>
            <a:r>
              <a:rPr lang="en-US" sz="3600" smtClean="0"/>
              <a:t>System</a:t>
            </a:r>
            <a:r>
              <a:rPr lang="en-US" sz="3600" err="1"/>
              <a:t>-</a:t>
            </a:r>
            <a:r>
              <a:rPr lang="en-US" sz="3600" smtClean="0"/>
              <a:t>specific Rules </a:t>
            </a:r>
            <a:r>
              <a:rPr lang="en-US" sz="3600"/>
              <a:t>(</a:t>
            </a:r>
            <a:r>
              <a:rPr lang="en-US" sz="3600" smtClean="0"/>
              <a:t>Overview</a:t>
            </a:r>
            <a:r>
              <a:rPr lang="en-US" sz="3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57018" y="2881091"/>
            <a:ext cx="6847215" cy="510813"/>
          </a:xfrm>
          <a:prstGeom prst="rightArrow">
            <a:avLst>
              <a:gd name="adj1" fmla="val 50000"/>
              <a:gd name="adj2" fmla="val 99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revisions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157020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5186" y="1534363"/>
            <a:ext cx="864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…</a:t>
            </a:r>
            <a:endParaRPr lang="en-US" sz="8000" dirty="0"/>
          </a:p>
        </p:txBody>
      </p:sp>
      <p:sp>
        <p:nvSpPr>
          <p:cNvPr id="13" name="Rectangle 12"/>
          <p:cNvSpPr/>
          <p:nvPr/>
        </p:nvSpPr>
        <p:spPr>
          <a:xfrm>
            <a:off x="2822726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1678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3200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2101684" y="2304025"/>
            <a:ext cx="479038" cy="438500"/>
          </a:xfrm>
          <a:prstGeom prst="triangl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834946" y="2304025"/>
            <a:ext cx="479038" cy="438500"/>
          </a:xfrm>
          <a:prstGeom prst="triangl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1786" y="1295657"/>
            <a:ext cx="273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en-US" sz="2400" b="1" smtClean="0"/>
              <a:t>. Extracting deltas</a:t>
            </a:r>
            <a:endParaRPr lang="en-US" sz="2400" b="1" dirty="0"/>
          </a:p>
        </p:txBody>
      </p:sp>
      <p:sp>
        <p:nvSpPr>
          <p:cNvPr id="20" name="Can 19"/>
          <p:cNvSpPr/>
          <p:nvPr/>
        </p:nvSpPr>
        <p:spPr>
          <a:xfrm>
            <a:off x="1871961" y="3938731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/>
              <a:t>deltas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844408" y="27425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11" idx="2"/>
            <a:endCxn id="20" idx="4"/>
          </p:cNvCxnSpPr>
          <p:nvPr/>
        </p:nvCxnSpPr>
        <p:spPr>
          <a:xfrm rot="5400000">
            <a:off x="3540036" y="2012688"/>
            <a:ext cx="1492409" cy="3182637"/>
          </a:xfrm>
          <a:prstGeom prst="curvedConnector2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1648419" y="5090665"/>
            <a:ext cx="6647378" cy="1407631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Curved Connector 117"/>
          <p:cNvCxnSpPr>
            <a:stCxn id="16" idx="3"/>
            <a:endCxn id="20" idx="2"/>
          </p:cNvCxnSpPr>
          <p:nvPr/>
        </p:nvCxnSpPr>
        <p:spPr>
          <a:xfrm rot="5400000">
            <a:off x="1302739" y="3311747"/>
            <a:ext cx="1607686" cy="469242"/>
          </a:xfrm>
          <a:prstGeom prst="curvedConnector4">
            <a:avLst>
              <a:gd name="adj1" fmla="val 39724"/>
              <a:gd name="adj2" fmla="val 148717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8" idx="3"/>
            <a:endCxn id="20" idx="1"/>
          </p:cNvCxnSpPr>
          <p:nvPr/>
        </p:nvCxnSpPr>
        <p:spPr>
          <a:xfrm rot="5400000">
            <a:off x="2580850" y="2445116"/>
            <a:ext cx="1196206" cy="1791024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1939714" y="5499293"/>
            <a:ext cx="1667900" cy="701785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Create rules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smtClean="0">
                <a:solidFill>
                  <a:schemeClr val="tx1"/>
                </a:solidFill>
              </a:rPr>
              <a:t>apply pattern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Can 135"/>
          <p:cNvSpPr/>
          <p:nvPr/>
        </p:nvSpPr>
        <p:spPr>
          <a:xfrm>
            <a:off x="4180827" y="541864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smtClean="0"/>
              <a:t>candidate rules</a:t>
            </a:r>
            <a:endParaRPr lang="en-US" sz="1200" dirty="0"/>
          </a:p>
        </p:txBody>
      </p:sp>
      <p:sp>
        <p:nvSpPr>
          <p:cNvPr id="137" name="Rectangle 136"/>
          <p:cNvSpPr/>
          <p:nvPr/>
        </p:nvSpPr>
        <p:spPr>
          <a:xfrm>
            <a:off x="5578977" y="5635127"/>
            <a:ext cx="1225869" cy="472115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Filter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Multidocument 138"/>
          <p:cNvSpPr/>
          <p:nvPr/>
        </p:nvSpPr>
        <p:spPr>
          <a:xfrm>
            <a:off x="7418230" y="5441987"/>
            <a:ext cx="807792" cy="822960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rules</a:t>
            </a:r>
            <a:endParaRPr lang="en-US" dirty="0"/>
          </a:p>
        </p:txBody>
      </p:sp>
      <p:sp>
        <p:nvSpPr>
          <p:cNvPr id="141" name="Multidocument 140"/>
          <p:cNvSpPr/>
          <p:nvPr/>
        </p:nvSpPr>
        <p:spPr>
          <a:xfrm>
            <a:off x="238472" y="5445955"/>
            <a:ext cx="1129116" cy="822960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patterns</a:t>
            </a:r>
            <a:endParaRPr lang="en-US" dirty="0"/>
          </a:p>
        </p:txBody>
      </p:sp>
      <p:sp>
        <p:nvSpPr>
          <p:cNvPr id="142" name="Down Arrow 141"/>
          <p:cNvSpPr/>
          <p:nvPr/>
        </p:nvSpPr>
        <p:spPr>
          <a:xfrm>
            <a:off x="2074665" y="4877100"/>
            <a:ext cx="428682" cy="55505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4" name="Right Arrow 143"/>
          <p:cNvSpPr/>
          <p:nvPr/>
        </p:nvSpPr>
        <p:spPr>
          <a:xfrm>
            <a:off x="1513301" y="5577792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5" name="Right Arrow 144"/>
          <p:cNvSpPr/>
          <p:nvPr/>
        </p:nvSpPr>
        <p:spPr>
          <a:xfrm>
            <a:off x="3698543" y="5626739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6" name="Right Arrow 145"/>
          <p:cNvSpPr/>
          <p:nvPr/>
        </p:nvSpPr>
        <p:spPr>
          <a:xfrm>
            <a:off x="5096830" y="5648637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7" name="Right Arrow 146"/>
          <p:cNvSpPr/>
          <p:nvPr/>
        </p:nvSpPr>
        <p:spPr>
          <a:xfrm>
            <a:off x="6911000" y="5648637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525712" y="4623005"/>
            <a:ext cx="26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smtClean="0"/>
              <a:t>. Discovering rules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80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106" grpId="0" animBg="1"/>
      <p:bldP spid="135" grpId="0" animBg="1"/>
      <p:bldP spid="136" grpId="0" animBg="1"/>
      <p:bldP spid="137" grpId="0" animBg="1"/>
      <p:bldP spid="139" grpId="0" animBg="1"/>
      <p:bldP spid="141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Extracting Deltas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Format of the changes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37479"/>
              </p:ext>
            </p:extLst>
          </p:nvPr>
        </p:nvGraphicFramePr>
        <p:xfrm>
          <a:off x="1848286" y="2307767"/>
          <a:ext cx="6623509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3509"/>
              </a:tblGrid>
              <a:tr h="1836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200" i="0" smtClean="0"/>
                        <a:t>deleted</a:t>
                      </a:r>
                      <a:r>
                        <a:rPr lang="en-US" sz="2200" i="0" dirty="0" smtClean="0"/>
                        <a:t>-call</a:t>
                      </a:r>
                      <a:r>
                        <a:rPr lang="en-US" sz="2200" i="0" smtClean="0"/>
                        <a:t>(context</a:t>
                      </a:r>
                      <a:r>
                        <a:rPr lang="en-US" sz="2200" i="0" dirty="0" smtClean="0"/>
                        <a:t>-id</a:t>
                      </a:r>
                      <a:r>
                        <a:rPr lang="en-US" sz="2200" i="0" smtClean="0"/>
                        <a:t>, receiver, signature, </a:t>
                      </a:r>
                      <a:r>
                        <a:rPr lang="en-US" sz="2200" i="0" dirty="0" smtClean="0"/>
                        <a:t>static) </a:t>
                      </a:r>
                    </a:p>
                  </a:txBody>
                  <a:tcPr/>
                </a:tc>
              </a:tr>
              <a:tr h="1836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smtClean="0"/>
                        <a:t>added</a:t>
                      </a:r>
                      <a:r>
                        <a:rPr lang="en-US" sz="2200" i="0" dirty="0" smtClean="0"/>
                        <a:t>-call</a:t>
                      </a:r>
                      <a:r>
                        <a:rPr lang="en-US" sz="2200" i="0" smtClean="0"/>
                        <a:t>(context</a:t>
                      </a:r>
                      <a:r>
                        <a:rPr lang="en-US" sz="2200" i="0" dirty="0" smtClean="0"/>
                        <a:t>-id</a:t>
                      </a:r>
                      <a:r>
                        <a:rPr lang="en-US" sz="2200" i="0" smtClean="0"/>
                        <a:t>, receiver, signature, </a:t>
                      </a:r>
                      <a:r>
                        <a:rPr lang="en-US" sz="2200" i="0" dirty="0" smtClean="0"/>
                        <a:t>static)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n 5"/>
          <p:cNvSpPr/>
          <p:nvPr/>
        </p:nvSpPr>
        <p:spPr>
          <a:xfrm>
            <a:off x="646368" y="2301586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/>
              <a:t>deltas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23166"/>
              </p:ext>
            </p:extLst>
          </p:nvPr>
        </p:nvGraphicFramePr>
        <p:xfrm>
          <a:off x="632855" y="3537378"/>
          <a:ext cx="78389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94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200" b="1" dirty="0" smtClean="0"/>
                        <a:t>Diff of method foo() between version</a:t>
                      </a:r>
                      <a:r>
                        <a:rPr lang="en-US" sz="2200" b="1" baseline="0" dirty="0" smtClean="0"/>
                        <a:t> 1 and 2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n-lt"/>
                          <a:cs typeface="Helvetica CY"/>
                        </a:rPr>
                        <a:t>−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+mn-lt"/>
                          <a:cs typeface="Helvetica CY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+mn-lt"/>
                          <a:cs typeface="Helvetica CY"/>
                        </a:rPr>
                        <a:t>rpackage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+mn-lt"/>
                          <a:cs typeface="Helvetica CY"/>
                        </a:rPr>
                        <a:t> =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+mn-lt"/>
                          <a:cs typeface="Helvetica CY"/>
                        </a:rPr>
                        <a:t>RPackageOrganizer.default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+mn-lt"/>
                          <a:cs typeface="Helvetica CY"/>
                        </a:rPr>
                        <a:t>();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+mn-lt"/>
                          <a:cs typeface="Helvetica CY"/>
                        </a:rPr>
                        <a:t>+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+mn-lt"/>
                          <a:cs typeface="Helvetica CY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+mn-lt"/>
                          <a:cs typeface="Helvetica CY"/>
                        </a:rPr>
                        <a:t>rpackage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+mn-lt"/>
                          <a:cs typeface="Helvetica CY"/>
                        </a:rPr>
                        <a:t> = 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+mn-lt"/>
                          <a:cs typeface="Helvetica CY"/>
                        </a:rPr>
                        <a:t>RPackage.organizer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+mn-lt"/>
                          <a:cs typeface="Helvetica CY"/>
                        </a:rPr>
                        <a:t>();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91459"/>
              </p:ext>
            </p:extLst>
          </p:nvPr>
        </p:nvGraphicFramePr>
        <p:xfrm>
          <a:off x="646367" y="5085223"/>
          <a:ext cx="782542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254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Formatted</a:t>
                      </a:r>
                      <a:r>
                        <a:rPr lang="en-US" sz="2200" baseline="0" dirty="0" smtClean="0"/>
                        <a:t> changes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-call(“foo()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-rev2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“RPackageOrganizer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“default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()”, “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isStatic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added-call(“foo()-rev2”, “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RPackage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“organizer()”, “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isStatic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7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2. Discovering </a:t>
            </a:r>
            <a:r>
              <a:rPr lang="en-US" sz="4000" dirty="0"/>
              <a:t>Rules (Creating </a:t>
            </a:r>
            <a:r>
              <a:rPr lang="en-US" sz="4000" dirty="0" smtClean="0"/>
              <a:t>Rules)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b="1" dirty="0" smtClean="0"/>
              <a:t>Example 1: </a:t>
            </a:r>
            <a:r>
              <a:rPr lang="en-US" sz="2000" b="1" dirty="0" err="1"/>
              <a:t>FileDirectory.default</a:t>
            </a:r>
            <a:r>
              <a:rPr lang="en-US" sz="2000" b="1" dirty="0"/>
              <a:t>() → </a:t>
            </a:r>
            <a:r>
              <a:rPr lang="en-US" sz="2000" b="1" dirty="0" err="1"/>
              <a:t>FileSystem.workingDirectory</a:t>
            </a:r>
            <a:r>
              <a:rPr lang="en-US" sz="2000" b="1" dirty="0"/>
              <a:t>(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Example 2: </a:t>
            </a:r>
            <a:r>
              <a:rPr lang="en-US" sz="2000" b="1" dirty="0" err="1" smtClean="0"/>
              <a:t>obj.noMoreNotificationsFor</a:t>
            </a:r>
            <a:r>
              <a:rPr lang="en-US" sz="2000" b="1" dirty="0"/>
              <a:t>() → </a:t>
            </a:r>
            <a:r>
              <a:rPr lang="en-US" sz="2000" b="1" dirty="0" err="1" smtClean="0"/>
              <a:t>obj.unsubscribe</a:t>
            </a:r>
            <a:r>
              <a:rPr lang="en-US" sz="2000" b="1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56620"/>
              </p:ext>
            </p:extLst>
          </p:nvPr>
        </p:nvGraphicFramePr>
        <p:xfrm>
          <a:off x="457199" y="1595694"/>
          <a:ext cx="8229601" cy="1524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29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Pattern 1: Change receiver and signature, static</a:t>
                      </a:r>
                      <a:endParaRPr lang="en-US" sz="19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pattern1(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deletedReceiver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deletedSignature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addedReceiver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addedSignature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=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deleted-call(id,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deletedReceiver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deletedSignature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isStatic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”) and</a:t>
                      </a:r>
                      <a:endParaRPr lang="en-US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added-call(id,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addedReceiver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addedSignature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isStatic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en-US" sz="1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91861"/>
              </p:ext>
            </p:extLst>
          </p:nvPr>
        </p:nvGraphicFramePr>
        <p:xfrm>
          <a:off x="457200" y="3902718"/>
          <a:ext cx="8082155" cy="1524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082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Pattern 2: Change signature, same receiver, non-static</a:t>
                      </a:r>
                      <a:endParaRPr lang="en-US" sz="19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pattern2(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deletedSignature</a:t>
                      </a: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addedSignature</a:t>
                      </a: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=</a:t>
                      </a:r>
                      <a:endParaRPr lang="en-US" sz="19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deleted-call(id, receiver, 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deletedSignature</a:t>
                      </a: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notStatic</a:t>
                      </a: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”) and</a:t>
                      </a:r>
                      <a:endParaRPr lang="en-US" sz="19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added-call(id, receiver, 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addedSignature</a:t>
                      </a: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notStatic</a:t>
                      </a: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en-US" sz="19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dirty="0" smtClean="0"/>
              <a:t>Discovering </a:t>
            </a:r>
            <a:r>
              <a:rPr lang="en-US" dirty="0"/>
              <a:t>Rules (Filtering </a:t>
            </a:r>
            <a:r>
              <a:rPr lang="en-US" dirty="0" smtClean="0"/>
              <a:t>Rules)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000" dirty="0"/>
              <a:t>A</a:t>
            </a:r>
            <a:r>
              <a:rPr lang="en-US" sz="3000" dirty="0" smtClean="0"/>
              <a:t>ssess the rules </a:t>
            </a:r>
            <a:r>
              <a:rPr lang="en-US" sz="3000" dirty="0"/>
              <a:t>which </a:t>
            </a:r>
            <a:r>
              <a:rPr lang="en-US" sz="3000" dirty="0" smtClean="0"/>
              <a:t>are likely </a:t>
            </a:r>
            <a:r>
              <a:rPr lang="en-US" sz="3000" dirty="0"/>
              <a:t>to </a:t>
            </a:r>
            <a:r>
              <a:rPr lang="en-US" sz="3000" dirty="0" smtClean="0"/>
              <a:t>be system</a:t>
            </a:r>
            <a:r>
              <a:rPr lang="en-US" sz="3000" dirty="0"/>
              <a:t>-</a:t>
            </a:r>
            <a:r>
              <a:rPr lang="en-US" sz="3000" dirty="0" smtClean="0"/>
              <a:t>specific conventions</a:t>
            </a:r>
          </a:p>
          <a:p>
            <a:pPr lvl="1"/>
            <a:r>
              <a:rPr lang="en-US" sz="2400" dirty="0" smtClean="0"/>
              <a:t>We keep rules that occur over </a:t>
            </a:r>
            <a:r>
              <a:rPr lang="en-US" sz="2400" b="1" dirty="0" smtClean="0"/>
              <a:t>different</a:t>
            </a:r>
            <a:r>
              <a:rPr lang="en-US" sz="2400" dirty="0" smtClean="0"/>
              <a:t> revisions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33</a:t>
            </a:fld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089702" y="4488153"/>
            <a:ext cx="6847215" cy="510813"/>
          </a:xfrm>
          <a:prstGeom prst="rightArrow">
            <a:avLst>
              <a:gd name="adj1" fmla="val 50000"/>
              <a:gd name="adj2" fmla="val 99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89703" y="3797867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55795" y="3797867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84411" y="3797867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13026" y="3797867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41641" y="3797867"/>
            <a:ext cx="889947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Setting </a:t>
            </a:r>
            <a:r>
              <a:rPr lang="en-US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b="1" dirty="0" smtClean="0"/>
              <a:t>RQ1</a:t>
            </a:r>
            <a:r>
              <a:rPr lang="en-US" sz="2800" dirty="0" smtClean="0"/>
              <a:t> Are the rules correct </a:t>
            </a:r>
            <a:r>
              <a:rPr lang="en-US" sz="2800" dirty="0"/>
              <a:t>to </a:t>
            </a:r>
            <a:r>
              <a:rPr lang="en-US" sz="2800" dirty="0" smtClean="0"/>
              <a:t>the expert?</a:t>
            </a:r>
          </a:p>
          <a:p>
            <a:pPr marL="800100" lvl="1"/>
            <a:r>
              <a:rPr lang="en-US" sz="2400" dirty="0" smtClean="0"/>
              <a:t>With </a:t>
            </a:r>
            <a:r>
              <a:rPr lang="en-US" sz="2400" dirty="0"/>
              <a:t>the help of an </a:t>
            </a:r>
            <a:r>
              <a:rPr lang="en-US" sz="2400" dirty="0" smtClean="0"/>
              <a:t>expert</a:t>
            </a:r>
          </a:p>
          <a:p>
            <a:pPr marL="800100" lvl="1"/>
            <a:r>
              <a:rPr lang="en-US" sz="2400" dirty="0" smtClean="0"/>
              <a:t>Rule correctness: correct </a:t>
            </a:r>
            <a:r>
              <a:rPr lang="en-US" sz="2400" dirty="0"/>
              <a:t>or </a:t>
            </a:r>
            <a:r>
              <a:rPr lang="en-US" sz="2400" dirty="0" smtClean="0"/>
              <a:t>incorrect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49566"/>
              </p:ext>
            </p:extLst>
          </p:nvPr>
        </p:nvGraphicFramePr>
        <p:xfrm>
          <a:off x="484810" y="3185166"/>
          <a:ext cx="3833040" cy="14941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4368"/>
                <a:gridCol w="2568672"/>
              </a:tblGrid>
              <a:tr h="3389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</a:rPr>
                        <a:t>Delta database</a:t>
                      </a:r>
                      <a:endParaRPr lang="en-US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973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</a:rPr>
                        <a:t>Versions</a:t>
                      </a:r>
                      <a:endParaRPr lang="en-US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Pharo 1.4 to 2.0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836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</a:rPr>
                        <a:t>Timeframe</a:t>
                      </a:r>
                      <a:endParaRPr lang="en-US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April 2012 to March 2013</a:t>
                      </a:r>
                      <a:endParaRPr lang="en-US" sz="18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973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</a:rPr>
                        <a:t>Revisions</a:t>
                      </a:r>
                      <a:endParaRPr lang="en-US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435</a:t>
                      </a:r>
                      <a:endParaRPr lang="en-US" sz="18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46950"/>
              </p:ext>
            </p:extLst>
          </p:nvPr>
        </p:nvGraphicFramePr>
        <p:xfrm>
          <a:off x="2939459" y="4317921"/>
          <a:ext cx="5554073" cy="17373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814202"/>
                <a:gridCol w="623312"/>
                <a:gridCol w="664864"/>
                <a:gridCol w="609461"/>
                <a:gridCol w="623312"/>
                <a:gridCol w="515361"/>
                <a:gridCol w="703561"/>
              </a:tblGrid>
              <a:tr h="336074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#Extracted rules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for p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attern …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36074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3607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Candidates rules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25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49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304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17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426</a:t>
                      </a:r>
                      <a:endParaRPr lang="en-US" sz="1800" b="0" dirty="0"/>
                    </a:p>
                  </a:txBody>
                  <a:tcPr/>
                </a:tc>
              </a:tr>
              <a:tr h="58813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Filtered rules </a:t>
                      </a:r>
                    </a:p>
                    <a:p>
                      <a:r>
                        <a:rPr lang="en-US" sz="1800" b="0" dirty="0" smtClean="0"/>
                        <a:t>(≥ 2 revisions)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45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2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Results </a:t>
            </a:r>
            <a:r>
              <a:rPr lang="en-US" dirty="0" smtClean="0"/>
              <a:t>(RQ1)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 smtClean="0"/>
              <a:t>RQ1</a:t>
            </a:r>
            <a:r>
              <a:rPr lang="en-US" dirty="0" smtClean="0"/>
              <a:t> Are the rules correct </a:t>
            </a:r>
            <a:r>
              <a:rPr lang="en-US" dirty="0"/>
              <a:t>to </a:t>
            </a:r>
            <a:r>
              <a:rPr lang="en-US" dirty="0" smtClean="0"/>
              <a:t>the expert?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2400" b="1" dirty="0" smtClean="0"/>
          </a:p>
          <a:p>
            <a:pPr marL="0" lvl="1" indent="0">
              <a:buNone/>
            </a:pPr>
            <a:r>
              <a:rPr lang="en-US" sz="2400" dirty="0" smtClean="0"/>
              <a:t>Example:</a:t>
            </a:r>
            <a:r>
              <a:rPr lang="en-US" sz="2400" dirty="0"/>
              <a:t> </a:t>
            </a:r>
            <a:r>
              <a:rPr lang="en-US" sz="2200" dirty="0" err="1" smtClean="0"/>
              <a:t>RPackageOrganizer.default</a:t>
            </a:r>
            <a:r>
              <a:rPr lang="en-US" sz="2200" dirty="0"/>
              <a:t>() → </a:t>
            </a:r>
            <a:r>
              <a:rPr lang="en-US" sz="2200" dirty="0" err="1" smtClean="0"/>
              <a:t>RPackage.organizer</a:t>
            </a:r>
            <a:r>
              <a:rPr lang="en-US" sz="2200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44112"/>
              </p:ext>
            </p:extLst>
          </p:nvPr>
        </p:nvGraphicFramePr>
        <p:xfrm>
          <a:off x="678757" y="2281205"/>
          <a:ext cx="7674281" cy="14833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63880"/>
                <a:gridCol w="1006677"/>
                <a:gridCol w="936194"/>
                <a:gridCol w="1175995"/>
                <a:gridCol w="1066883"/>
                <a:gridCol w="928325"/>
                <a:gridCol w="1096327"/>
              </a:tblGrid>
              <a:tr h="370840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Pattern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total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mtClean="0"/>
                        <a:t>Filtered rules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45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smtClean="0"/>
                        <a:t>Correct rules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11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(79%)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 (55%)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(33%)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7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(54%)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(75%)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28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(62%)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93923"/>
              </p:ext>
            </p:extLst>
          </p:nvPr>
        </p:nvGraphicFramePr>
        <p:xfrm>
          <a:off x="678757" y="4722666"/>
          <a:ext cx="7674281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4281"/>
              </a:tblGrid>
              <a:tr h="110079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RPackageOrganizer.default</a:t>
                      </a:r>
                      <a:r>
                        <a:rPr lang="en-US" sz="1800" b="1" dirty="0" smtClean="0"/>
                        <a:t>() {</a:t>
                      </a:r>
                    </a:p>
                    <a:p>
                      <a:r>
                        <a:rPr lang="en-US" sz="1800" b="0" dirty="0" smtClean="0"/>
                        <a:t>	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"WARNING: Since this component can be changed (i.e. for testing),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     you should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use it directly.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Use </a:t>
                      </a:r>
                      <a:r>
                        <a:rPr lang="en-US" sz="1800" b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Rpackage.organizer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() instead"</a:t>
                      </a:r>
                    </a:p>
                    <a:p>
                      <a:r>
                        <a:rPr lang="en-US" sz="1800" b="0" dirty="0" smtClean="0"/>
                        <a:t>	 </a:t>
                      </a:r>
                      <a:r>
                        <a:rPr lang="en-US" sz="1800" b="1" dirty="0" smtClean="0"/>
                        <a:t>. . 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System-specific </a:t>
            </a:r>
            <a:r>
              <a:rPr lang="en-US" dirty="0"/>
              <a:t>conventions: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/>
              <a:t>RQ1</a:t>
            </a:r>
            <a:r>
              <a:rPr lang="en-US" sz="2700" dirty="0" smtClean="0"/>
              <a:t> 62</a:t>
            </a:r>
            <a:r>
              <a:rPr lang="en-US" sz="2700" dirty="0"/>
              <a:t>% (28 out of 45</a:t>
            </a:r>
            <a:r>
              <a:rPr lang="en-US" sz="2700" dirty="0" smtClean="0"/>
              <a:t>) of the rules were correct</a:t>
            </a:r>
          </a:p>
          <a:p>
            <a:pPr marL="0" indent="0">
              <a:buNone/>
            </a:pPr>
            <a:endParaRPr lang="en-US" sz="2700" b="1" dirty="0"/>
          </a:p>
          <a:p>
            <a:pPr marL="0" indent="0">
              <a:buNone/>
            </a:pPr>
            <a:r>
              <a:rPr lang="en-US" sz="2700" dirty="0" smtClean="0">
                <a:solidFill>
                  <a:srgbClr val="000000"/>
                </a:solidFill>
              </a:rPr>
              <a:t>Java validation (Tomcat, Ant, </a:t>
            </a:r>
            <a:r>
              <a:rPr lang="en-US" sz="2700" dirty="0" err="1" smtClean="0">
                <a:solidFill>
                  <a:srgbClr val="000000"/>
                </a:solidFill>
              </a:rPr>
              <a:t>Lucene</a:t>
            </a:r>
            <a:r>
              <a:rPr lang="en-US" sz="2700" dirty="0" smtClean="0">
                <a:solidFill>
                  <a:srgbClr val="000000"/>
                </a:solidFill>
              </a:rPr>
              <a:t>):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dirty="0" smtClean="0">
                <a:solidFill>
                  <a:srgbClr val="000000"/>
                </a:solidFill>
              </a:rPr>
              <a:t>wo </a:t>
            </a:r>
            <a:r>
              <a:rPr lang="en-US" sz="2200" dirty="0">
                <a:solidFill>
                  <a:srgbClr val="000000"/>
                </a:solidFill>
              </a:rPr>
              <a:t>programming </a:t>
            </a:r>
            <a:r>
              <a:rPr lang="en-US" sz="2200" dirty="0" smtClean="0">
                <a:solidFill>
                  <a:srgbClr val="000000"/>
                </a:solidFill>
              </a:rPr>
              <a:t>languages covered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Lack </a:t>
            </a:r>
            <a:r>
              <a:rPr lang="en-US" sz="2700" dirty="0"/>
              <a:t>as to better support client </a:t>
            </a:r>
            <a:r>
              <a:rPr lang="en-US" sz="2700" dirty="0" smtClean="0"/>
              <a:t>systems</a:t>
            </a:r>
          </a:p>
          <a:p>
            <a:pPr marL="0" indent="0">
              <a:buNone/>
            </a:pPr>
            <a:r>
              <a:rPr lang="en-US" sz="2700" dirty="0" smtClean="0"/>
              <a:t>Next</a:t>
            </a:r>
            <a:r>
              <a:rPr lang="en-US" sz="2700" dirty="0"/>
              <a:t>, </a:t>
            </a:r>
            <a:r>
              <a:rPr lang="en-US" sz="2700" dirty="0" smtClean="0"/>
              <a:t>supporting </a:t>
            </a:r>
            <a:r>
              <a:rPr lang="en-US" sz="2700" b="1" dirty="0">
                <a:solidFill>
                  <a:srgbClr val="0000FF"/>
                </a:solidFill>
              </a:rPr>
              <a:t>client </a:t>
            </a:r>
            <a:r>
              <a:rPr lang="en-US" sz="2700" b="1" dirty="0" smtClean="0">
                <a:solidFill>
                  <a:srgbClr val="0000FF"/>
                </a:solidFill>
              </a:rPr>
              <a:t>developers</a:t>
            </a:r>
            <a:endParaRPr lang="en-US" sz="2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Context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Benefits </a:t>
            </a:r>
            <a:r>
              <a:rPr lang="en-US" sz="3000" dirty="0"/>
              <a:t>of </a:t>
            </a:r>
            <a:r>
              <a:rPr lang="en-US" sz="3000" dirty="0" smtClean="0"/>
              <a:t>System-specific Rules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System</a:t>
            </a:r>
            <a:r>
              <a:rPr lang="en-US" sz="3000" dirty="0"/>
              <a:t>-</a:t>
            </a:r>
            <a:r>
              <a:rPr lang="en-US" sz="3000" dirty="0" smtClean="0"/>
              <a:t>specific Conventions </a:t>
            </a:r>
            <a:r>
              <a:rPr lang="en-US" sz="3000" dirty="0"/>
              <a:t>with </a:t>
            </a:r>
            <a:r>
              <a:rPr lang="en-US" sz="3000" dirty="0" smtClean="0"/>
              <a:t>Automatic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Supporting </a:t>
            </a:r>
            <a:r>
              <a:rPr lang="en-US" sz="3000" b="1" dirty="0" smtClean="0"/>
              <a:t>Client Systems </a:t>
            </a:r>
            <a:r>
              <a:rPr lang="en-US" sz="3000" b="1" dirty="0"/>
              <a:t>with Automatic Extraction</a:t>
            </a:r>
            <a:endParaRPr lang="en-US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Impact of </a:t>
            </a:r>
            <a:r>
              <a:rPr lang="en-US" sz="3000" dirty="0" smtClean="0"/>
              <a:t>Software Evolution </a:t>
            </a:r>
            <a:r>
              <a:rPr lang="en-US" sz="3000" dirty="0"/>
              <a:t>on </a:t>
            </a:r>
            <a:r>
              <a:rPr lang="en-US" sz="3000" dirty="0" smtClean="0"/>
              <a:t>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Supporting </a:t>
            </a:r>
            <a:r>
              <a:rPr lang="en-US" sz="3800" dirty="0" smtClean="0"/>
              <a:t>Client Systems </a:t>
            </a:r>
            <a:r>
              <a:rPr lang="en-US" sz="3800" dirty="0"/>
              <a:t>with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Automatically Created Rules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Extracting API evolution rules:</a:t>
            </a:r>
            <a:endParaRPr lang="en-US" dirty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ncremental revisions</a:t>
            </a:r>
            <a:endParaRPr lang="en-US" sz="2400" dirty="0"/>
          </a:p>
          <a:p>
            <a:pPr lvl="1"/>
            <a:r>
              <a:rPr lang="en-US" sz="2400" dirty="0" smtClean="0"/>
              <a:t>Data-mining technique</a:t>
            </a:r>
            <a:endParaRPr lang="en-US" sz="2400" dirty="0"/>
          </a:p>
          <a:p>
            <a:pPr lvl="1"/>
            <a:r>
              <a:rPr lang="en-US" sz="2400" dirty="0" smtClean="0"/>
              <a:t>Formats: </a:t>
            </a:r>
          </a:p>
          <a:p>
            <a:pPr lvl="2"/>
            <a:r>
              <a:rPr lang="en-US" sz="2000" dirty="0" smtClean="0"/>
              <a:t>Mapping: 1-</a:t>
            </a:r>
            <a:r>
              <a:rPr lang="en-US" sz="2000" dirty="0"/>
              <a:t>to</a:t>
            </a:r>
            <a:r>
              <a:rPr lang="en-US" sz="2000" dirty="0" smtClean="0"/>
              <a:t>-1, 1-</a:t>
            </a:r>
            <a:r>
              <a:rPr lang="en-US" sz="2000" dirty="0"/>
              <a:t>to</a:t>
            </a:r>
            <a:r>
              <a:rPr lang="en-US" sz="2000" dirty="0" smtClean="0"/>
              <a:t>-n, n-</a:t>
            </a:r>
            <a:r>
              <a:rPr lang="en-US" sz="2000" dirty="0"/>
              <a:t>to</a:t>
            </a:r>
            <a:r>
              <a:rPr lang="en-US" sz="2000" dirty="0" smtClean="0"/>
              <a:t>-1, m-</a:t>
            </a:r>
            <a:r>
              <a:rPr lang="en-US" sz="2000" dirty="0"/>
              <a:t>to</a:t>
            </a:r>
            <a:r>
              <a:rPr lang="en-US" sz="2000" dirty="0" smtClean="0"/>
              <a:t>-n</a:t>
            </a:r>
          </a:p>
          <a:p>
            <a:pPr lvl="2"/>
            <a:r>
              <a:rPr lang="en-US" sz="2000" dirty="0" smtClean="0"/>
              <a:t>Type: replacement </a:t>
            </a:r>
            <a:r>
              <a:rPr lang="en-US" sz="2000" dirty="0"/>
              <a:t>and </a:t>
            </a:r>
            <a:r>
              <a:rPr lang="en-US" sz="2000" dirty="0" smtClean="0"/>
              <a:t>suggestion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5299" y="1736605"/>
            <a:ext cx="7594356" cy="1897577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Mining API </a:t>
            </a:r>
            <a:r>
              <a:rPr lang="en-US" sz="3600" dirty="0" smtClean="0"/>
              <a:t>Change Rules (Overview</a:t>
            </a:r>
            <a:r>
              <a:rPr lang="en-US" sz="3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39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57018" y="2881091"/>
            <a:ext cx="6847215" cy="510813"/>
          </a:xfrm>
          <a:prstGeom prst="rightArrow">
            <a:avLst>
              <a:gd name="adj1" fmla="val 50000"/>
              <a:gd name="adj2" fmla="val 99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revisions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157020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5186" y="1534363"/>
            <a:ext cx="864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…</a:t>
            </a:r>
            <a:endParaRPr lang="en-US" sz="8000" dirty="0"/>
          </a:p>
        </p:txBody>
      </p:sp>
      <p:sp>
        <p:nvSpPr>
          <p:cNvPr id="13" name="Rectangle 12"/>
          <p:cNvSpPr/>
          <p:nvPr/>
        </p:nvSpPr>
        <p:spPr>
          <a:xfrm>
            <a:off x="2822726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1678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3200" y="2190805"/>
            <a:ext cx="761632" cy="690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Rev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2101684" y="2304025"/>
            <a:ext cx="479038" cy="438500"/>
          </a:xfrm>
          <a:prstGeom prst="triangl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834946" y="2304025"/>
            <a:ext cx="479038" cy="438500"/>
          </a:xfrm>
          <a:prstGeom prst="triangl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1786" y="1295657"/>
            <a:ext cx="273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en-US" sz="2400" b="1" smtClean="0"/>
              <a:t>. Extracting deltas</a:t>
            </a:r>
            <a:endParaRPr lang="en-US" sz="2400" b="1" dirty="0"/>
          </a:p>
        </p:txBody>
      </p:sp>
      <p:sp>
        <p:nvSpPr>
          <p:cNvPr id="20" name="Can 19"/>
          <p:cNvSpPr/>
          <p:nvPr/>
        </p:nvSpPr>
        <p:spPr>
          <a:xfrm>
            <a:off x="1871961" y="3938731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/>
              <a:t>deltas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844408" y="27425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11" idx="2"/>
            <a:endCxn id="20" idx="4"/>
          </p:cNvCxnSpPr>
          <p:nvPr/>
        </p:nvCxnSpPr>
        <p:spPr>
          <a:xfrm rot="5400000">
            <a:off x="3540036" y="2012688"/>
            <a:ext cx="1492409" cy="3182637"/>
          </a:xfrm>
          <a:prstGeom prst="curvedConnector2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1648419" y="5090665"/>
            <a:ext cx="6661236" cy="1407631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Curved Connector 117"/>
          <p:cNvCxnSpPr>
            <a:stCxn id="16" idx="3"/>
            <a:endCxn id="20" idx="2"/>
          </p:cNvCxnSpPr>
          <p:nvPr/>
        </p:nvCxnSpPr>
        <p:spPr>
          <a:xfrm rot="5400000">
            <a:off x="1302739" y="3311747"/>
            <a:ext cx="1607686" cy="469242"/>
          </a:xfrm>
          <a:prstGeom prst="curvedConnector4">
            <a:avLst>
              <a:gd name="adj1" fmla="val 39724"/>
              <a:gd name="adj2" fmla="val 148717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8" idx="3"/>
            <a:endCxn id="20" idx="1"/>
          </p:cNvCxnSpPr>
          <p:nvPr/>
        </p:nvCxnSpPr>
        <p:spPr>
          <a:xfrm rot="5400000">
            <a:off x="2580850" y="2445116"/>
            <a:ext cx="1196206" cy="1791024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1961610" y="5652579"/>
            <a:ext cx="1492242" cy="4381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deltas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Can 135"/>
          <p:cNvSpPr/>
          <p:nvPr/>
        </p:nvSpPr>
        <p:spPr>
          <a:xfrm>
            <a:off x="4194782" y="541864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smtClean="0"/>
              <a:t>selected deltas</a:t>
            </a:r>
            <a:endParaRPr lang="en-US" sz="1400" dirty="0"/>
          </a:p>
        </p:txBody>
      </p:sp>
      <p:sp>
        <p:nvSpPr>
          <p:cNvPr id="137" name="Rectangle 136"/>
          <p:cNvSpPr/>
          <p:nvPr/>
        </p:nvSpPr>
        <p:spPr>
          <a:xfrm>
            <a:off x="5620842" y="5613229"/>
            <a:ext cx="1225869" cy="6064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Create rules (data mining)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9" name="Multidocument 138"/>
          <p:cNvSpPr/>
          <p:nvPr/>
        </p:nvSpPr>
        <p:spPr>
          <a:xfrm>
            <a:off x="7407282" y="5485783"/>
            <a:ext cx="807792" cy="822960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rules</a:t>
            </a:r>
            <a:endParaRPr lang="en-US" dirty="0"/>
          </a:p>
        </p:txBody>
      </p:sp>
      <p:sp>
        <p:nvSpPr>
          <p:cNvPr id="142" name="Down Arrow 141"/>
          <p:cNvSpPr/>
          <p:nvPr/>
        </p:nvSpPr>
        <p:spPr>
          <a:xfrm>
            <a:off x="2074665" y="4877100"/>
            <a:ext cx="428682" cy="55505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4" name="Right Arrow 143"/>
          <p:cNvSpPr/>
          <p:nvPr/>
        </p:nvSpPr>
        <p:spPr>
          <a:xfrm>
            <a:off x="1381925" y="5610639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5" name="Right Arrow 144"/>
          <p:cNvSpPr/>
          <p:nvPr/>
        </p:nvSpPr>
        <p:spPr>
          <a:xfrm>
            <a:off x="3698543" y="5626739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6" name="Right Arrow 145"/>
          <p:cNvSpPr/>
          <p:nvPr/>
        </p:nvSpPr>
        <p:spPr>
          <a:xfrm>
            <a:off x="5138695" y="5648637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7" name="Right Arrow 146"/>
          <p:cNvSpPr/>
          <p:nvPr/>
        </p:nvSpPr>
        <p:spPr>
          <a:xfrm>
            <a:off x="6938910" y="5648637"/>
            <a:ext cx="396789" cy="4586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525712" y="4623005"/>
            <a:ext cx="26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Discovering rules 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701786" y="5084670"/>
            <a:ext cx="734879" cy="1413626"/>
          </a:xfrm>
          <a:prstGeom prst="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Smiley Face 30"/>
          <p:cNvSpPr/>
          <p:nvPr/>
        </p:nvSpPr>
        <p:spPr>
          <a:xfrm>
            <a:off x="876954" y="5307406"/>
            <a:ext cx="367689" cy="352549"/>
          </a:xfrm>
          <a:prstGeom prst="smileyFac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876954" y="5948435"/>
            <a:ext cx="356742" cy="371257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106" grpId="0" animBg="1"/>
      <p:bldP spid="135" grpId="0" animBg="1"/>
      <p:bldP spid="136" grpId="0" animBg="1"/>
      <p:bldP spid="137" grpId="0" animBg="1"/>
      <p:bldP spid="139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/>
      <p:bldP spid="32" grpId="0" animBg="1"/>
      <p:bldP spid="32" grpId="1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Evolution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     In Eclipse, </a:t>
            </a:r>
            <a:r>
              <a:rPr lang="en-US" dirty="0"/>
              <a:t>42% of </a:t>
            </a:r>
            <a:r>
              <a:rPr lang="en-US" dirty="0" smtClean="0"/>
              <a:t>the methods </a:t>
            </a:r>
            <a:r>
              <a:rPr lang="en-US" dirty="0"/>
              <a:t>in </a:t>
            </a:r>
            <a:r>
              <a:rPr lang="en-US" dirty="0" smtClean="0"/>
              <a:t>version 1.0 were </a:t>
            </a:r>
            <a:r>
              <a:rPr lang="en-US" dirty="0"/>
              <a:t>not in </a:t>
            </a:r>
            <a:r>
              <a:rPr lang="en-US" dirty="0" smtClean="0"/>
              <a:t>2.0 </a:t>
            </a:r>
            <a:r>
              <a:rPr lang="en-US" sz="1300" dirty="0"/>
              <a:t>[MWZ11]</a:t>
            </a:r>
          </a:p>
          <a:p>
            <a:pPr lvl="1"/>
            <a:r>
              <a:rPr lang="en-US" sz="2400" dirty="0" smtClean="0"/>
              <a:t>Clients are clearly impacted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dirty="0" smtClean="0"/>
              <a:t>     In Pharo, API evolution affected </a:t>
            </a:r>
            <a:r>
              <a:rPr lang="en-US" dirty="0"/>
              <a:t>thousands of </a:t>
            </a:r>
            <a:r>
              <a:rPr lang="en-US" dirty="0" smtClean="0"/>
              <a:t>clients </a:t>
            </a:r>
            <a:r>
              <a:rPr lang="en-US" sz="1300" dirty="0"/>
              <a:t>[RLR12]</a:t>
            </a:r>
            <a:endParaRPr lang="en-US" sz="13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minority of </a:t>
            </a:r>
            <a:r>
              <a:rPr lang="en-US" sz="2400" dirty="0" smtClean="0"/>
              <a:t>these clients were aware </a:t>
            </a:r>
            <a:r>
              <a:rPr lang="en-US" sz="2400" dirty="0"/>
              <a:t>and </a:t>
            </a:r>
            <a:r>
              <a:rPr lang="en-US" sz="2400" dirty="0" smtClean="0"/>
              <a:t>reacted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36" y="1702897"/>
            <a:ext cx="453002" cy="45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9" y="3549841"/>
            <a:ext cx="453002" cy="4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smtClean="0"/>
              <a:t>. Extracting Deltas </a:t>
            </a:r>
            <a:r>
              <a:rPr lang="en-US"/>
              <a:t>from </a:t>
            </a:r>
            <a:r>
              <a:rPr lang="en-US" smtClean="0"/>
              <a:t>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Format of the changes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21148"/>
              </p:ext>
            </p:extLst>
          </p:nvPr>
        </p:nvGraphicFramePr>
        <p:xfrm>
          <a:off x="1848286" y="2307767"/>
          <a:ext cx="6623509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3509"/>
              </a:tblGrid>
              <a:tr h="1836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200" i="0" dirty="0" smtClean="0"/>
                        <a:t>deleted-call(context-id, signature) </a:t>
                      </a:r>
                    </a:p>
                  </a:txBody>
                  <a:tcPr/>
                </a:tc>
              </a:tr>
              <a:tr h="1836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/>
                        <a:t>added-call(context-id, signature)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n 5"/>
          <p:cNvSpPr/>
          <p:nvPr/>
        </p:nvSpPr>
        <p:spPr>
          <a:xfrm>
            <a:off x="646368" y="2301586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mtClean="0"/>
              <a:t>deltas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65265"/>
              </p:ext>
            </p:extLst>
          </p:nvPr>
        </p:nvGraphicFramePr>
        <p:xfrm>
          <a:off x="632855" y="3460735"/>
          <a:ext cx="783894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94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200" b="1" dirty="0" smtClean="0"/>
                        <a:t>Diff </a:t>
                      </a:r>
                      <a:r>
                        <a:rPr lang="en-US" sz="2200" b="1" smtClean="0"/>
                        <a:t>of method </a:t>
                      </a:r>
                      <a:r>
                        <a:rPr lang="en-US" sz="2200" b="1" dirty="0" smtClean="0"/>
                        <a:t>foo(</a:t>
                      </a:r>
                      <a:r>
                        <a:rPr lang="en-US" sz="2200" b="1" smtClean="0"/>
                        <a:t>) between version</a:t>
                      </a:r>
                      <a:r>
                        <a:rPr lang="en-US" sz="2200" b="1" baseline="0" smtClean="0"/>
                        <a:t> </a:t>
                      </a:r>
                      <a:r>
                        <a:rPr lang="en-US" sz="2200" b="1" baseline="0" dirty="0" smtClean="0"/>
                        <a:t>1 and 2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self.add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MooseModel.root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().add(model)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self.add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model.install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en-US" sz="2200" dirty="0" smtClean="0">
                        <a:latin typeface="+mn-lt"/>
                        <a:cs typeface="Helvetica CY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12073"/>
              </p:ext>
            </p:extLst>
          </p:nvPr>
        </p:nvGraphicFramePr>
        <p:xfrm>
          <a:off x="646367" y="4811498"/>
          <a:ext cx="7825428" cy="153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254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Formatted</a:t>
                      </a:r>
                      <a:r>
                        <a:rPr lang="en-US" sz="2200" baseline="0" dirty="0" smtClean="0"/>
                        <a:t> changes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-call(“foo()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-rev2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“MooseModel.root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()”)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-call(“foo()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-rev2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“MooseModel.add(MooseModel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)”)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added-call(“foo()-rev2”, “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MooseModel.install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()”)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/>
              <a:t>. </a:t>
            </a:r>
            <a:r>
              <a:rPr lang="en-US" smtClean="0"/>
              <a:t>Discovering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Request: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step: selecting deltas</a:t>
            </a:r>
          </a:p>
          <a:p>
            <a:pPr marL="0" indent="0">
              <a:buNone/>
            </a:pPr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step: discovering rules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2230" y="3909325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f</a:t>
            </a:r>
            <a:r>
              <a:rPr lang="en-US" sz="2000" b="1" dirty="0" smtClean="0"/>
              <a:t>oo()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956605" y="3909325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a()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820980" y="3909325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bar()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685355" y="3909325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c()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092230" y="4376029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d()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956605" y="4376029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smtClean="0"/>
              <a:t>e(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820980" y="4376029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f</a:t>
            </a:r>
            <a:r>
              <a:rPr lang="en-US" sz="2000" b="1" dirty="0" smtClean="0"/>
              <a:t>()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092230" y="4842734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a()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1956605" y="4842734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()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2820980" y="4842733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f</a:t>
            </a:r>
            <a:r>
              <a:rPr lang="en-US" sz="2000" b="1" dirty="0" smtClean="0"/>
              <a:t>oo()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685355" y="4842734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e()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549730" y="4842734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bar()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092230" y="5309439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k()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956605" y="5309439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f</a:t>
            </a:r>
            <a:r>
              <a:rPr lang="en-US" sz="2000" b="1" dirty="0" smtClean="0"/>
              <a:t>oo()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820980" y="5309439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n()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1092230" y="5754801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f</a:t>
            </a:r>
            <a:r>
              <a:rPr lang="en-US" sz="2000" b="1" dirty="0" smtClean="0"/>
              <a:t>oo()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1956605" y="5754801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b</a:t>
            </a:r>
            <a:r>
              <a:rPr lang="en-US" sz="2000" b="1" dirty="0" smtClean="0"/>
              <a:t>ar()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7523654" y="3545303"/>
            <a:ext cx="1163146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smtClean="0"/>
              <a:t>deleted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7523654" y="3990646"/>
            <a:ext cx="1163146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smtClean="0"/>
              <a:t>added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1092230" y="3881263"/>
            <a:ext cx="3457500" cy="411931"/>
          </a:xfrm>
          <a:prstGeom prst="rect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>
              <a:ln>
                <a:solidFill>
                  <a:srgbClr val="008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92230" y="4814672"/>
            <a:ext cx="4280460" cy="411931"/>
          </a:xfrm>
          <a:prstGeom prst="rect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>
              <a:ln>
                <a:solidFill>
                  <a:srgbClr val="008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2230" y="5309439"/>
            <a:ext cx="2593125" cy="383869"/>
          </a:xfrm>
          <a:prstGeom prst="rect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>
              <a:ln>
                <a:solidFill>
                  <a:srgbClr val="008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92230" y="5767392"/>
            <a:ext cx="1687335" cy="411931"/>
          </a:xfrm>
          <a:prstGeom prst="rect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>
              <a:ln>
                <a:solidFill>
                  <a:srgbClr val="008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2302" y="3793811"/>
            <a:ext cx="1188762" cy="58221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36" name="Oval 35"/>
          <p:cNvSpPr/>
          <p:nvPr/>
        </p:nvSpPr>
        <p:spPr>
          <a:xfrm>
            <a:off x="2642107" y="3793811"/>
            <a:ext cx="1188762" cy="58221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37" name="Oval 36"/>
          <p:cNvSpPr/>
          <p:nvPr/>
        </p:nvSpPr>
        <p:spPr>
          <a:xfrm>
            <a:off x="2639020" y="4738556"/>
            <a:ext cx="1188762" cy="58221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38" name="Oval 37"/>
          <p:cNvSpPr/>
          <p:nvPr/>
        </p:nvSpPr>
        <p:spPr>
          <a:xfrm>
            <a:off x="4328040" y="4738556"/>
            <a:ext cx="1188762" cy="58221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39" name="Oval 38"/>
          <p:cNvSpPr/>
          <p:nvPr/>
        </p:nvSpPr>
        <p:spPr>
          <a:xfrm>
            <a:off x="1810088" y="5192691"/>
            <a:ext cx="1188762" cy="58221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40" name="Oval 39"/>
          <p:cNvSpPr/>
          <p:nvPr/>
        </p:nvSpPr>
        <p:spPr>
          <a:xfrm>
            <a:off x="855424" y="5688043"/>
            <a:ext cx="1188762" cy="58221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41" name="Oval 40"/>
          <p:cNvSpPr/>
          <p:nvPr/>
        </p:nvSpPr>
        <p:spPr>
          <a:xfrm>
            <a:off x="1810088" y="5686977"/>
            <a:ext cx="1188762" cy="58221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2144535" y="1769613"/>
            <a:ext cx="822960" cy="38386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f</a:t>
            </a:r>
            <a:r>
              <a:rPr lang="en-US" sz="2000" b="1" dirty="0" smtClean="0"/>
              <a:t>oo()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3435882" y="1769613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/>
              <a:t>b</a:t>
            </a:r>
            <a:r>
              <a:rPr lang="en-US" sz="2000" b="1" dirty="0" smtClean="0"/>
              <a:t>ar()</a:t>
            </a:r>
            <a:endParaRPr lang="en-US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3028429" y="1743869"/>
            <a:ext cx="416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→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74908" y="1711022"/>
            <a:ext cx="255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Confidence = 75%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3445280" y="2305882"/>
            <a:ext cx="822960" cy="383869"/>
          </a:xfrm>
          <a:prstGeom prst="rect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/>
              <a:t>n()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475453" y="2278270"/>
            <a:ext cx="255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Confidence = 25%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16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25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9" grpId="0" animBg="1"/>
      <p:bldP spid="50" grpId="0"/>
      <p:bldP spid="51" grpId="0"/>
      <p:bldP spid="46" grpId="0" animBg="1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Setting </a:t>
            </a:r>
            <a:r>
              <a:rPr lang="en-US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Research questions</a:t>
            </a:r>
          </a:p>
          <a:p>
            <a:pPr lvl="1"/>
            <a:r>
              <a:rPr lang="en-US" sz="2400" b="1" dirty="0"/>
              <a:t>RQ1</a:t>
            </a:r>
            <a:r>
              <a:rPr lang="en-US" sz="2400" dirty="0"/>
              <a:t> </a:t>
            </a:r>
            <a:r>
              <a:rPr lang="en-US" sz="2400" dirty="0" smtClean="0"/>
              <a:t>Are the generated rules </a:t>
            </a:r>
            <a:r>
              <a:rPr lang="en-US" sz="2400" dirty="0"/>
              <a:t>valid to </a:t>
            </a:r>
            <a:r>
              <a:rPr lang="en-US" sz="2400" dirty="0" smtClean="0"/>
              <a:t>experts?</a:t>
            </a:r>
          </a:p>
          <a:p>
            <a:pPr lvl="1"/>
            <a:r>
              <a:rPr lang="en-US" sz="2400" b="1" dirty="0" smtClean="0"/>
              <a:t>RQ2</a:t>
            </a:r>
            <a:r>
              <a:rPr lang="en-US" sz="2400" dirty="0" smtClean="0"/>
              <a:t> Which types </a:t>
            </a:r>
            <a:r>
              <a:rPr lang="en-US" sz="2400" dirty="0"/>
              <a:t>of </a:t>
            </a:r>
            <a:r>
              <a:rPr lang="en-US" sz="2400" dirty="0" smtClean="0"/>
              <a:t>rules are generated?</a:t>
            </a:r>
            <a:endParaRPr lang="en-US" sz="2400" b="1" dirty="0" smtClean="0"/>
          </a:p>
          <a:p>
            <a:pPr marL="0" lvl="1" indent="0">
              <a:buNone/>
            </a:pPr>
            <a:r>
              <a:rPr lang="en-US" dirty="0" smtClean="0"/>
              <a:t>Experiment design (with the help of an expert)</a:t>
            </a:r>
          </a:p>
          <a:p>
            <a:pPr lvl="1"/>
            <a:r>
              <a:rPr lang="en-US" sz="2400" b="1" dirty="0" smtClean="0"/>
              <a:t>RQ1</a:t>
            </a:r>
            <a:r>
              <a:rPr lang="en-US" sz="2400" dirty="0" smtClean="0"/>
              <a:t> Rule validity</a:t>
            </a:r>
          </a:p>
          <a:p>
            <a:pPr lvl="2"/>
            <a:r>
              <a:rPr lang="en-US" sz="2000" dirty="0"/>
              <a:t>valid, invalid, or don’t </a:t>
            </a:r>
            <a:r>
              <a:rPr lang="en-US" sz="2000" dirty="0" smtClean="0"/>
              <a:t>know</a:t>
            </a:r>
          </a:p>
          <a:p>
            <a:pPr lvl="1"/>
            <a:r>
              <a:rPr lang="en-US" sz="2400" b="1" dirty="0" smtClean="0"/>
              <a:t>RQ2 </a:t>
            </a:r>
            <a:r>
              <a:rPr lang="en-US" sz="2400" dirty="0" smtClean="0"/>
              <a:t>Rule types</a:t>
            </a:r>
          </a:p>
          <a:p>
            <a:pPr lvl="2"/>
            <a:r>
              <a:rPr lang="en-US" sz="2000" dirty="0" smtClean="0"/>
              <a:t>1-</a:t>
            </a:r>
            <a:r>
              <a:rPr lang="en-US" sz="2000" dirty="0"/>
              <a:t>to</a:t>
            </a:r>
            <a:r>
              <a:rPr lang="en-US" sz="2000" dirty="0" smtClean="0"/>
              <a:t>-1, 1-</a:t>
            </a:r>
            <a:r>
              <a:rPr lang="en-US" sz="2000" dirty="0"/>
              <a:t>to</a:t>
            </a:r>
            <a:r>
              <a:rPr lang="en-US" sz="2000" dirty="0" smtClean="0"/>
              <a:t>-n, n-</a:t>
            </a:r>
            <a:r>
              <a:rPr lang="en-US" sz="2000" dirty="0"/>
              <a:t>to</a:t>
            </a:r>
            <a:r>
              <a:rPr lang="en-US" sz="2000" dirty="0" smtClean="0"/>
              <a:t>-1, m-</a:t>
            </a:r>
            <a:r>
              <a:rPr lang="en-US" sz="2000" dirty="0"/>
              <a:t>to</a:t>
            </a:r>
            <a:r>
              <a:rPr lang="en-US" sz="2000" dirty="0" smtClean="0"/>
              <a:t>-n</a:t>
            </a:r>
          </a:p>
          <a:p>
            <a:pPr lvl="2"/>
            <a:r>
              <a:rPr lang="en-US" sz="2000" dirty="0" smtClean="0"/>
              <a:t>replacement</a:t>
            </a:r>
            <a:r>
              <a:rPr lang="en-US" sz="2000" dirty="0"/>
              <a:t>, </a:t>
            </a:r>
            <a:r>
              <a:rPr lang="en-US" sz="2000" dirty="0" smtClean="0"/>
              <a:t>suggestion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Setting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Context</a:t>
            </a:r>
          </a:p>
          <a:p>
            <a:pPr lvl="1"/>
            <a:r>
              <a:rPr lang="en-US" sz="2400" dirty="0" smtClean="0"/>
              <a:t>Real systems </a:t>
            </a:r>
            <a:r>
              <a:rPr lang="en-US" sz="2400" dirty="0"/>
              <a:t>for which </a:t>
            </a:r>
            <a:r>
              <a:rPr lang="en-US" sz="2400" dirty="0" smtClean="0"/>
              <a:t>source code </a:t>
            </a:r>
            <a:r>
              <a:rPr lang="en-US" sz="2400" dirty="0"/>
              <a:t>history is </a:t>
            </a:r>
            <a:r>
              <a:rPr lang="en-US" sz="2400" dirty="0" smtClean="0"/>
              <a:t>available</a:t>
            </a:r>
          </a:p>
          <a:p>
            <a:pPr lvl="1"/>
            <a:r>
              <a:rPr lang="en-US" sz="2400" dirty="0" smtClean="0"/>
              <a:t>Access to the experts of the systems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800" dirty="0" smtClean="0"/>
              <a:t>Case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98450"/>
              </p:ext>
            </p:extLst>
          </p:nvPr>
        </p:nvGraphicFramePr>
        <p:xfrm>
          <a:off x="1035365" y="3672570"/>
          <a:ext cx="7026678" cy="25958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5938"/>
                <a:gridCol w="951720"/>
                <a:gridCol w="878511"/>
                <a:gridCol w="907780"/>
                <a:gridCol w="1214828"/>
                <a:gridCol w="993951"/>
                <a:gridCol w="9939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Deltas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Experts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Pharo2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3,246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Pharo3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Glamour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Roassal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Seaside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1,122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18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862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3,962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-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7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Results </a:t>
            </a:r>
            <a:r>
              <a:rPr lang="en-US" dirty="0" smtClean="0"/>
              <a:t>(RQ1)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RQ1</a:t>
            </a:r>
            <a:r>
              <a:rPr lang="en-US" sz="2800" dirty="0"/>
              <a:t> </a:t>
            </a:r>
            <a:r>
              <a:rPr lang="en-US" sz="2800" dirty="0" smtClean="0"/>
              <a:t>Are the generated rules </a:t>
            </a:r>
            <a:r>
              <a:rPr lang="en-US" sz="2800" dirty="0"/>
              <a:t>valid to </a:t>
            </a:r>
            <a:r>
              <a:rPr lang="en-US" sz="2800" dirty="0" smtClean="0"/>
              <a:t>experts</a:t>
            </a:r>
            <a:r>
              <a:rPr lang="en-US" sz="2800" dirty="0"/>
              <a:t>?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95141"/>
              </p:ext>
            </p:extLst>
          </p:nvPr>
        </p:nvGraphicFramePr>
        <p:xfrm>
          <a:off x="980144" y="2791360"/>
          <a:ext cx="7026679" cy="25958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64857"/>
                <a:gridCol w="1108525"/>
                <a:gridCol w="1023254"/>
                <a:gridCol w="1057346"/>
                <a:gridCol w="1414983"/>
                <a:gridCol w="11577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Invalid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Don’t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Precision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Pharo2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Pharo3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Moose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Glamour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Roassal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Seaside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15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-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31903" y="3856233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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04293" y="3197276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Results </a:t>
            </a:r>
            <a:r>
              <a:rPr lang="en-US" dirty="0" smtClean="0"/>
              <a:t>(RQ2)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RQ2</a:t>
            </a:r>
            <a:r>
              <a:rPr lang="en-US" sz="2800" dirty="0"/>
              <a:t> </a:t>
            </a:r>
            <a:r>
              <a:rPr lang="en-US" sz="2800"/>
              <a:t>Which </a:t>
            </a:r>
            <a:r>
              <a:rPr lang="en-US" sz="2800" smtClean="0"/>
              <a:t>types </a:t>
            </a:r>
            <a:r>
              <a:rPr lang="en-US" sz="2800"/>
              <a:t>of </a:t>
            </a:r>
            <a:r>
              <a:rPr lang="en-US" sz="2800" smtClean="0"/>
              <a:t>rules are generated</a:t>
            </a:r>
            <a:r>
              <a:rPr lang="en-US" sz="2800" dirty="0"/>
              <a:t>?</a:t>
            </a:r>
            <a:endParaRPr lang="en-US" sz="2800" b="1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51510"/>
              </p:ext>
            </p:extLst>
          </p:nvPr>
        </p:nvGraphicFramePr>
        <p:xfrm>
          <a:off x="654025" y="2584270"/>
          <a:ext cx="8032772" cy="3337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112998"/>
                <a:gridCol w="952536"/>
                <a:gridCol w="1564209"/>
                <a:gridCol w="1461969"/>
                <a:gridCol w="1495815"/>
                <a:gridCol w="14452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Rules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1-to-1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1-to-m,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m-to-1, m-to-n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replacement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suggestion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</a:rPr>
                        <a:t>replacement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suggestion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Pharo2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(40%)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(19%)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(2%)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Pharo3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(37%)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(32%)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(27%)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Moose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(67%)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Glamour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(33%)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(63%)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(0%)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Roassal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(47%)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(47%)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(0%)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Seaside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(7%)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(82%)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(11%)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(0%)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Total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(31%)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(53%)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(13%)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9768" y="5478215"/>
            <a:ext cx="51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037" y="5533439"/>
            <a:ext cx="5940760" cy="411931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isNil</a:t>
            </a:r>
            <a:r>
              <a:rPr lang="en-US" sz="2400" dirty="0"/>
              <a:t>().</a:t>
            </a:r>
            <a:r>
              <a:rPr lang="en-US" sz="2400" dirty="0" err="1" smtClean="0"/>
              <a:t>ifTrue</a:t>
            </a:r>
            <a:r>
              <a:rPr lang="en-US" sz="2400" dirty="0" smtClean="0"/>
              <a:t>(</a:t>
            </a:r>
            <a:r>
              <a:rPr lang="en-US" sz="2400" dirty="0"/>
              <a:t>*) → </a:t>
            </a:r>
            <a:r>
              <a:rPr lang="en-US" sz="2400" dirty="0" err="1"/>
              <a:t>ifNil</a:t>
            </a:r>
            <a:r>
              <a:rPr lang="en-US" sz="2400" dirty="0"/>
              <a:t>(*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Scanner.new</a:t>
            </a:r>
            <a:r>
              <a:rPr lang="en-US" sz="2400" dirty="0"/>
              <a:t>().</a:t>
            </a:r>
            <a:r>
              <a:rPr lang="en-US" sz="2400" dirty="0" err="1"/>
              <a:t>scanTokens</a:t>
            </a:r>
            <a:r>
              <a:rPr lang="en-US" sz="2400" dirty="0"/>
              <a:t>(*) → </a:t>
            </a:r>
            <a:r>
              <a:rPr lang="en-US" sz="2400" dirty="0" err="1"/>
              <a:t>parseAsLiteralToken</a:t>
            </a:r>
            <a:r>
              <a:rPr lang="en-US" sz="2400" dirty="0"/>
              <a:t>(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intersect</a:t>
            </a:r>
            <a:r>
              <a:rPr lang="en-US" sz="2400" dirty="0"/>
              <a:t>(*) → </a:t>
            </a:r>
            <a:r>
              <a:rPr lang="en-US" sz="2400" dirty="0" err="1" smtClean="0"/>
              <a:t>intersectIfNone</a:t>
            </a:r>
            <a:r>
              <a:rPr lang="en-US" sz="2400" dirty="0" smtClean="0"/>
              <a:t>(</a:t>
            </a:r>
            <a:r>
              <a:rPr lang="en-US" sz="2400" dirty="0"/>
              <a:t>*,*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Character.cr</a:t>
            </a:r>
            <a:r>
              <a:rPr lang="en-US" sz="2400" dirty="0"/>
              <a:t>() → </a:t>
            </a:r>
            <a:r>
              <a:rPr lang="en-US" sz="2400" dirty="0" err="1" smtClean="0"/>
              <a:t>ROPlatform.current</a:t>
            </a:r>
            <a:r>
              <a:rPr lang="en-US" sz="2400" dirty="0"/>
              <a:t>().</a:t>
            </a:r>
            <a:r>
              <a:rPr lang="en-US" sz="2400" dirty="0" err="1" smtClean="0"/>
              <a:t>newLine</a:t>
            </a:r>
            <a:r>
              <a:rPr lang="en-US" sz="2400" dirty="0" smtClean="0"/>
              <a:t>(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Discovering API evolution </a:t>
            </a:r>
            <a:r>
              <a:rPr lang="en-US" dirty="0"/>
              <a:t>rules:</a:t>
            </a:r>
            <a:br>
              <a:rPr lang="en-US" dirty="0"/>
            </a:br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RQ1</a:t>
            </a:r>
            <a:r>
              <a:rPr lang="en-US" sz="2500" dirty="0" smtClean="0"/>
              <a:t> Precision remained between </a:t>
            </a:r>
            <a:r>
              <a:rPr lang="en-US" sz="2500" dirty="0"/>
              <a:t>46% and 86</a:t>
            </a:r>
            <a:r>
              <a:rPr lang="en-US" sz="2500" dirty="0" smtClean="0"/>
              <a:t>%</a:t>
            </a:r>
          </a:p>
          <a:p>
            <a:pPr marL="0" indent="0">
              <a:buNone/>
            </a:pPr>
            <a:endParaRPr lang="en-US" sz="2500" b="1" dirty="0" smtClean="0"/>
          </a:p>
          <a:p>
            <a:pPr marL="0" indent="0">
              <a:buNone/>
            </a:pPr>
            <a:r>
              <a:rPr lang="en-US" sz="2500" b="1" dirty="0" smtClean="0"/>
              <a:t>RQ2</a:t>
            </a:r>
            <a:r>
              <a:rPr lang="en-US" sz="2500" dirty="0" smtClean="0"/>
              <a:t> Rules 1-</a:t>
            </a:r>
            <a:r>
              <a:rPr lang="en-US" sz="2500" dirty="0"/>
              <a:t>to</a:t>
            </a:r>
            <a:r>
              <a:rPr lang="en-US" sz="2500" dirty="0" smtClean="0"/>
              <a:t>-1, 1-</a:t>
            </a:r>
            <a:r>
              <a:rPr lang="en-US" sz="2500" dirty="0"/>
              <a:t>to</a:t>
            </a:r>
            <a:r>
              <a:rPr lang="en-US" sz="2500" dirty="0" smtClean="0"/>
              <a:t>-n, n-to-1 and m-</a:t>
            </a:r>
            <a:r>
              <a:rPr lang="en-US" sz="2500" dirty="0"/>
              <a:t>to</a:t>
            </a:r>
            <a:r>
              <a:rPr lang="en-US" sz="2500" dirty="0" smtClean="0"/>
              <a:t>-n involving method replacement </a:t>
            </a:r>
            <a:r>
              <a:rPr lang="en-US" sz="2500" dirty="0"/>
              <a:t>and </a:t>
            </a:r>
            <a:r>
              <a:rPr lang="en-US" sz="2500" dirty="0" smtClean="0"/>
              <a:t>suggestion</a:t>
            </a:r>
          </a:p>
          <a:p>
            <a:pPr marL="0" indent="0">
              <a:buNone/>
            </a:pPr>
            <a:endParaRPr lang="en-US" sz="2500" b="1" dirty="0" smtClean="0"/>
          </a:p>
          <a:p>
            <a:pPr marL="0" indent="0">
              <a:buNone/>
            </a:pPr>
            <a:r>
              <a:rPr lang="en-US" sz="2500" dirty="0" smtClean="0"/>
              <a:t>Also validated in C# case studies (Siemens)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Single systems analysis</a:t>
            </a:r>
          </a:p>
          <a:p>
            <a:pPr marL="0" indent="0">
              <a:buNone/>
            </a:pPr>
            <a:r>
              <a:rPr lang="en-US" sz="2500" dirty="0" smtClean="0"/>
              <a:t>Next</a:t>
            </a:r>
            <a:r>
              <a:rPr lang="en-US" sz="2500" dirty="0"/>
              <a:t>, </a:t>
            </a:r>
            <a:r>
              <a:rPr lang="en-US" sz="2500" b="1" dirty="0" smtClean="0">
                <a:solidFill>
                  <a:srgbClr val="0000FF"/>
                </a:solidFill>
              </a:rPr>
              <a:t>software ecosystem analysis</a:t>
            </a:r>
            <a:endParaRPr lang="en-US" sz="25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Context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Benefits </a:t>
            </a:r>
            <a:r>
              <a:rPr lang="en-US" sz="3000" dirty="0"/>
              <a:t>of </a:t>
            </a:r>
            <a:r>
              <a:rPr lang="en-US" sz="3000" dirty="0" smtClean="0"/>
              <a:t>System-specific Rules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System</a:t>
            </a:r>
            <a:r>
              <a:rPr lang="en-US" sz="3000" dirty="0"/>
              <a:t>-</a:t>
            </a:r>
            <a:r>
              <a:rPr lang="en-US" sz="3000" dirty="0" smtClean="0"/>
              <a:t>specific Conventions </a:t>
            </a:r>
            <a:r>
              <a:rPr lang="en-US" sz="3000" dirty="0"/>
              <a:t>with </a:t>
            </a:r>
            <a:r>
              <a:rPr lang="en-US" sz="3000" dirty="0" smtClean="0"/>
              <a:t>Automatic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Client Systems </a:t>
            </a:r>
            <a:r>
              <a:rPr lang="en-US" sz="3000" dirty="0"/>
              <a:t>with Automatic Extraction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Impact of </a:t>
            </a:r>
            <a:r>
              <a:rPr lang="en-US" sz="3000" b="1" dirty="0" smtClean="0"/>
              <a:t>Software Evolution </a:t>
            </a:r>
            <a:r>
              <a:rPr lang="en-US" sz="3000" b="1" dirty="0"/>
              <a:t>on </a:t>
            </a:r>
            <a:r>
              <a:rPr lang="en-US" sz="3000" b="1" dirty="0" smtClean="0"/>
              <a:t>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Impact </a:t>
            </a:r>
            <a:r>
              <a:rPr lang="en-US" sz="4000"/>
              <a:t>of </a:t>
            </a:r>
            <a:r>
              <a:rPr lang="en-US" sz="4000" smtClean="0"/>
              <a:t>Software Evolution </a:t>
            </a:r>
            <a:r>
              <a:rPr lang="en-US" sz="4000"/>
              <a:t>on </a:t>
            </a:r>
            <a:r>
              <a:rPr lang="en-US" sz="4000" smtClean="0"/>
              <a:t>Ecosystems </a:t>
            </a:r>
            <a:r>
              <a:rPr lang="en-US" sz="4000" dirty="0" smtClean="0"/>
              <a:t>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The analysis of software evolution on ecosystems help developers:</a:t>
            </a:r>
          </a:p>
          <a:p>
            <a:pPr lvl="1"/>
            <a:r>
              <a:rPr lang="en-US" sz="2400" dirty="0"/>
              <a:t>To better understand the real extension of the impact</a:t>
            </a:r>
          </a:p>
          <a:p>
            <a:pPr lvl="1"/>
            <a:r>
              <a:rPr lang="en-US" sz="2400" dirty="0"/>
              <a:t>To understand how the impact can be </a:t>
            </a:r>
            <a:r>
              <a:rPr lang="en-US" sz="2400" dirty="0" smtClean="0"/>
              <a:t>alleviated</a:t>
            </a:r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1" y="4215163"/>
            <a:ext cx="829250" cy="82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93" y="4201055"/>
            <a:ext cx="829250" cy="82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607" y="4266003"/>
            <a:ext cx="2125474" cy="63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604" y="4173292"/>
            <a:ext cx="907942" cy="90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433" y="4247897"/>
            <a:ext cx="1198853" cy="8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Evolution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How can </a:t>
            </a:r>
            <a:r>
              <a:rPr lang="en-US" sz="2700" dirty="0" smtClean="0"/>
              <a:t>we ensure software evolution propagation?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700" dirty="0"/>
              <a:t>In </a:t>
            </a:r>
            <a:r>
              <a:rPr lang="en-US" sz="2700" dirty="0" smtClean="0"/>
              <a:t>summary:</a:t>
            </a:r>
          </a:p>
          <a:p>
            <a:pPr lvl="1"/>
            <a:r>
              <a:rPr lang="en-US" sz="2400" dirty="0" smtClean="0"/>
              <a:t>Software evolution </a:t>
            </a:r>
            <a:r>
              <a:rPr lang="en-US" sz="2400" dirty="0"/>
              <a:t>is </a:t>
            </a:r>
            <a:r>
              <a:rPr lang="en-US" sz="2400" dirty="0" smtClean="0"/>
              <a:t>a complex task</a:t>
            </a:r>
          </a:p>
          <a:p>
            <a:pPr lvl="1"/>
            <a:r>
              <a:rPr lang="en-US" sz="2400" dirty="0" smtClean="0"/>
              <a:t>Aggravated in software ecosystems</a:t>
            </a:r>
          </a:p>
          <a:p>
            <a:pPr lvl="1"/>
            <a:r>
              <a:rPr lang="en-US" sz="2400" dirty="0" smtClean="0"/>
              <a:t>Developers need help to maintain their systems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</a:t>
            </a:r>
            <a:r>
              <a:rPr lang="en-US"/>
              <a:t>of </a:t>
            </a:r>
            <a:r>
              <a:rPr lang="en-US" smtClean="0"/>
              <a:t>Software Evolution </a:t>
            </a:r>
            <a:r>
              <a:rPr lang="en-US"/>
              <a:t>on </a:t>
            </a:r>
            <a:r>
              <a:rPr lang="en-US" smtClean="0"/>
              <a:t>Ecosystems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Researchers </a:t>
            </a:r>
            <a:r>
              <a:rPr lang="en-US" dirty="0"/>
              <a:t>should also support </a:t>
            </a:r>
            <a:r>
              <a:rPr lang="en-US" dirty="0" smtClean="0"/>
              <a:t>developers </a:t>
            </a:r>
            <a:r>
              <a:rPr lang="en-US" dirty="0"/>
              <a:t>working in </a:t>
            </a:r>
            <a:r>
              <a:rPr lang="en-US" dirty="0" smtClean="0"/>
              <a:t>software ecosystems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first large-scale study </a:t>
            </a:r>
            <a:r>
              <a:rPr lang="en-US" sz="1200" dirty="0" smtClean="0"/>
              <a:t>[</a:t>
            </a:r>
            <a:r>
              <a:rPr lang="en-US" sz="1200" dirty="0"/>
              <a:t>RLR12</a:t>
            </a:r>
            <a:r>
              <a:rPr lang="en-US" sz="1200" dirty="0" smtClean="0"/>
              <a:t>]</a:t>
            </a:r>
          </a:p>
          <a:p>
            <a:pPr lvl="1"/>
            <a:r>
              <a:rPr lang="en-US" sz="2400" dirty="0" smtClean="0"/>
              <a:t>API deprecation</a:t>
            </a:r>
          </a:p>
          <a:p>
            <a:pPr lvl="1"/>
            <a:r>
              <a:rPr lang="en-US" sz="2400" dirty="0"/>
              <a:t>Naturally, API </a:t>
            </a:r>
            <a:r>
              <a:rPr lang="en-US" sz="2400" dirty="0" smtClean="0"/>
              <a:t>evolution </a:t>
            </a:r>
            <a:r>
              <a:rPr lang="en-US" sz="2400" dirty="0"/>
              <a:t>is not </a:t>
            </a:r>
            <a:r>
              <a:rPr lang="en-US" sz="2400" dirty="0" smtClean="0"/>
              <a:t>restricted </a:t>
            </a:r>
            <a:r>
              <a:rPr lang="en-US" sz="2400" dirty="0"/>
              <a:t>to </a:t>
            </a:r>
            <a:r>
              <a:rPr lang="en-US" sz="2400" dirty="0" smtClean="0"/>
              <a:t>deprecation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Pharo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Choice </a:t>
            </a:r>
            <a:r>
              <a:rPr lang="en-US" dirty="0"/>
              <a:t>of </a:t>
            </a:r>
            <a:r>
              <a:rPr lang="en-US" dirty="0" smtClean="0"/>
              <a:t>Pharo</a:t>
            </a:r>
          </a:p>
          <a:p>
            <a:pPr lvl="1"/>
            <a:r>
              <a:rPr lang="en-US" sz="2400" dirty="0" smtClean="0"/>
              <a:t>Relevant: six years </a:t>
            </a:r>
            <a:r>
              <a:rPr lang="en-US" sz="2400" dirty="0"/>
              <a:t>of </a:t>
            </a:r>
            <a:r>
              <a:rPr lang="en-US" sz="2400" dirty="0" smtClean="0"/>
              <a:t>evolution </a:t>
            </a:r>
            <a:r>
              <a:rPr lang="en-US" sz="2400" dirty="0"/>
              <a:t>(from 2008 to 2013) with 3,588 </a:t>
            </a:r>
            <a:r>
              <a:rPr lang="en-US" sz="2400" dirty="0" smtClean="0"/>
              <a:t>systems </a:t>
            </a:r>
            <a:r>
              <a:rPr lang="en-US" sz="2400" dirty="0"/>
              <a:t>and </a:t>
            </a:r>
            <a:r>
              <a:rPr lang="en-US" sz="2400" dirty="0" smtClean="0"/>
              <a:t>2,874 contributors</a:t>
            </a:r>
          </a:p>
          <a:p>
            <a:pPr lvl="1"/>
            <a:r>
              <a:rPr lang="en-US" sz="2400" dirty="0" smtClean="0"/>
              <a:t>Clear </a:t>
            </a:r>
            <a:r>
              <a:rPr lang="en-US" sz="2400" dirty="0"/>
              <a:t>inclusion </a:t>
            </a:r>
            <a:r>
              <a:rPr lang="en-US" sz="2400" dirty="0" smtClean="0"/>
              <a:t>criterion</a:t>
            </a:r>
          </a:p>
          <a:p>
            <a:pPr lvl="1"/>
            <a:r>
              <a:rPr lang="en-US" sz="2400" dirty="0" smtClean="0"/>
              <a:t>Comparison with API deprecatio</a:t>
            </a:r>
            <a:r>
              <a:rPr lang="en-US" sz="2400" dirty="0"/>
              <a:t>n</a:t>
            </a:r>
            <a:r>
              <a:rPr lang="en-US" sz="2000" dirty="0" smtClean="0"/>
              <a:t> </a:t>
            </a:r>
            <a:r>
              <a:rPr lang="en-US" sz="1200" dirty="0"/>
              <a:t>[</a:t>
            </a:r>
            <a:r>
              <a:rPr lang="en-US" sz="1200" dirty="0" smtClean="0"/>
              <a:t>RLR12]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830" y="4262990"/>
            <a:ext cx="2113241" cy="113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19" y="4280558"/>
            <a:ext cx="1152197" cy="1152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985" y="4280557"/>
            <a:ext cx="1235907" cy="11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Frameworks and libraries: </a:t>
            </a:r>
            <a:r>
              <a:rPr lang="en-US" sz="2600" dirty="0" err="1" smtClean="0"/>
              <a:t>Pharo</a:t>
            </a:r>
            <a:r>
              <a:rPr lang="en-US" sz="2600" dirty="0" smtClean="0"/>
              <a:t> language (118 API rules)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600" dirty="0"/>
              <a:t>Research questions: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/>
              <a:t>Magnitude</a:t>
            </a:r>
            <a:endParaRPr lang="en-US" sz="2400" dirty="0">
              <a:solidFill>
                <a:srgbClr val="7F7F7F"/>
              </a:solidFill>
            </a:endParaRPr>
          </a:p>
          <a:p>
            <a:pPr lvl="1"/>
            <a:r>
              <a:rPr lang="en-US" sz="2400" dirty="0"/>
              <a:t>Extension</a:t>
            </a:r>
          </a:p>
          <a:p>
            <a:pPr lvl="1"/>
            <a:r>
              <a:rPr lang="en-US" sz="2400" dirty="0" smtClean="0"/>
              <a:t>Consistency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96415"/>
              </p:ext>
            </p:extLst>
          </p:nvPr>
        </p:nvGraphicFramePr>
        <p:xfrm>
          <a:off x="1492565" y="2347208"/>
          <a:ext cx="6096000" cy="15849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Version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1.4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2.0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3.0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Classes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4,268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KLOC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Results: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RQ1</a:t>
            </a:r>
            <a:r>
              <a:rPr lang="en-US" sz="2400" dirty="0" smtClean="0"/>
              <a:t> </a:t>
            </a:r>
            <a:r>
              <a:rPr lang="en-US" sz="2400" dirty="0"/>
              <a:t>How many </a:t>
            </a:r>
            <a:r>
              <a:rPr lang="en-US" sz="2400" dirty="0" smtClean="0"/>
              <a:t>systems react </a:t>
            </a:r>
            <a:r>
              <a:rPr lang="en-US" sz="2400" dirty="0"/>
              <a:t>to </a:t>
            </a:r>
            <a:r>
              <a:rPr lang="en-US" sz="2400" dirty="0" smtClean="0"/>
              <a:t>the </a:t>
            </a:r>
            <a:r>
              <a:rPr lang="en-US" sz="2400" dirty="0"/>
              <a:t>API </a:t>
            </a:r>
            <a:r>
              <a:rPr lang="en-US" sz="2400" dirty="0" smtClean="0"/>
              <a:t>changes </a:t>
            </a:r>
            <a:r>
              <a:rPr lang="en-US" sz="2400" dirty="0"/>
              <a:t>in </a:t>
            </a:r>
            <a:r>
              <a:rPr lang="en-US" sz="2400" dirty="0" smtClean="0"/>
              <a:t>the ecosystem </a:t>
            </a:r>
            <a:r>
              <a:rPr lang="en-US" sz="2400" dirty="0"/>
              <a:t>and how many </a:t>
            </a:r>
            <a:r>
              <a:rPr lang="en-US" sz="2400" dirty="0" smtClean="0"/>
              <a:t>developers are involved?</a:t>
            </a:r>
          </a:p>
          <a:p>
            <a:pPr lvl="1"/>
            <a:r>
              <a:rPr lang="en-US" sz="2000" dirty="0" smtClean="0"/>
              <a:t>178 systems, 252 packages, 503 classes, 796 methods, 134 developers</a:t>
            </a:r>
          </a:p>
          <a:p>
            <a:pPr lvl="1"/>
            <a:r>
              <a:rPr lang="en-US" sz="2000" dirty="0"/>
              <a:t>API changes have a large impact on the ecosystem</a:t>
            </a:r>
            <a:endParaRPr lang="en-US" sz="2000" dirty="0" smtClean="0"/>
          </a:p>
          <a:p>
            <a:pPr lvl="1"/>
            <a:r>
              <a:rPr lang="en-US" sz="2000" dirty="0" smtClean="0"/>
              <a:t>Localized per system whereas </a:t>
            </a:r>
            <a:r>
              <a:rPr lang="en-US" sz="2000" dirty="0"/>
              <a:t>it is </a:t>
            </a:r>
            <a:r>
              <a:rPr lang="en-US" sz="2000" dirty="0" smtClean="0"/>
              <a:t>spread over several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 descr="Screen shot 2014-10-23 at 10.4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72" y="3742433"/>
            <a:ext cx="2481636" cy="250440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51152" y="3825269"/>
            <a:ext cx="3006797" cy="477104"/>
          </a:xfrm>
          <a:prstGeom prst="wedgeEllipseCallout">
            <a:avLst>
              <a:gd name="adj1" fmla="val 88248"/>
              <a:gd name="adj2" fmla="val 9871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b="1" dirty="0" err="1">
                <a:solidFill>
                  <a:srgbClr val="000000"/>
                </a:solidFill>
              </a:rPr>
              <a:t>isNil</a:t>
            </a:r>
            <a:r>
              <a:rPr lang="en-US" sz="1600" b="1" dirty="0">
                <a:solidFill>
                  <a:srgbClr val="000000"/>
                </a:solidFill>
              </a:rPr>
              <a:t>().</a:t>
            </a:r>
            <a:r>
              <a:rPr lang="en-US" sz="1600" b="1" dirty="0" err="1">
                <a:solidFill>
                  <a:srgbClr val="000000"/>
                </a:solidFill>
              </a:rPr>
              <a:t>ifTrue</a:t>
            </a:r>
            <a:r>
              <a:rPr lang="en-US" sz="1600" b="1" dirty="0" smtClean="0">
                <a:solidFill>
                  <a:srgbClr val="000000"/>
                </a:solidFill>
              </a:rPr>
              <a:t>() </a:t>
            </a:r>
            <a:r>
              <a:rPr lang="en-US" sz="1600" b="1" dirty="0">
                <a:solidFill>
                  <a:srgbClr val="000000"/>
                </a:solidFill>
              </a:rPr>
              <a:t>→ </a:t>
            </a:r>
            <a:r>
              <a:rPr lang="en-US" sz="1600" b="1" dirty="0" err="1">
                <a:solidFill>
                  <a:srgbClr val="000000"/>
                </a:solidFill>
              </a:rPr>
              <a:t>ifNil</a:t>
            </a:r>
            <a:r>
              <a:rPr lang="en-US" sz="1600" b="1" dirty="0" smtClean="0">
                <a:solidFill>
                  <a:srgbClr val="000000"/>
                </a:solidFill>
              </a:rPr>
              <a:t>()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4-11-02 at 4.57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25" y="3801288"/>
            <a:ext cx="2661830" cy="25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Results: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RQ2</a:t>
            </a:r>
            <a:r>
              <a:rPr lang="en-US" sz="2400" dirty="0" smtClean="0"/>
              <a:t> </a:t>
            </a:r>
            <a:r>
              <a:rPr lang="en-US" sz="2400" dirty="0"/>
              <a:t>Do all </a:t>
            </a:r>
            <a:r>
              <a:rPr lang="en-US" sz="2400" dirty="0" smtClean="0"/>
              <a:t>the systems </a:t>
            </a:r>
            <a:r>
              <a:rPr lang="en-US" sz="2400" dirty="0"/>
              <a:t>in </a:t>
            </a:r>
            <a:r>
              <a:rPr lang="en-US" sz="2400" dirty="0" smtClean="0"/>
              <a:t>the ecosystem react </a:t>
            </a:r>
            <a:r>
              <a:rPr lang="en-US" sz="2400" dirty="0"/>
              <a:t>to </a:t>
            </a:r>
            <a:r>
              <a:rPr lang="en-US" sz="2400" dirty="0" smtClean="0"/>
              <a:t>the </a:t>
            </a:r>
            <a:r>
              <a:rPr lang="en-US" sz="2400" dirty="0"/>
              <a:t>API </a:t>
            </a:r>
            <a:r>
              <a:rPr lang="en-US" sz="2400" dirty="0" smtClean="0"/>
              <a:t>changes?</a:t>
            </a:r>
          </a:p>
          <a:p>
            <a:pPr lvl="1"/>
            <a:r>
              <a:rPr lang="en-US" sz="2000" dirty="0" smtClean="0"/>
              <a:t>2,188 systems, 107,549 methods</a:t>
            </a:r>
            <a:r>
              <a:rPr lang="en-US" sz="2000" dirty="0"/>
              <a:t>, </a:t>
            </a:r>
            <a:r>
              <a:rPr lang="en-US" sz="2000" dirty="0" smtClean="0"/>
              <a:t>1,579 developers</a:t>
            </a:r>
          </a:p>
          <a:p>
            <a:pPr lvl="1"/>
            <a:r>
              <a:rPr lang="en-US" sz="2000" dirty="0" smtClean="0"/>
              <a:t>The number </a:t>
            </a:r>
            <a:r>
              <a:rPr lang="en-US" sz="2000" dirty="0"/>
              <a:t>of </a:t>
            </a:r>
            <a:r>
              <a:rPr lang="en-US" sz="2000" dirty="0" smtClean="0"/>
              <a:t>affected systems are </a:t>
            </a:r>
            <a:r>
              <a:rPr lang="en-US" sz="2000" dirty="0"/>
              <a:t>much </a:t>
            </a:r>
            <a:r>
              <a:rPr lang="en-US" sz="2000" dirty="0" smtClean="0"/>
              <a:t>higher </a:t>
            </a:r>
            <a:r>
              <a:rPr lang="en-US" sz="2000" dirty="0"/>
              <a:t>than </a:t>
            </a:r>
            <a:r>
              <a:rPr lang="en-US" sz="2000" dirty="0" smtClean="0"/>
              <a:t>those that react</a:t>
            </a:r>
            <a:endParaRPr lang="en-US" sz="2400" dirty="0"/>
          </a:p>
          <a:p>
            <a:pPr lvl="1"/>
            <a:r>
              <a:rPr lang="en-US" sz="2000" dirty="0" smtClean="0"/>
              <a:t>Systems </a:t>
            </a:r>
            <a:r>
              <a:rPr lang="en-US" sz="2000" dirty="0"/>
              <a:t>may </a:t>
            </a:r>
            <a:r>
              <a:rPr lang="en-US" sz="2000" dirty="0" smtClean="0"/>
              <a:t>be dead (&lt; 10 commits)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54</a:t>
            </a:fld>
            <a:endParaRPr lang="en-US"/>
          </a:p>
        </p:txBody>
      </p:sp>
      <p:pic>
        <p:nvPicPr>
          <p:cNvPr id="8" name="Picture 7" descr="Screen shot 2014-10-28 at 8.3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3761590"/>
            <a:ext cx="4841524" cy="23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Results: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RQ3</a:t>
            </a:r>
            <a:r>
              <a:rPr lang="en-US" sz="2400" dirty="0" smtClean="0"/>
              <a:t> </a:t>
            </a:r>
            <a:r>
              <a:rPr lang="en-US" sz="2400" dirty="0"/>
              <a:t>Do </a:t>
            </a:r>
            <a:r>
              <a:rPr lang="en-US" sz="2400" dirty="0" smtClean="0"/>
              <a:t>the systems react </a:t>
            </a:r>
            <a:r>
              <a:rPr lang="en-US" sz="2400" dirty="0"/>
              <a:t>to an API </a:t>
            </a:r>
            <a:r>
              <a:rPr lang="en-US" sz="2400" dirty="0" smtClean="0"/>
              <a:t>change </a:t>
            </a:r>
            <a:r>
              <a:rPr lang="en-US" sz="2400" dirty="0"/>
              <a:t>in </a:t>
            </a:r>
            <a:r>
              <a:rPr lang="en-US" sz="2400" dirty="0" smtClean="0"/>
              <a:t>the same </a:t>
            </a:r>
            <a:r>
              <a:rPr lang="en-US" sz="2400" dirty="0"/>
              <a:t>way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Alternative rules can be </a:t>
            </a:r>
            <a:r>
              <a:rPr lang="en-US" sz="2000" dirty="0"/>
              <a:t>found in </a:t>
            </a:r>
            <a:r>
              <a:rPr lang="en-US" sz="2000" dirty="0" smtClean="0"/>
              <a:t>the ecosystem</a:t>
            </a:r>
          </a:p>
          <a:p>
            <a:pPr lvl="1"/>
            <a:r>
              <a:rPr lang="en-US" sz="1900" dirty="0" smtClean="0"/>
              <a:t>Rules can be more confidently extracted from frameworks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 descr="Screen shot 2014-10-23 at 11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15" y="2926062"/>
            <a:ext cx="5313417" cy="28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Ecosystem impact </a:t>
            </a:r>
            <a:r>
              <a:rPr lang="en-US" dirty="0"/>
              <a:t>analysis:</a:t>
            </a:r>
            <a:br>
              <a:rPr lang="en-US" dirty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RQ1</a:t>
            </a:r>
            <a:r>
              <a:rPr lang="en-US" sz="2800" dirty="0" smtClean="0"/>
              <a:t> API changes have </a:t>
            </a:r>
            <a:r>
              <a:rPr lang="en-US" sz="2800" dirty="0"/>
              <a:t>a </a:t>
            </a:r>
            <a:r>
              <a:rPr lang="en-US" sz="2800" dirty="0" smtClean="0"/>
              <a:t>large </a:t>
            </a:r>
            <a:r>
              <a:rPr lang="en-US" sz="2800" dirty="0"/>
              <a:t>impact on </a:t>
            </a:r>
            <a:r>
              <a:rPr lang="en-US" sz="2800" dirty="0" smtClean="0"/>
              <a:t>the ecosystem</a:t>
            </a:r>
          </a:p>
          <a:p>
            <a:pPr marL="0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b="1" dirty="0" smtClean="0"/>
              <a:t>RQ2</a:t>
            </a:r>
            <a:r>
              <a:rPr lang="en-US" dirty="0" smtClean="0"/>
              <a:t> The </a:t>
            </a:r>
            <a:r>
              <a:rPr lang="en-US" dirty="0"/>
              <a:t>number of affected systems are much higher than those that </a:t>
            </a:r>
            <a:r>
              <a:rPr lang="en-US" dirty="0" smtClean="0"/>
              <a:t>react</a:t>
            </a:r>
          </a:p>
          <a:p>
            <a:pPr marL="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800" b="1" dirty="0" smtClean="0"/>
              <a:t>RQ3 </a:t>
            </a:r>
            <a:r>
              <a:rPr lang="en-US" sz="2800" dirty="0"/>
              <a:t>Rules can be more confidently extracted from </a:t>
            </a:r>
            <a:r>
              <a:rPr lang="en-US" sz="2800" dirty="0" smtClean="0"/>
              <a:t>frameworks and libraries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Context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Benefits </a:t>
            </a:r>
            <a:r>
              <a:rPr lang="en-US" sz="3000" dirty="0"/>
              <a:t>of </a:t>
            </a:r>
            <a:r>
              <a:rPr lang="en-US" sz="3000" dirty="0" smtClean="0"/>
              <a:t>System-specific Rules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System</a:t>
            </a:r>
            <a:r>
              <a:rPr lang="en-US" sz="3000" dirty="0"/>
              <a:t>-</a:t>
            </a:r>
            <a:r>
              <a:rPr lang="en-US" sz="3000" dirty="0" smtClean="0"/>
              <a:t>specific Conventions </a:t>
            </a:r>
            <a:r>
              <a:rPr lang="en-US" sz="3000" dirty="0"/>
              <a:t>with </a:t>
            </a:r>
            <a:r>
              <a:rPr lang="en-US" sz="3000" dirty="0" smtClean="0"/>
              <a:t>Automatic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Client Systems </a:t>
            </a:r>
            <a:r>
              <a:rPr lang="en-US" sz="3000" dirty="0"/>
              <a:t>with Automatic Extraction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Impact of </a:t>
            </a:r>
            <a:r>
              <a:rPr lang="en-US" sz="3000" dirty="0" smtClean="0"/>
              <a:t>Software Evolution </a:t>
            </a:r>
            <a:r>
              <a:rPr lang="en-US" sz="3000" dirty="0"/>
              <a:t>on </a:t>
            </a:r>
            <a:r>
              <a:rPr lang="en-US" sz="3000" dirty="0" smtClean="0"/>
              <a:t>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Conclusion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Software evolution </a:t>
            </a:r>
            <a:r>
              <a:rPr lang="en-US" sz="2800" dirty="0"/>
              <a:t>is naturally a </a:t>
            </a:r>
            <a:r>
              <a:rPr lang="en-US" sz="2800" dirty="0" smtClean="0"/>
              <a:t>complex task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impact of </a:t>
            </a:r>
            <a:r>
              <a:rPr lang="en-US" sz="2800" dirty="0" smtClean="0"/>
              <a:t>software evolution </a:t>
            </a:r>
            <a:r>
              <a:rPr lang="en-US" sz="2800" dirty="0"/>
              <a:t>may </a:t>
            </a:r>
            <a:r>
              <a:rPr lang="en-US" sz="2800" dirty="0" smtClean="0"/>
              <a:t>be large </a:t>
            </a:r>
            <a:r>
              <a:rPr lang="en-US" sz="2800" dirty="0"/>
              <a:t>and </a:t>
            </a:r>
            <a:r>
              <a:rPr lang="en-US" sz="2800" dirty="0" smtClean="0"/>
              <a:t>sometimes unknown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need </a:t>
            </a:r>
            <a:r>
              <a:rPr lang="en-US" sz="2800" dirty="0"/>
              <a:t>to </a:t>
            </a:r>
            <a:r>
              <a:rPr lang="en-US" sz="2800" dirty="0" smtClean="0"/>
              <a:t>ensure </a:t>
            </a:r>
            <a:r>
              <a:rPr lang="en-US" sz="2800" dirty="0"/>
              <a:t>that </a:t>
            </a:r>
            <a:r>
              <a:rPr lang="en-US" sz="2800" dirty="0" smtClean="0"/>
              <a:t>changes are consistently propagated </a:t>
            </a:r>
            <a:r>
              <a:rPr lang="en-US" sz="2800" dirty="0"/>
              <a:t>to </a:t>
            </a:r>
            <a:r>
              <a:rPr lang="en-US" sz="2800" dirty="0" smtClean="0"/>
              <a:t>dependent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reviewed several approaches </a:t>
            </a:r>
            <a:r>
              <a:rPr lang="en-US" sz="2400" dirty="0"/>
              <a:t>to support </a:t>
            </a:r>
            <a:r>
              <a:rPr lang="en-US" sz="2400" dirty="0" smtClean="0"/>
              <a:t>software evolution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argued </a:t>
            </a:r>
            <a:r>
              <a:rPr lang="en-US" sz="2400" dirty="0"/>
              <a:t>for </a:t>
            </a:r>
            <a:r>
              <a:rPr lang="en-US" sz="2400" dirty="0" smtClean="0"/>
              <a:t>the need </a:t>
            </a:r>
            <a:r>
              <a:rPr lang="en-US" sz="2400" dirty="0"/>
              <a:t>to </a:t>
            </a:r>
            <a:r>
              <a:rPr lang="en-US" sz="2400" dirty="0" smtClean="0"/>
              <a:t>analyze </a:t>
            </a:r>
            <a:r>
              <a:rPr lang="en-US" sz="2400" dirty="0"/>
              <a:t>and </a:t>
            </a:r>
            <a:r>
              <a:rPr lang="en-US" sz="2400" dirty="0" smtClean="0"/>
              <a:t>improve rules </a:t>
            </a:r>
            <a:r>
              <a:rPr lang="en-US" sz="2400" dirty="0"/>
              <a:t>as to </a:t>
            </a:r>
            <a:r>
              <a:rPr lang="en-US" sz="2400" dirty="0" smtClean="0"/>
              <a:t>better </a:t>
            </a:r>
            <a:r>
              <a:rPr lang="en-US" sz="2400" dirty="0"/>
              <a:t>support </a:t>
            </a:r>
            <a:r>
              <a:rPr lang="en-US" sz="2400" dirty="0" smtClean="0"/>
              <a:t>developers keeping </a:t>
            </a:r>
            <a:r>
              <a:rPr lang="en-US" sz="2400" dirty="0"/>
              <a:t>track of </a:t>
            </a:r>
            <a:r>
              <a:rPr lang="en-US" sz="2400" dirty="0" smtClean="0"/>
              <a:t>software evolution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covered three aspects:</a:t>
            </a:r>
          </a:p>
          <a:p>
            <a:pPr lvl="1"/>
            <a:r>
              <a:rPr lang="en-US" sz="2200" dirty="0" smtClean="0"/>
              <a:t>Benefits </a:t>
            </a:r>
            <a:r>
              <a:rPr lang="en-US" sz="2200" dirty="0"/>
              <a:t>of </a:t>
            </a:r>
            <a:r>
              <a:rPr lang="en-US" sz="2200" dirty="0" smtClean="0"/>
              <a:t>system-specific rules</a:t>
            </a:r>
          </a:p>
          <a:p>
            <a:pPr lvl="1"/>
            <a:r>
              <a:rPr lang="en-US" sz="2200" dirty="0" smtClean="0"/>
              <a:t>Improvement </a:t>
            </a:r>
            <a:r>
              <a:rPr lang="en-US" sz="2200" dirty="0"/>
              <a:t>of </a:t>
            </a:r>
            <a:r>
              <a:rPr lang="en-US" sz="2200" dirty="0" smtClean="0"/>
              <a:t>automatically created rules</a:t>
            </a:r>
          </a:p>
          <a:p>
            <a:pPr lvl="1"/>
            <a:r>
              <a:rPr lang="en-US" sz="2200" dirty="0" smtClean="0"/>
              <a:t>The impact </a:t>
            </a:r>
            <a:r>
              <a:rPr lang="en-US" sz="2200" dirty="0"/>
              <a:t>of </a:t>
            </a:r>
            <a:r>
              <a:rPr lang="en-US" sz="2200" dirty="0" smtClean="0"/>
              <a:t>source code changes </a:t>
            </a:r>
            <a:r>
              <a:rPr lang="en-US" sz="2200" dirty="0"/>
              <a:t>in a </a:t>
            </a:r>
            <a:r>
              <a:rPr lang="en-US" sz="2200" dirty="0" smtClean="0"/>
              <a:t>software ecosystem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Ensuring Software Evolution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7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2500" b="1" dirty="0"/>
          </a:p>
          <a:p>
            <a:pPr marL="0" indent="0" algn="ctr">
              <a:buNone/>
            </a:pPr>
            <a:r>
              <a:rPr lang="en-US" sz="3600" b="1" dirty="0"/>
              <a:t>S</a:t>
            </a:r>
            <a:r>
              <a:rPr lang="en-US" sz="3600" b="1" dirty="0" smtClean="0"/>
              <a:t>oftware </a:t>
            </a:r>
            <a:r>
              <a:rPr lang="en-US" sz="3600" b="1" dirty="0"/>
              <a:t>evolution </a:t>
            </a:r>
            <a:r>
              <a:rPr lang="en-US" sz="3600" b="1" dirty="0" smtClean="0"/>
              <a:t>is </a:t>
            </a:r>
            <a:r>
              <a:rPr lang="en-US" sz="3600" b="1" dirty="0" smtClean="0">
                <a:solidFill>
                  <a:srgbClr val="FF0000"/>
                </a:solidFill>
              </a:rPr>
              <a:t>difficult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19233"/>
              </p:ext>
            </p:extLst>
          </p:nvPr>
        </p:nvGraphicFramePr>
        <p:xfrm>
          <a:off x="530002" y="1569345"/>
          <a:ext cx="8012350" cy="2468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12046"/>
                <a:gridCol w="220030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/>
                        <a:t>Good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In practice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Backward-compatibility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Zapf Dingbats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Zapf Dingbats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[BTF05, DJ06, WGAK10]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Deprecation with helpful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Zapf Dingbats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[RLR12]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Use of only public APIs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Zapf Dingbats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[BR06,DR08,Bus13,BSvdB13]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7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Assessing the relationship between system-specific </a:t>
            </a:r>
            <a:r>
              <a:rPr lang="en-US" sz="2400" b="1" dirty="0"/>
              <a:t>violations and </a:t>
            </a:r>
            <a:r>
              <a:rPr lang="en-US" sz="2400" b="1" dirty="0" smtClean="0"/>
              <a:t>bugs</a:t>
            </a:r>
          </a:p>
          <a:p>
            <a:pPr lvl="1"/>
            <a:r>
              <a:rPr lang="en-US" sz="1800" u="sng" dirty="0" smtClean="0"/>
              <a:t>André </a:t>
            </a:r>
            <a:r>
              <a:rPr lang="en-US" sz="1800" u="sng" dirty="0"/>
              <a:t>Hora</a:t>
            </a:r>
            <a:r>
              <a:rPr lang="en-US" sz="1800" dirty="0"/>
              <a:t>, Nicolas </a:t>
            </a:r>
            <a:r>
              <a:rPr lang="en-US" sz="1800" dirty="0" err="1" smtClean="0"/>
              <a:t>Anquetil</a:t>
            </a:r>
            <a:r>
              <a:rPr lang="en-US" sz="1800" dirty="0"/>
              <a:t>, </a:t>
            </a:r>
            <a:r>
              <a:rPr lang="en-US" sz="1800" dirty="0" err="1" smtClean="0"/>
              <a:t>Stéphane</a:t>
            </a:r>
            <a:r>
              <a:rPr lang="en-US" sz="1800" dirty="0" smtClean="0"/>
              <a:t> </a:t>
            </a:r>
            <a:r>
              <a:rPr lang="en-US" sz="1800" dirty="0" err="1" smtClean="0"/>
              <a:t>Ducasse</a:t>
            </a:r>
            <a:r>
              <a:rPr lang="en-US" sz="1800" dirty="0" smtClean="0"/>
              <a:t>, </a:t>
            </a:r>
            <a:r>
              <a:rPr lang="en-US" sz="1800" dirty="0"/>
              <a:t>Simon </a:t>
            </a:r>
            <a:r>
              <a:rPr lang="en-US" sz="1800" dirty="0" smtClean="0"/>
              <a:t>Allier</a:t>
            </a:r>
            <a:r>
              <a:rPr lang="en-US" sz="1800" dirty="0"/>
              <a:t>. Domain </a:t>
            </a:r>
            <a:r>
              <a:rPr lang="en-US" sz="1800" dirty="0" smtClean="0"/>
              <a:t>Specific Warnings</a:t>
            </a:r>
            <a:r>
              <a:rPr lang="en-US" sz="1800" dirty="0"/>
              <a:t>: </a:t>
            </a:r>
            <a:r>
              <a:rPr lang="en-US" sz="1800" dirty="0" smtClean="0"/>
              <a:t>Are They </a:t>
            </a:r>
            <a:r>
              <a:rPr lang="en-US" sz="1800" dirty="0"/>
              <a:t>Any </a:t>
            </a:r>
            <a:r>
              <a:rPr lang="en-US" sz="1800" dirty="0" smtClean="0"/>
              <a:t>Better</a:t>
            </a:r>
            <a:r>
              <a:rPr lang="en-US" sz="1800" dirty="0"/>
              <a:t>? </a:t>
            </a:r>
            <a:r>
              <a:rPr lang="en-US" sz="1800" dirty="0" smtClean="0"/>
              <a:t>International Conference </a:t>
            </a:r>
            <a:r>
              <a:rPr lang="en-US" sz="1800" dirty="0"/>
              <a:t>on </a:t>
            </a:r>
            <a:r>
              <a:rPr lang="en-US" sz="1800" dirty="0" smtClean="0"/>
              <a:t>Software Maintenance (ICSM), </a:t>
            </a:r>
            <a:r>
              <a:rPr lang="en-US" sz="1800" dirty="0"/>
              <a:t>2012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Extracting system</a:t>
            </a:r>
            <a:r>
              <a:rPr lang="en-US" sz="2400" b="1" dirty="0"/>
              <a:t>-</a:t>
            </a:r>
            <a:r>
              <a:rPr lang="en-US" sz="2400" b="1" dirty="0" smtClean="0"/>
              <a:t>specific conventions from software repositories</a:t>
            </a:r>
          </a:p>
          <a:p>
            <a:pPr lvl="1"/>
            <a:r>
              <a:rPr lang="en-US" sz="1800" u="sng" dirty="0" smtClean="0"/>
              <a:t>André </a:t>
            </a:r>
            <a:r>
              <a:rPr lang="en-US" sz="1800" u="sng" dirty="0"/>
              <a:t>Hora</a:t>
            </a:r>
            <a:r>
              <a:rPr lang="en-US" sz="1800" dirty="0"/>
              <a:t>, Nicolas </a:t>
            </a:r>
            <a:r>
              <a:rPr lang="en-US" sz="1800" dirty="0" err="1" smtClean="0"/>
              <a:t>Anquetil</a:t>
            </a:r>
            <a:r>
              <a:rPr lang="en-US" sz="1800" dirty="0"/>
              <a:t>, </a:t>
            </a:r>
            <a:r>
              <a:rPr lang="en-US" sz="1800" dirty="0" smtClean="0"/>
              <a:t>Anne </a:t>
            </a:r>
            <a:r>
              <a:rPr lang="en-US" sz="1800" dirty="0" err="1" smtClean="0"/>
              <a:t>Etien</a:t>
            </a:r>
            <a:r>
              <a:rPr lang="en-US" sz="1800" dirty="0"/>
              <a:t>, </a:t>
            </a:r>
            <a:r>
              <a:rPr lang="en-US" sz="1800" dirty="0" err="1" smtClean="0"/>
              <a:t>Stéphane</a:t>
            </a:r>
            <a:r>
              <a:rPr lang="en-US" sz="1800" dirty="0" smtClean="0"/>
              <a:t> </a:t>
            </a:r>
            <a:r>
              <a:rPr lang="en-US" sz="1800" dirty="0" err="1" smtClean="0"/>
              <a:t>Ducasse</a:t>
            </a:r>
            <a:r>
              <a:rPr lang="en-US" sz="1800" dirty="0" smtClean="0"/>
              <a:t>, </a:t>
            </a:r>
            <a:r>
              <a:rPr lang="en-US" sz="1800" dirty="0"/>
              <a:t>Marco </a:t>
            </a:r>
            <a:r>
              <a:rPr lang="en-US" sz="1800" dirty="0" err="1" smtClean="0"/>
              <a:t>Túlio</a:t>
            </a:r>
            <a:r>
              <a:rPr lang="en-US" sz="1800" dirty="0" smtClean="0"/>
              <a:t> Valente. </a:t>
            </a:r>
            <a:r>
              <a:rPr lang="en-US" sz="1800" dirty="0"/>
              <a:t>Mining </a:t>
            </a:r>
            <a:r>
              <a:rPr lang="en-US" sz="1800" dirty="0" smtClean="0"/>
              <a:t>System</a:t>
            </a:r>
            <a:r>
              <a:rPr lang="en-US" sz="1800" dirty="0"/>
              <a:t>-</a:t>
            </a:r>
            <a:r>
              <a:rPr lang="en-US" sz="1800" dirty="0" smtClean="0"/>
              <a:t>specific Rules </a:t>
            </a:r>
            <a:r>
              <a:rPr lang="en-US" sz="1800" dirty="0"/>
              <a:t>to </a:t>
            </a:r>
            <a:r>
              <a:rPr lang="en-US" sz="1800" dirty="0" smtClean="0"/>
              <a:t>Improve </a:t>
            </a:r>
            <a:r>
              <a:rPr lang="en-US" sz="1800" dirty="0"/>
              <a:t>Static Analysis. </a:t>
            </a:r>
            <a:r>
              <a:rPr lang="en-US" sz="1800" dirty="0" smtClean="0"/>
              <a:t>Software </a:t>
            </a:r>
            <a:r>
              <a:rPr lang="en-US" sz="1800" dirty="0"/>
              <a:t>Quality Journal, 2014</a:t>
            </a:r>
            <a:r>
              <a:rPr lang="en-US" sz="1800" dirty="0" smtClean="0"/>
              <a:t>. (</a:t>
            </a:r>
            <a:r>
              <a:rPr lang="en-US" sz="1800" i="1" dirty="0" smtClean="0"/>
              <a:t>major review</a:t>
            </a:r>
            <a:r>
              <a:rPr lang="en-US" sz="1800" dirty="0" smtClean="0"/>
              <a:t>)</a:t>
            </a:r>
            <a:endParaRPr lang="en-US" sz="1800" b="1" dirty="0" smtClean="0"/>
          </a:p>
          <a:p>
            <a:pPr lvl="1"/>
            <a:r>
              <a:rPr lang="en-US" sz="1800" u="sng" dirty="0" smtClean="0"/>
              <a:t>André </a:t>
            </a:r>
            <a:r>
              <a:rPr lang="en-US" sz="1800" u="sng" dirty="0"/>
              <a:t>Hora</a:t>
            </a:r>
            <a:r>
              <a:rPr lang="en-US" sz="1800" dirty="0"/>
              <a:t>, Nicolas </a:t>
            </a:r>
            <a:r>
              <a:rPr lang="en-US" sz="1800" dirty="0" err="1" smtClean="0"/>
              <a:t>Anquetil</a:t>
            </a:r>
            <a:r>
              <a:rPr lang="en-US" sz="1800" dirty="0"/>
              <a:t>, </a:t>
            </a:r>
            <a:r>
              <a:rPr lang="en-US" sz="1800" dirty="0" err="1" smtClean="0"/>
              <a:t>Stéphane</a:t>
            </a:r>
            <a:r>
              <a:rPr lang="en-US" sz="1800" dirty="0" smtClean="0"/>
              <a:t> </a:t>
            </a:r>
            <a:r>
              <a:rPr lang="en-US" sz="1800" dirty="0" err="1" smtClean="0"/>
              <a:t>Ducasse</a:t>
            </a:r>
            <a:r>
              <a:rPr lang="en-US" sz="1800" dirty="0" smtClean="0"/>
              <a:t>, </a:t>
            </a:r>
            <a:r>
              <a:rPr lang="en-US" sz="1800" dirty="0"/>
              <a:t>Marco </a:t>
            </a:r>
            <a:r>
              <a:rPr lang="en-US" sz="1800" dirty="0" err="1" smtClean="0"/>
              <a:t>Túlio</a:t>
            </a:r>
            <a:r>
              <a:rPr lang="en-US" sz="1800" dirty="0" smtClean="0"/>
              <a:t> Valente. </a:t>
            </a:r>
            <a:r>
              <a:rPr lang="en-US" sz="1800" dirty="0"/>
              <a:t>Mining </a:t>
            </a:r>
            <a:r>
              <a:rPr lang="en-US" sz="1800" dirty="0" smtClean="0"/>
              <a:t>System Specific Rules </a:t>
            </a:r>
            <a:r>
              <a:rPr lang="en-US" sz="1800" dirty="0"/>
              <a:t>from </a:t>
            </a:r>
            <a:r>
              <a:rPr lang="en-US" sz="1800" dirty="0" smtClean="0"/>
              <a:t>Change Patterns</a:t>
            </a:r>
            <a:r>
              <a:rPr lang="en-US" sz="1800" dirty="0"/>
              <a:t>. Working </a:t>
            </a:r>
            <a:r>
              <a:rPr lang="en-US" sz="1800" dirty="0" smtClean="0"/>
              <a:t>Conference </a:t>
            </a:r>
            <a:r>
              <a:rPr lang="en-US" sz="1800" dirty="0"/>
              <a:t>on </a:t>
            </a:r>
            <a:r>
              <a:rPr lang="en-US" sz="1800" dirty="0" smtClean="0"/>
              <a:t>Reverse Engineering (WCRE), </a:t>
            </a:r>
            <a:r>
              <a:rPr lang="en-US" sz="1800" dirty="0"/>
              <a:t>2013.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Extracting API evolution rules to support clients</a:t>
            </a:r>
          </a:p>
          <a:p>
            <a:pPr marL="857250" lvl="1" indent="-457200"/>
            <a:r>
              <a:rPr lang="en-US" sz="1800" u="sng" dirty="0" smtClean="0"/>
              <a:t>André </a:t>
            </a:r>
            <a:r>
              <a:rPr lang="en-US" sz="1800" u="sng" dirty="0"/>
              <a:t>Hora</a:t>
            </a:r>
            <a:r>
              <a:rPr lang="en-US" sz="1800" dirty="0"/>
              <a:t>, </a:t>
            </a:r>
            <a:r>
              <a:rPr lang="en-US" sz="1800" dirty="0" smtClean="0"/>
              <a:t>Anne </a:t>
            </a:r>
            <a:r>
              <a:rPr lang="en-US" sz="1800" dirty="0" err="1" smtClean="0"/>
              <a:t>Etien</a:t>
            </a:r>
            <a:r>
              <a:rPr lang="en-US" sz="1800" dirty="0"/>
              <a:t>, Nicolas </a:t>
            </a:r>
            <a:r>
              <a:rPr lang="en-US" sz="1800" dirty="0" err="1" smtClean="0"/>
              <a:t>Anquetil</a:t>
            </a:r>
            <a:r>
              <a:rPr lang="en-US" sz="1800" dirty="0"/>
              <a:t>, </a:t>
            </a:r>
            <a:r>
              <a:rPr lang="en-US" sz="1800" dirty="0" err="1" smtClean="0"/>
              <a:t>Stéphane</a:t>
            </a:r>
            <a:r>
              <a:rPr lang="en-US" sz="1800" dirty="0" smtClean="0"/>
              <a:t> </a:t>
            </a:r>
            <a:r>
              <a:rPr lang="en-US" sz="1800" dirty="0" err="1" smtClean="0"/>
              <a:t>Ducasse</a:t>
            </a:r>
            <a:r>
              <a:rPr lang="en-US" sz="1800" dirty="0" smtClean="0"/>
              <a:t>, </a:t>
            </a:r>
            <a:r>
              <a:rPr lang="en-US" sz="1800" dirty="0"/>
              <a:t>Marco </a:t>
            </a:r>
            <a:r>
              <a:rPr lang="en-US" sz="1800" dirty="0" err="1" smtClean="0"/>
              <a:t>Túlio</a:t>
            </a:r>
            <a:r>
              <a:rPr lang="en-US" sz="1800" dirty="0" smtClean="0"/>
              <a:t> Valente. </a:t>
            </a:r>
            <a:r>
              <a:rPr lang="en-US" sz="1800" dirty="0" err="1" smtClean="0"/>
              <a:t>APIEvolutionMiner</a:t>
            </a:r>
            <a:r>
              <a:rPr lang="en-US" sz="1800" dirty="0"/>
              <a:t>: </a:t>
            </a:r>
            <a:r>
              <a:rPr lang="en-US" sz="1800" dirty="0" smtClean="0"/>
              <a:t>Keeping </a:t>
            </a:r>
            <a:r>
              <a:rPr lang="en-US" sz="1800" dirty="0"/>
              <a:t>API </a:t>
            </a:r>
            <a:r>
              <a:rPr lang="en-US" sz="1800" dirty="0" smtClean="0"/>
              <a:t>Evolution under </a:t>
            </a:r>
            <a:r>
              <a:rPr lang="en-US" sz="1800" dirty="0"/>
              <a:t>Control. </a:t>
            </a:r>
            <a:r>
              <a:rPr lang="en-US" sz="1800" dirty="0" smtClean="0"/>
              <a:t>Software Evolution Week (CSMR-WCRE)</a:t>
            </a:r>
            <a:r>
              <a:rPr lang="en-US" sz="1800" dirty="0"/>
              <a:t>, 2014</a:t>
            </a:r>
            <a:r>
              <a:rPr lang="en-US" sz="1800" dirty="0" smtClean="0"/>
              <a:t>.</a:t>
            </a:r>
          </a:p>
          <a:p>
            <a:pPr marL="857250" lvl="1" indent="-457200"/>
            <a:r>
              <a:rPr lang="en-US" sz="1800" u="sng" dirty="0" smtClean="0"/>
              <a:t>André </a:t>
            </a:r>
            <a:r>
              <a:rPr lang="en-US" sz="1800" u="sng" dirty="0"/>
              <a:t>Hora</a:t>
            </a:r>
            <a:r>
              <a:rPr lang="en-US" sz="1800" dirty="0"/>
              <a:t>, Nicolas </a:t>
            </a:r>
            <a:r>
              <a:rPr lang="en-US" sz="1800" dirty="0" err="1" smtClean="0"/>
              <a:t>Anquetil</a:t>
            </a:r>
            <a:r>
              <a:rPr lang="en-US" sz="1800" dirty="0"/>
              <a:t>, </a:t>
            </a:r>
            <a:r>
              <a:rPr lang="en-US" sz="1800" dirty="0" smtClean="0"/>
              <a:t>Anne </a:t>
            </a:r>
            <a:r>
              <a:rPr lang="en-US" sz="1800" dirty="0" err="1" smtClean="0"/>
              <a:t>Etien</a:t>
            </a:r>
            <a:r>
              <a:rPr lang="en-US" sz="1800" dirty="0"/>
              <a:t>, </a:t>
            </a:r>
            <a:r>
              <a:rPr lang="en-US" sz="1800" dirty="0" err="1" smtClean="0"/>
              <a:t>Stéphane</a:t>
            </a:r>
            <a:r>
              <a:rPr lang="en-US" sz="1800" dirty="0" smtClean="0"/>
              <a:t> </a:t>
            </a:r>
            <a:r>
              <a:rPr lang="en-US" sz="1800" dirty="0" err="1" smtClean="0"/>
              <a:t>Ducasse</a:t>
            </a:r>
            <a:r>
              <a:rPr lang="en-US" sz="1800" dirty="0" smtClean="0"/>
              <a:t>, </a:t>
            </a:r>
            <a:r>
              <a:rPr lang="en-US" sz="1800" dirty="0"/>
              <a:t>Marco </a:t>
            </a:r>
            <a:r>
              <a:rPr lang="en-US" sz="1800" dirty="0" err="1" smtClean="0"/>
              <a:t>Túlio</a:t>
            </a:r>
            <a:r>
              <a:rPr lang="en-US" sz="1800" dirty="0" smtClean="0"/>
              <a:t> Valente. </a:t>
            </a:r>
            <a:r>
              <a:rPr lang="en-US" sz="1800" dirty="0"/>
              <a:t>Mining API </a:t>
            </a:r>
            <a:r>
              <a:rPr lang="en-US" sz="1800" dirty="0" smtClean="0"/>
              <a:t>Change Rules. (</a:t>
            </a:r>
            <a:r>
              <a:rPr lang="en-US" sz="1800" i="1" dirty="0" smtClean="0"/>
              <a:t>work in progress</a:t>
            </a:r>
            <a:r>
              <a:rPr lang="en-US" sz="1800" dirty="0" smtClean="0"/>
              <a:t>)</a:t>
            </a:r>
          </a:p>
          <a:p>
            <a:pPr marL="857250" lvl="1" indent="-457200"/>
            <a:endParaRPr lang="en-US" sz="18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/>
              <a:t>Analyzing the impact of software evolution on large-scale ecosystem</a:t>
            </a:r>
          </a:p>
          <a:p>
            <a:pPr lvl="1"/>
            <a:r>
              <a:rPr lang="en-US" sz="1800" u="sng" dirty="0" smtClean="0"/>
              <a:t>André </a:t>
            </a:r>
            <a:r>
              <a:rPr lang="en-US" sz="1800" u="sng" dirty="0"/>
              <a:t>Hora</a:t>
            </a:r>
            <a:r>
              <a:rPr lang="en-US" sz="1800" dirty="0"/>
              <a:t>, </a:t>
            </a:r>
            <a:r>
              <a:rPr lang="en-US" sz="1800" dirty="0" err="1"/>
              <a:t>Romain</a:t>
            </a:r>
            <a:r>
              <a:rPr lang="en-US" sz="1800" dirty="0"/>
              <a:t> </a:t>
            </a:r>
            <a:r>
              <a:rPr lang="en-US" sz="1800" dirty="0" err="1" smtClean="0"/>
              <a:t>Robbes</a:t>
            </a:r>
            <a:r>
              <a:rPr lang="en-US" sz="1800" dirty="0"/>
              <a:t>, Nicolas </a:t>
            </a:r>
            <a:r>
              <a:rPr lang="en-US" sz="1800" dirty="0" err="1" smtClean="0"/>
              <a:t>Anquetil</a:t>
            </a:r>
            <a:r>
              <a:rPr lang="en-US" sz="1800" dirty="0"/>
              <a:t>, </a:t>
            </a:r>
            <a:r>
              <a:rPr lang="en-US" sz="1800" dirty="0" smtClean="0"/>
              <a:t>Anne </a:t>
            </a:r>
            <a:r>
              <a:rPr lang="en-US" sz="1800" dirty="0" err="1" smtClean="0"/>
              <a:t>Etien</a:t>
            </a:r>
            <a:r>
              <a:rPr lang="en-US" sz="1800" dirty="0"/>
              <a:t>, </a:t>
            </a:r>
            <a:r>
              <a:rPr lang="en-US" sz="1800" dirty="0" err="1" smtClean="0"/>
              <a:t>Stéphane</a:t>
            </a:r>
            <a:r>
              <a:rPr lang="en-US" sz="1800" dirty="0" smtClean="0"/>
              <a:t> </a:t>
            </a:r>
            <a:r>
              <a:rPr lang="en-US" sz="1800" dirty="0" err="1" smtClean="0"/>
              <a:t>Ducasse</a:t>
            </a:r>
            <a:r>
              <a:rPr lang="en-US" sz="1800" dirty="0" smtClean="0"/>
              <a:t>. </a:t>
            </a:r>
            <a:r>
              <a:rPr lang="en-US" sz="1800" dirty="0"/>
              <a:t>How do </a:t>
            </a:r>
            <a:r>
              <a:rPr lang="en-US" sz="1800" dirty="0" smtClean="0"/>
              <a:t>Developers React </a:t>
            </a:r>
            <a:r>
              <a:rPr lang="en-US" sz="1800" dirty="0"/>
              <a:t>to API </a:t>
            </a:r>
            <a:r>
              <a:rPr lang="en-US" sz="1800" dirty="0" smtClean="0"/>
              <a:t>Evolution</a:t>
            </a:r>
            <a:r>
              <a:rPr lang="en-US" sz="1800" dirty="0"/>
              <a:t>? </a:t>
            </a:r>
            <a:r>
              <a:rPr lang="en-US" sz="1800" dirty="0" smtClean="0"/>
              <a:t>The Case </a:t>
            </a:r>
            <a:r>
              <a:rPr lang="en-US" sz="1800" dirty="0"/>
              <a:t>of </a:t>
            </a:r>
            <a:r>
              <a:rPr lang="en-US" sz="1800" dirty="0" smtClean="0"/>
              <a:t>the </a:t>
            </a:r>
            <a:r>
              <a:rPr lang="en-US" sz="1800" dirty="0"/>
              <a:t>Pharo </a:t>
            </a:r>
            <a:r>
              <a:rPr lang="en-US" sz="1800" dirty="0" smtClean="0"/>
              <a:t>Ecosystem</a:t>
            </a:r>
            <a:r>
              <a:rPr lang="en-US" sz="1800" dirty="0"/>
              <a:t>. </a:t>
            </a:r>
            <a:r>
              <a:rPr lang="en-US" sz="1800" dirty="0" smtClean="0"/>
              <a:t>Empirical Software Engineering </a:t>
            </a:r>
            <a:r>
              <a:rPr lang="en-US" sz="1800" dirty="0"/>
              <a:t>Journal, 2014. (</a:t>
            </a:r>
            <a:r>
              <a:rPr lang="en-US" sz="1800" i="1" dirty="0" smtClean="0"/>
              <a:t>submitted</a:t>
            </a:r>
            <a:r>
              <a:rPr lang="en-US" sz="1800" dirty="0" smtClean="0"/>
              <a:t>)</a:t>
            </a: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Extracting </a:t>
            </a:r>
            <a:r>
              <a:rPr lang="en-US" sz="2800" dirty="0" smtClean="0"/>
              <a:t>other </a:t>
            </a:r>
            <a:r>
              <a:rPr lang="en-US" sz="2800" dirty="0"/>
              <a:t>t</a:t>
            </a:r>
            <a:r>
              <a:rPr lang="en-US" sz="2800" dirty="0" smtClean="0"/>
              <a:t>ypes </a:t>
            </a:r>
            <a:r>
              <a:rPr lang="en-US" sz="2800" dirty="0"/>
              <a:t>of r</a:t>
            </a:r>
            <a:r>
              <a:rPr lang="en-US" sz="2800" dirty="0" smtClean="0"/>
              <a:t>ules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imply-deleted calls, </a:t>
            </a:r>
            <a:r>
              <a:rPr lang="en-US" sz="2400" dirty="0"/>
              <a:t>method </a:t>
            </a:r>
            <a:r>
              <a:rPr lang="en-US" sz="2400" dirty="0" smtClean="0"/>
              <a:t>pairs, </a:t>
            </a:r>
            <a:r>
              <a:rPr lang="en-US" sz="2400" dirty="0"/>
              <a:t>method call </a:t>
            </a:r>
            <a:r>
              <a:rPr lang="en-US" sz="2400" dirty="0" smtClean="0"/>
              <a:t>pairs</a:t>
            </a:r>
            <a:endParaRPr lang="en-US" sz="24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Better </a:t>
            </a:r>
            <a:r>
              <a:rPr lang="en-US" sz="2800" dirty="0"/>
              <a:t>c</a:t>
            </a:r>
            <a:r>
              <a:rPr lang="en-US" sz="2800" dirty="0" smtClean="0"/>
              <a:t>haracterization </a:t>
            </a:r>
            <a:r>
              <a:rPr lang="en-US" sz="2800" dirty="0"/>
              <a:t>of API e</a:t>
            </a:r>
            <a:r>
              <a:rPr lang="en-US" sz="2800" dirty="0" smtClean="0"/>
              <a:t>volution</a:t>
            </a:r>
          </a:p>
          <a:p>
            <a:pPr lvl="1"/>
            <a:r>
              <a:rPr lang="en-US" sz="2400" dirty="0" smtClean="0"/>
              <a:t>Commits/releases, frameworks/clients</a:t>
            </a:r>
            <a:endParaRPr lang="en-US" sz="24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Ecosystem analysis</a:t>
            </a:r>
          </a:p>
          <a:p>
            <a:pPr lvl="1"/>
            <a:r>
              <a:rPr lang="en-US" sz="2400" dirty="0" smtClean="0"/>
              <a:t>We focused on dynamically typed ecosystem</a:t>
            </a:r>
          </a:p>
          <a:p>
            <a:pPr lvl="1"/>
            <a:r>
              <a:rPr lang="en-US" sz="2400" dirty="0" smtClean="0"/>
              <a:t>Lack: </a:t>
            </a:r>
            <a:r>
              <a:rPr lang="en-US" sz="2400" dirty="0"/>
              <a:t>statically typed </a:t>
            </a:r>
            <a:r>
              <a:rPr lang="en-US" sz="2400" dirty="0" smtClean="0"/>
              <a:t>ecosystems</a:t>
            </a:r>
          </a:p>
          <a:p>
            <a:pPr lvl="1"/>
            <a:r>
              <a:rPr lang="en-US" sz="2400" dirty="0" smtClean="0"/>
              <a:t>Dynamic vs. static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400" dirty="0" smtClean="0"/>
              <a:t>ASERG/UFMG group, Belo Horizonte, Brazil (2 months)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6400" dirty="0" smtClean="0"/>
              <a:t>Cristiano </a:t>
            </a:r>
            <a:r>
              <a:rPr lang="en-US" sz="6400" dirty="0" err="1" smtClean="0"/>
              <a:t>Maffort</a:t>
            </a:r>
            <a:r>
              <a:rPr lang="en-US" sz="6400" dirty="0" smtClean="0"/>
              <a:t>, Marco </a:t>
            </a:r>
            <a:r>
              <a:rPr lang="en-US" sz="6400" dirty="0" err="1" smtClean="0"/>
              <a:t>Túlio</a:t>
            </a:r>
            <a:r>
              <a:rPr lang="en-US" sz="6400" dirty="0" smtClean="0"/>
              <a:t> Valente, Ricardo Terra, </a:t>
            </a:r>
            <a:r>
              <a:rPr lang="en-US" sz="6400" dirty="0" err="1" smtClean="0"/>
              <a:t>Mariza</a:t>
            </a:r>
            <a:r>
              <a:rPr lang="en-US" sz="6400" dirty="0" smtClean="0"/>
              <a:t> </a:t>
            </a:r>
            <a:r>
              <a:rPr lang="en-US" sz="6400" dirty="0" err="1" smtClean="0"/>
              <a:t>Bigonha</a:t>
            </a:r>
            <a:r>
              <a:rPr lang="en-US" sz="6400" dirty="0" smtClean="0"/>
              <a:t>, Nicolas </a:t>
            </a:r>
            <a:r>
              <a:rPr lang="en-US" sz="6400" dirty="0" err="1" smtClean="0"/>
              <a:t>Anquetil</a:t>
            </a:r>
            <a:r>
              <a:rPr lang="en-US" sz="6400" dirty="0" smtClean="0"/>
              <a:t>, </a:t>
            </a:r>
            <a:r>
              <a:rPr lang="en-US" sz="6400" u="sng" dirty="0" smtClean="0"/>
              <a:t>André Hora</a:t>
            </a:r>
            <a:r>
              <a:rPr lang="en-US" sz="6400" dirty="0" smtClean="0"/>
              <a:t>. Mining Architectural Violations from Version History. Empirical Software Engineering Journal, 2014.</a:t>
            </a:r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6400" dirty="0" smtClean="0"/>
              <a:t>Cesar </a:t>
            </a:r>
            <a:r>
              <a:rPr lang="en-US" sz="6400" dirty="0" err="1" smtClean="0"/>
              <a:t>Couto</a:t>
            </a:r>
            <a:r>
              <a:rPr lang="en-US" sz="6400" dirty="0" smtClean="0"/>
              <a:t>, Marco </a:t>
            </a:r>
            <a:r>
              <a:rPr lang="en-US" sz="6400" dirty="0" err="1" smtClean="0"/>
              <a:t>Túlio</a:t>
            </a:r>
            <a:r>
              <a:rPr lang="en-US" sz="6400" dirty="0" smtClean="0"/>
              <a:t> Valente, Pedro </a:t>
            </a:r>
            <a:r>
              <a:rPr lang="en-US" sz="6400" dirty="0" err="1" smtClean="0"/>
              <a:t>Pires</a:t>
            </a:r>
            <a:r>
              <a:rPr lang="en-US" sz="6400" dirty="0" smtClean="0"/>
              <a:t>, </a:t>
            </a:r>
            <a:r>
              <a:rPr lang="en-US" sz="6400" u="sng" dirty="0" smtClean="0"/>
              <a:t>André Hora</a:t>
            </a:r>
            <a:r>
              <a:rPr lang="en-US" sz="6400" dirty="0" smtClean="0"/>
              <a:t>, Nicolas </a:t>
            </a:r>
            <a:r>
              <a:rPr lang="en-US" sz="6400" dirty="0" err="1" smtClean="0"/>
              <a:t>Anquetil</a:t>
            </a:r>
            <a:r>
              <a:rPr lang="en-US" sz="6400" dirty="0" smtClean="0"/>
              <a:t>, Roberto S. </a:t>
            </a:r>
            <a:r>
              <a:rPr lang="en-US" sz="6400" dirty="0" err="1" smtClean="0"/>
              <a:t>Bigonha</a:t>
            </a:r>
            <a:r>
              <a:rPr lang="en-US" sz="6400" dirty="0" smtClean="0"/>
              <a:t>. </a:t>
            </a:r>
            <a:r>
              <a:rPr lang="en-US" sz="6400" dirty="0" err="1" smtClean="0"/>
              <a:t>BugMaps</a:t>
            </a:r>
            <a:r>
              <a:rPr lang="en-US" sz="6400" dirty="0" smtClean="0"/>
              <a:t>-Granger: a tool for visualizing and predicting bugs using Granger causality tests. Journal of Software Engineering Research and Development, 2014.</a:t>
            </a:r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6400" dirty="0" smtClean="0"/>
              <a:t>Cesar </a:t>
            </a:r>
            <a:r>
              <a:rPr lang="en-US" sz="6400" dirty="0" err="1" smtClean="0"/>
              <a:t>Couto</a:t>
            </a:r>
            <a:r>
              <a:rPr lang="en-US" sz="6400" dirty="0" smtClean="0"/>
              <a:t>, Pedro </a:t>
            </a:r>
            <a:r>
              <a:rPr lang="en-US" sz="6400" dirty="0" err="1" smtClean="0"/>
              <a:t>Pires</a:t>
            </a:r>
            <a:r>
              <a:rPr lang="en-US" sz="6400" dirty="0" smtClean="0"/>
              <a:t>, Marco </a:t>
            </a:r>
            <a:r>
              <a:rPr lang="en-US" sz="6400" dirty="0" err="1" smtClean="0"/>
              <a:t>Túlio</a:t>
            </a:r>
            <a:r>
              <a:rPr lang="en-US" sz="6400" dirty="0" smtClean="0"/>
              <a:t> Valente, Roberto S. </a:t>
            </a:r>
            <a:r>
              <a:rPr lang="en-US" sz="6400" dirty="0" err="1" smtClean="0"/>
              <a:t>Bigonha</a:t>
            </a:r>
            <a:r>
              <a:rPr lang="en-US" sz="6400" dirty="0" smtClean="0"/>
              <a:t>, </a:t>
            </a:r>
            <a:r>
              <a:rPr lang="en-US" sz="6400" u="sng" dirty="0" smtClean="0"/>
              <a:t>André Hora</a:t>
            </a:r>
            <a:r>
              <a:rPr lang="en-US" sz="6400" dirty="0" smtClean="0"/>
              <a:t>, Nicolas </a:t>
            </a:r>
            <a:r>
              <a:rPr lang="en-US" sz="6400" dirty="0" err="1" smtClean="0"/>
              <a:t>Anquetil</a:t>
            </a:r>
            <a:r>
              <a:rPr lang="en-US" sz="6400" dirty="0" smtClean="0"/>
              <a:t>. </a:t>
            </a:r>
            <a:r>
              <a:rPr lang="en-US" sz="6400" dirty="0" err="1" smtClean="0"/>
              <a:t>BugMaps</a:t>
            </a:r>
            <a:r>
              <a:rPr lang="en-US" sz="6400" dirty="0" smtClean="0"/>
              <a:t>-Granger: A Tool for Causality Analysis between Source Code Metrics and Bugs. </a:t>
            </a:r>
            <a:r>
              <a:rPr lang="en-US" sz="6400" dirty="0" err="1" smtClean="0"/>
              <a:t>Congresso</a:t>
            </a:r>
            <a:r>
              <a:rPr lang="en-US" sz="6400" dirty="0" smtClean="0"/>
              <a:t> </a:t>
            </a:r>
            <a:r>
              <a:rPr lang="en-US" sz="6400" dirty="0" err="1" smtClean="0"/>
              <a:t>Brasileiro</a:t>
            </a:r>
            <a:r>
              <a:rPr lang="en-US" sz="6400" dirty="0" smtClean="0"/>
              <a:t> de Software: </a:t>
            </a:r>
            <a:r>
              <a:rPr lang="en-US" sz="6400" dirty="0" err="1" smtClean="0"/>
              <a:t>Teoria</a:t>
            </a:r>
            <a:r>
              <a:rPr lang="en-US" sz="6400" dirty="0" smtClean="0"/>
              <a:t> e </a:t>
            </a:r>
            <a:r>
              <a:rPr lang="en-US" sz="6400" dirty="0" err="1" smtClean="0"/>
              <a:t>Prática</a:t>
            </a:r>
            <a:r>
              <a:rPr lang="en-US" sz="6400" dirty="0" smtClean="0"/>
              <a:t>, 2013.</a:t>
            </a:r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6400" dirty="0" smtClean="0"/>
              <a:t>Cristiano </a:t>
            </a:r>
            <a:r>
              <a:rPr lang="en-US" sz="6400" dirty="0" err="1" smtClean="0"/>
              <a:t>Maffort</a:t>
            </a:r>
            <a:r>
              <a:rPr lang="en-US" sz="6400" dirty="0" smtClean="0"/>
              <a:t>, Marco </a:t>
            </a:r>
            <a:r>
              <a:rPr lang="en-US" sz="6400" dirty="0" err="1" smtClean="0"/>
              <a:t>Túlio</a:t>
            </a:r>
            <a:r>
              <a:rPr lang="en-US" sz="6400" dirty="0" smtClean="0"/>
              <a:t> Valente, </a:t>
            </a:r>
            <a:r>
              <a:rPr lang="en-US" sz="6400" dirty="0" err="1" smtClean="0"/>
              <a:t>Mariza</a:t>
            </a:r>
            <a:r>
              <a:rPr lang="en-US" sz="6400" dirty="0" smtClean="0"/>
              <a:t> </a:t>
            </a:r>
            <a:r>
              <a:rPr lang="en-US" sz="6400" dirty="0" err="1" smtClean="0"/>
              <a:t>Bigonha</a:t>
            </a:r>
            <a:r>
              <a:rPr lang="en-US" sz="6400" dirty="0" smtClean="0"/>
              <a:t>, Nicolas </a:t>
            </a:r>
            <a:r>
              <a:rPr lang="en-US" sz="6400" dirty="0" err="1" smtClean="0"/>
              <a:t>Anquetil</a:t>
            </a:r>
            <a:r>
              <a:rPr lang="en-US" sz="6400" dirty="0" smtClean="0"/>
              <a:t>, </a:t>
            </a:r>
            <a:r>
              <a:rPr lang="en-US" sz="6400" u="sng" dirty="0" smtClean="0"/>
              <a:t>André Hora</a:t>
            </a:r>
            <a:r>
              <a:rPr lang="en-US" sz="6400" dirty="0" smtClean="0"/>
              <a:t>. Heuristics for Discovering Architectural Violations. Working Conference on Reverse Engineering (WCRE), 2013.</a:t>
            </a:r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6400" dirty="0" smtClean="0"/>
              <a:t>Cristiano </a:t>
            </a:r>
            <a:r>
              <a:rPr lang="en-US" sz="6400" dirty="0" err="1" smtClean="0"/>
              <a:t>Maffort</a:t>
            </a:r>
            <a:r>
              <a:rPr lang="en-US" sz="6400" dirty="0" smtClean="0"/>
              <a:t>, Marco </a:t>
            </a:r>
            <a:r>
              <a:rPr lang="en-US" sz="6400" dirty="0" err="1" smtClean="0"/>
              <a:t>Túlio</a:t>
            </a:r>
            <a:r>
              <a:rPr lang="en-US" sz="6400" dirty="0" smtClean="0"/>
              <a:t> Valente, </a:t>
            </a:r>
            <a:r>
              <a:rPr lang="en-US" sz="6400" dirty="0" err="1" smtClean="0"/>
              <a:t>Mariza</a:t>
            </a:r>
            <a:r>
              <a:rPr lang="en-US" sz="6400" dirty="0" smtClean="0"/>
              <a:t> </a:t>
            </a:r>
            <a:r>
              <a:rPr lang="en-US" sz="6400" dirty="0" err="1" smtClean="0"/>
              <a:t>Bigonha</a:t>
            </a:r>
            <a:r>
              <a:rPr lang="en-US" sz="6400" dirty="0" smtClean="0"/>
              <a:t>, </a:t>
            </a:r>
            <a:r>
              <a:rPr lang="en-US" sz="6400" u="sng" dirty="0" smtClean="0"/>
              <a:t>André Hora</a:t>
            </a:r>
            <a:r>
              <a:rPr lang="en-US" sz="6400" dirty="0" smtClean="0"/>
              <a:t>, Nicolas </a:t>
            </a:r>
            <a:r>
              <a:rPr lang="en-US" sz="6400" dirty="0" err="1" smtClean="0"/>
              <a:t>Anquetil</a:t>
            </a:r>
            <a:r>
              <a:rPr lang="en-US" sz="6400" dirty="0" smtClean="0"/>
              <a:t>, </a:t>
            </a:r>
            <a:r>
              <a:rPr lang="en-US" sz="6400" dirty="0" err="1" smtClean="0"/>
              <a:t>Jonata</a:t>
            </a:r>
            <a:r>
              <a:rPr lang="en-US" sz="6400" dirty="0" smtClean="0"/>
              <a:t> </a:t>
            </a:r>
            <a:r>
              <a:rPr lang="en-US" sz="6400" dirty="0" err="1" smtClean="0"/>
              <a:t>Menezes</a:t>
            </a:r>
            <a:r>
              <a:rPr lang="en-US" sz="6400" dirty="0" smtClean="0"/>
              <a:t>. Mining Architectural Patterns Using Association Rules. International Conference on Software Engineering and Knowledge Engineering (SEKE), 2013.</a:t>
            </a:r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6400" u="sng" dirty="0" smtClean="0"/>
              <a:t>André Hora</a:t>
            </a:r>
            <a:r>
              <a:rPr lang="en-US" sz="6400" dirty="0" smtClean="0"/>
              <a:t>, Nicolas </a:t>
            </a:r>
            <a:r>
              <a:rPr lang="en-US" sz="6400" dirty="0" err="1" smtClean="0"/>
              <a:t>Anquetil</a:t>
            </a:r>
            <a:r>
              <a:rPr lang="en-US" sz="6400" dirty="0" smtClean="0"/>
              <a:t>, </a:t>
            </a:r>
            <a:r>
              <a:rPr lang="en-US" sz="6400" dirty="0" err="1" smtClean="0"/>
              <a:t>Stéphane</a:t>
            </a:r>
            <a:r>
              <a:rPr lang="en-US" sz="6400" dirty="0" smtClean="0"/>
              <a:t> </a:t>
            </a:r>
            <a:r>
              <a:rPr lang="en-US" sz="6400" dirty="0" err="1" smtClean="0"/>
              <a:t>Ducasse</a:t>
            </a:r>
            <a:r>
              <a:rPr lang="en-US" sz="6400" dirty="0" smtClean="0"/>
              <a:t>, Muhammad </a:t>
            </a:r>
            <a:r>
              <a:rPr lang="en-US" sz="6400" dirty="0" err="1" smtClean="0"/>
              <a:t>Bhatti</a:t>
            </a:r>
            <a:r>
              <a:rPr lang="en-US" sz="6400" dirty="0" smtClean="0"/>
              <a:t>, Cesar </a:t>
            </a:r>
            <a:r>
              <a:rPr lang="en-US" sz="6400" dirty="0" err="1" smtClean="0"/>
              <a:t>Couto</a:t>
            </a:r>
            <a:r>
              <a:rPr lang="en-US" sz="6400" dirty="0" smtClean="0"/>
              <a:t>, Marco </a:t>
            </a:r>
            <a:r>
              <a:rPr lang="en-US" sz="6400" dirty="0" err="1" smtClean="0"/>
              <a:t>Túlio</a:t>
            </a:r>
            <a:r>
              <a:rPr lang="en-US" sz="6400" dirty="0" smtClean="0"/>
              <a:t> Valente, Julio Martins. </a:t>
            </a:r>
            <a:r>
              <a:rPr lang="en-US" sz="6400" dirty="0" err="1" smtClean="0"/>
              <a:t>BugMaps</a:t>
            </a:r>
            <a:r>
              <a:rPr lang="en-US" sz="6400" dirty="0" smtClean="0"/>
              <a:t>: A Tool for the Visual Exploration and Analysis of Bugs. European Conference on Software Maintenance and Reengineering (CSMR), 2012.</a:t>
            </a:r>
            <a:endParaRPr lang="en-US" sz="6400" b="1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6400" dirty="0" smtClean="0"/>
              <a:t>Simon Allier, Nicolas </a:t>
            </a:r>
            <a:r>
              <a:rPr lang="en-US" sz="6400" dirty="0" err="1" smtClean="0"/>
              <a:t>Anquetil</a:t>
            </a:r>
            <a:r>
              <a:rPr lang="en-US" sz="6400" dirty="0" smtClean="0"/>
              <a:t>, </a:t>
            </a:r>
            <a:r>
              <a:rPr lang="en-US" sz="6400" u="sng" dirty="0" smtClean="0"/>
              <a:t>André Hora</a:t>
            </a:r>
            <a:r>
              <a:rPr lang="en-US" sz="6400" dirty="0" smtClean="0"/>
              <a:t>, </a:t>
            </a:r>
            <a:r>
              <a:rPr lang="en-US" sz="6400" dirty="0" err="1" smtClean="0"/>
              <a:t>Stéphane</a:t>
            </a:r>
            <a:r>
              <a:rPr lang="en-US" sz="6400" dirty="0" smtClean="0"/>
              <a:t> </a:t>
            </a:r>
            <a:r>
              <a:rPr lang="en-US" sz="6400" dirty="0" err="1" smtClean="0"/>
              <a:t>Ducasse</a:t>
            </a:r>
            <a:r>
              <a:rPr lang="en-US" sz="6400" dirty="0" smtClean="0"/>
              <a:t>. A Framework to Compare Alert Ranking Algorithms. Working Conference on Reverse Engineering (WCRE), 2012.</a:t>
            </a:r>
            <a:endParaRPr lang="en-US" sz="6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63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71" y="1261010"/>
            <a:ext cx="1608331" cy="6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Siemens </a:t>
            </a:r>
            <a:r>
              <a:rPr lang="en-US" sz="2500" dirty="0"/>
              <a:t>Research &amp; Technology </a:t>
            </a:r>
            <a:r>
              <a:rPr lang="en-US" sz="2500" dirty="0" smtClean="0"/>
              <a:t>Center, Erlangen</a:t>
            </a:r>
            <a:r>
              <a:rPr lang="en-US" sz="2500" dirty="0"/>
              <a:t>, </a:t>
            </a:r>
            <a:r>
              <a:rPr lang="en-US" sz="2500" dirty="0" smtClean="0"/>
              <a:t>Germany (2 months)</a:t>
            </a:r>
          </a:p>
          <a:p>
            <a:pPr marL="800100" lvl="1"/>
            <a:r>
              <a:rPr lang="en-US" sz="2400" dirty="0" smtClean="0"/>
              <a:t>API evolution techniques</a:t>
            </a:r>
          </a:p>
          <a:p>
            <a:pPr marL="800100" lvl="1"/>
            <a:r>
              <a:rPr lang="en-US" sz="2400" dirty="0"/>
              <a:t>Case studies: C</a:t>
            </a:r>
            <a:r>
              <a:rPr lang="en-US" sz="2400" dirty="0" smtClean="0"/>
              <a:t>#</a:t>
            </a:r>
          </a:p>
          <a:p>
            <a:pPr marL="800100" lvl="1"/>
            <a:r>
              <a:rPr lang="en-US" sz="2400" dirty="0" smtClean="0"/>
              <a:t>New source of extraction: attributes, super-classes, methods (not only invocations)</a:t>
            </a:r>
          </a:p>
          <a:p>
            <a:pPr marL="800100" lvl="1"/>
            <a:r>
              <a:rPr lang="en-US" sz="2400" dirty="0" smtClean="0"/>
              <a:t>Migration support (automatic if possible)</a:t>
            </a:r>
          </a:p>
          <a:p>
            <a:pPr marL="800100" lvl="1"/>
            <a:r>
              <a:rPr lang="en-US" sz="2400" dirty="0" smtClean="0"/>
              <a:t>Automatic API evolution documentation</a:t>
            </a:r>
          </a:p>
          <a:p>
            <a:pPr marL="800100" lvl="1"/>
            <a:r>
              <a:rPr lang="en-US" sz="2400" dirty="0" smtClean="0"/>
              <a:t>Evolution of other software artifacts (</a:t>
            </a:r>
            <a:r>
              <a:rPr lang="en-US" sz="2400" i="1" dirty="0" smtClean="0"/>
              <a:t>e.g.</a:t>
            </a:r>
            <a:r>
              <a:rPr lang="en-US" sz="2400" dirty="0" smtClean="0"/>
              <a:t>, XML)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66" y="5638424"/>
            <a:ext cx="2207734" cy="5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and Improving Rules to Support Software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D</a:t>
            </a:r>
            <a:r>
              <a:rPr lang="en-US" sz="2600" b="1" dirty="0" smtClean="0"/>
              <a:t>eep understanding </a:t>
            </a:r>
            <a:r>
              <a:rPr lang="en-US" sz="2600" b="1" dirty="0"/>
              <a:t>of </a:t>
            </a:r>
            <a:r>
              <a:rPr lang="en-US" sz="2600" b="1" dirty="0" smtClean="0"/>
              <a:t>the benefits provided by system-specific rules</a:t>
            </a:r>
          </a:p>
          <a:p>
            <a:pPr lvl="1"/>
            <a:r>
              <a:rPr lang="en-US" sz="2000" dirty="0" smtClean="0"/>
              <a:t>We investigate whether such rules are </a:t>
            </a:r>
            <a:r>
              <a:rPr lang="en-US" sz="2000" dirty="0"/>
              <a:t>worthwhile enforcing </a:t>
            </a:r>
            <a:r>
              <a:rPr lang="en-US" sz="1500" dirty="0"/>
              <a:t>[HADA12</a:t>
            </a:r>
            <a:r>
              <a:rPr lang="en-US" sz="1500" dirty="0" smtClean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I</a:t>
            </a:r>
            <a:r>
              <a:rPr lang="en-US" sz="2600" b="1" dirty="0" smtClean="0"/>
              <a:t>mprovement of automatically created rules to support evolving systems and their clients</a:t>
            </a:r>
          </a:p>
          <a:p>
            <a:pPr lvl="1"/>
            <a:r>
              <a:rPr lang="en-US" sz="2000" dirty="0"/>
              <a:t>We propose two solutions to </a:t>
            </a:r>
            <a:r>
              <a:rPr lang="en-US" sz="2000" dirty="0" smtClean="0"/>
              <a:t>extract better rules from software repositories </a:t>
            </a:r>
            <a:r>
              <a:rPr lang="en-US" sz="1500" dirty="0" smtClean="0"/>
              <a:t>[</a:t>
            </a:r>
            <a:r>
              <a:rPr lang="en-US" sz="1500" dirty="0"/>
              <a:t>HADV13,HEA+14,HAE+14b,HAE+14a</a:t>
            </a:r>
            <a:r>
              <a:rPr lang="en-US" sz="1500" dirty="0" smtClean="0"/>
              <a:t>]</a:t>
            </a:r>
            <a:endParaRPr lang="en-US" sz="1500" dirty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Analysis </a:t>
            </a:r>
            <a:r>
              <a:rPr lang="en-US" sz="2600" b="1" dirty="0"/>
              <a:t>of </a:t>
            </a:r>
            <a:r>
              <a:rPr lang="en-US" sz="2600" b="1" dirty="0" smtClean="0"/>
              <a:t>the </a:t>
            </a:r>
            <a:r>
              <a:rPr lang="en-US" sz="2600" b="1" dirty="0"/>
              <a:t>impact of </a:t>
            </a:r>
            <a:r>
              <a:rPr lang="en-US" sz="2600" b="1" dirty="0" smtClean="0"/>
              <a:t>software evolution </a:t>
            </a:r>
            <a:r>
              <a:rPr lang="en-US" sz="2600" b="1" dirty="0"/>
              <a:t>on </a:t>
            </a:r>
            <a:r>
              <a:rPr lang="en-US" sz="2600" b="1" dirty="0" smtClean="0"/>
              <a:t>clients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report on an </a:t>
            </a:r>
            <a:r>
              <a:rPr lang="en-US" sz="2000" dirty="0" smtClean="0"/>
              <a:t>investigation </a:t>
            </a:r>
            <a:r>
              <a:rPr lang="en-US" sz="2000" dirty="0"/>
              <a:t>on the awareness of </a:t>
            </a:r>
            <a:r>
              <a:rPr lang="en-US" sz="2000" dirty="0" smtClean="0"/>
              <a:t>an ecosystem about </a:t>
            </a:r>
            <a:r>
              <a:rPr lang="en-US" sz="2000" dirty="0"/>
              <a:t>software evolution </a:t>
            </a:r>
            <a:r>
              <a:rPr lang="en-US" sz="1500" dirty="0"/>
              <a:t>[HRA+14</a:t>
            </a:r>
            <a:r>
              <a:rPr lang="en-US" sz="1500" dirty="0" smtClean="0"/>
              <a:t>]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Consistency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Rules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are used to ensure source code consistency</a:t>
            </a:r>
          </a:p>
          <a:p>
            <a:pPr lvl="1"/>
            <a:r>
              <a:rPr lang="en-US" sz="2400" dirty="0" smtClean="0"/>
              <a:t>Bug detection </a:t>
            </a:r>
            <a:r>
              <a:rPr lang="en-US" sz="1200" dirty="0" smtClean="0"/>
              <a:t>[</a:t>
            </a:r>
            <a:r>
              <a:rPr lang="en-US" sz="1200" dirty="0"/>
              <a:t>LZ05, </a:t>
            </a:r>
            <a:r>
              <a:rPr lang="en-US" sz="1200" dirty="0" smtClean="0"/>
              <a:t>WH05, </a:t>
            </a:r>
            <a:r>
              <a:rPr lang="en-US" sz="1200" dirty="0"/>
              <a:t>KPW06, NNP+10, SSPR12]</a:t>
            </a:r>
            <a:endParaRPr lang="en-US" sz="12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Best coding practices </a:t>
            </a:r>
            <a:r>
              <a:rPr lang="en-US" sz="2400" dirty="0"/>
              <a:t>and </a:t>
            </a:r>
            <a:r>
              <a:rPr lang="en-US" sz="2400" dirty="0" smtClean="0"/>
              <a:t>conventions </a:t>
            </a:r>
            <a:r>
              <a:rPr lang="en-US" sz="1200" dirty="0" smtClean="0"/>
              <a:t>[HP04</a:t>
            </a:r>
            <a:r>
              <a:rPr lang="en-US" sz="1200" dirty="0"/>
              <a:t>, RBJ97, RDGN10]</a:t>
            </a:r>
            <a:endParaRPr lang="en-US" sz="1200" dirty="0" smtClean="0"/>
          </a:p>
          <a:p>
            <a:pPr lvl="1"/>
            <a:r>
              <a:rPr lang="en-US" sz="2400" dirty="0" smtClean="0"/>
              <a:t>Class and method replacement </a:t>
            </a:r>
            <a:r>
              <a:rPr lang="en-US" sz="1200" dirty="0"/>
              <a:t>[DR08, SJM08, WGAK10, MWZM12]</a:t>
            </a:r>
            <a:endParaRPr lang="en-US" sz="1200" b="1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Consistency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The literature provides two solutions </a:t>
            </a:r>
            <a:r>
              <a:rPr lang="en-US" sz="2600" dirty="0"/>
              <a:t>to obtain </a:t>
            </a:r>
            <a:r>
              <a:rPr lang="en-US" sz="2600" dirty="0" smtClean="0"/>
              <a:t>these rules: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Manually created 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Automatically created rules</a:t>
            </a:r>
          </a:p>
          <a:p>
            <a:pPr marL="1314450" lvl="2" indent="-457200"/>
            <a:r>
              <a:rPr lang="en-US" sz="2000" dirty="0" smtClean="0"/>
              <a:t>Normally validated in small-scale case studies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600" dirty="0" smtClean="0"/>
              <a:t>There are </a:t>
            </a:r>
            <a:r>
              <a:rPr lang="en-US" sz="4000" b="1" dirty="0" smtClean="0">
                <a:solidFill>
                  <a:srgbClr val="FF0000"/>
                </a:solidFill>
              </a:rPr>
              <a:t>lacks</a:t>
            </a:r>
            <a:r>
              <a:rPr lang="en-US" sz="2600" dirty="0" smtClean="0"/>
              <a:t> in each solution to support developers </a:t>
            </a:r>
            <a:r>
              <a:rPr lang="en-US" sz="2600" dirty="0"/>
              <a:t>in </a:t>
            </a:r>
            <a:r>
              <a:rPr lang="en-US" sz="2600" dirty="0" smtClean="0"/>
              <a:t>their maintenance tasks effectively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Context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Benefits </a:t>
            </a:r>
            <a:r>
              <a:rPr lang="en-US" sz="3000" dirty="0"/>
              <a:t>of </a:t>
            </a:r>
            <a:r>
              <a:rPr lang="en-US" sz="3000" dirty="0" smtClean="0"/>
              <a:t>System-specific Rules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System</a:t>
            </a:r>
            <a:r>
              <a:rPr lang="en-US" sz="3000" dirty="0"/>
              <a:t>-</a:t>
            </a:r>
            <a:r>
              <a:rPr lang="en-US" sz="3000" dirty="0" smtClean="0"/>
              <a:t>specific Conventions </a:t>
            </a:r>
            <a:r>
              <a:rPr lang="en-US" sz="3000" dirty="0"/>
              <a:t>with </a:t>
            </a:r>
            <a:r>
              <a:rPr lang="en-US" sz="3000" dirty="0" smtClean="0"/>
              <a:t>Automatic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Supporting </a:t>
            </a:r>
            <a:r>
              <a:rPr lang="en-US" sz="3000" dirty="0" smtClean="0"/>
              <a:t>Client Systems </a:t>
            </a:r>
            <a:r>
              <a:rPr lang="en-US" sz="3000" dirty="0"/>
              <a:t>with Automatic Extraction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Impact of </a:t>
            </a:r>
            <a:r>
              <a:rPr lang="en-US" sz="3000" dirty="0" smtClean="0"/>
              <a:t>Software Evolution </a:t>
            </a:r>
            <a:r>
              <a:rPr lang="en-US" sz="3000" dirty="0"/>
              <a:t>on </a:t>
            </a:r>
            <a:r>
              <a:rPr lang="en-US" sz="3000" dirty="0" smtClean="0"/>
              <a:t>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35F4-562C-104E-BE05-36C6105BF2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16224</TotalTime>
  <Words>4137</Words>
  <Application>Microsoft Macintosh PowerPoint</Application>
  <PresentationFormat>On-screen Show (4:3)</PresentationFormat>
  <Paragraphs>936</Paragraphs>
  <Slides>65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Assessing and Improving Rules to Support Software Evolution</vt:lpstr>
      <vt:lpstr>Outline</vt:lpstr>
      <vt:lpstr>Software Evolution (1)</vt:lpstr>
      <vt:lpstr>Software Evolution (2)</vt:lpstr>
      <vt:lpstr>Software Evolution (3)</vt:lpstr>
      <vt:lpstr>Ensuring Software Evolution</vt:lpstr>
      <vt:lpstr>Ensuring Consistency (1)</vt:lpstr>
      <vt:lpstr>Ensuring Consistency (2)</vt:lpstr>
      <vt:lpstr>Outline</vt:lpstr>
      <vt:lpstr>Manually created rules (1)</vt:lpstr>
      <vt:lpstr>Manually created rules (2)</vt:lpstr>
      <vt:lpstr>Manual → Automatic</vt:lpstr>
      <vt:lpstr>Automatically Created Rules</vt:lpstr>
      <vt:lpstr>Automatically Created Rules (System-specific Analysis)</vt:lpstr>
      <vt:lpstr>Automatically Created Rules (System-specific Analysis)</vt:lpstr>
      <vt:lpstr>Automatically Created Rules (Supporting API Evolution)</vt:lpstr>
      <vt:lpstr>Automatically Created Rules (Supporting API Evolution)</vt:lpstr>
      <vt:lpstr>API Evolution → Ecosystem Analysis</vt:lpstr>
      <vt:lpstr>Software Ecosystem Analysis (1)</vt:lpstr>
      <vt:lpstr>Software Ecosystem Analysis (2)</vt:lpstr>
      <vt:lpstr>Problems and Contributions</vt:lpstr>
      <vt:lpstr>Outline</vt:lpstr>
      <vt:lpstr>Benefits of System-specific Rules (violations vs. bugs)</vt:lpstr>
      <vt:lpstr>Experiment Results (RQ1)</vt:lpstr>
      <vt:lpstr>Experiment Results (RQ2)</vt:lpstr>
      <vt:lpstr> Generic vs. Specific Rules:  Summary (1)</vt:lpstr>
      <vt:lpstr> Generic vs. Specific Rules:  Summary (2)</vt:lpstr>
      <vt:lpstr>Outline</vt:lpstr>
      <vt:lpstr>Supporting System-specific Conventions with Automatically Created Rules</vt:lpstr>
      <vt:lpstr>Mining System-specific Rules (Overview)</vt:lpstr>
      <vt:lpstr>1. Extracting Deltas</vt:lpstr>
      <vt:lpstr>2. Discovering Rules (Creating Rules)</vt:lpstr>
      <vt:lpstr>2. Discovering Rules (Filtering Rules)</vt:lpstr>
      <vt:lpstr>Experiment Setting (1)</vt:lpstr>
      <vt:lpstr>Experiment Results (RQ1)</vt:lpstr>
      <vt:lpstr> System-specific conventions: Summary</vt:lpstr>
      <vt:lpstr>Outline</vt:lpstr>
      <vt:lpstr>Supporting Client Systems with  Automatically Created Rules</vt:lpstr>
      <vt:lpstr>Mining API Change Rules (Overview)</vt:lpstr>
      <vt:lpstr>1. Extracting Deltas from Revisions</vt:lpstr>
      <vt:lpstr>2. Discovering Rules</vt:lpstr>
      <vt:lpstr>Experiment Setting (1)</vt:lpstr>
      <vt:lpstr>Experiment Setting (2)</vt:lpstr>
      <vt:lpstr>Experiment Results (RQ1)</vt:lpstr>
      <vt:lpstr>Experiment Results (RQ2)</vt:lpstr>
      <vt:lpstr>Examples</vt:lpstr>
      <vt:lpstr> Discovering API evolution rules: Summary </vt:lpstr>
      <vt:lpstr>Outline</vt:lpstr>
      <vt:lpstr>Impact of Software Evolution on Ecosystems (1)</vt:lpstr>
      <vt:lpstr>Impact of Software Evolution on Ecosystems (2)</vt:lpstr>
      <vt:lpstr>The Pharo Ecosystem</vt:lpstr>
      <vt:lpstr>Experiment Setting</vt:lpstr>
      <vt:lpstr>Experiment Results: Magnitude</vt:lpstr>
      <vt:lpstr>Experiment Results: Extension</vt:lpstr>
      <vt:lpstr>Experiment Results: Consistency</vt:lpstr>
      <vt:lpstr> Ecosystem impact analysis: Summary</vt:lpstr>
      <vt:lpstr>Outline</vt:lpstr>
      <vt:lpstr>Conclusion (1)</vt:lpstr>
      <vt:lpstr>Conclusion (2)</vt:lpstr>
      <vt:lpstr>Conclusion (3)</vt:lpstr>
      <vt:lpstr>Conclusion (4)</vt:lpstr>
      <vt:lpstr>Future Work</vt:lpstr>
      <vt:lpstr>Collaboration (1)</vt:lpstr>
      <vt:lpstr>Collaboration (2)</vt:lpstr>
      <vt:lpstr>Assessing and Improving Rules to Support Software Evolution</vt:lpstr>
    </vt:vector>
  </TitlesOfParts>
  <Company>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APIEvolutionMiner</dc:title>
  <dc:creator>Andre hora</dc:creator>
  <cp:lastModifiedBy>Andre hora</cp:lastModifiedBy>
  <cp:revision>4693</cp:revision>
  <dcterms:created xsi:type="dcterms:W3CDTF">2013-12-17T12:06:10Z</dcterms:created>
  <dcterms:modified xsi:type="dcterms:W3CDTF">2014-11-04T08:46:47Z</dcterms:modified>
</cp:coreProperties>
</file>