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11400" y="-215900"/>
            <a:ext cx="19509847" cy="1163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haro.png" descr="pha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700" y="1295400"/>
            <a:ext cx="4691945" cy="168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270000" y="27305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1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mage"/>
          <p:cNvSpPr/>
          <p:nvPr>
            <p:ph type="pic" sz="half" idx="21"/>
          </p:nvPr>
        </p:nvSpPr>
        <p:spPr>
          <a:xfrm>
            <a:off x="7124700" y="1612900"/>
            <a:ext cx="4216401" cy="6328743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/>
          <p:nvPr>
            <p:ph type="pic" sz="quarter" idx="21"/>
          </p:nvPr>
        </p:nvSpPr>
        <p:spPr>
          <a:xfrm>
            <a:off x="7175500" y="2540000"/>
            <a:ext cx="4102101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"/>
          <p:cNvSpPr/>
          <p:nvPr/>
        </p:nvSpPr>
        <p:spPr>
          <a:xfrm>
            <a:off x="647700" y="1968500"/>
            <a:ext cx="11709400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l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2326924" y="9262567"/>
            <a:ext cx="258370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Long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sp>
        <p:nvSpPr>
          <p:cNvPr id="177" name="Line"/>
          <p:cNvSpPr/>
          <p:nvPr/>
        </p:nvSpPr>
        <p:spPr>
          <a:xfrm>
            <a:off x="500599" y="15621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8" name="Line"/>
          <p:cNvSpPr/>
          <p:nvPr/>
        </p:nvSpPr>
        <p:spPr>
          <a:xfrm flipV="1">
            <a:off x="12242800" y="7569200"/>
            <a:ext cx="0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9" name="Line"/>
          <p:cNvSpPr/>
          <p:nvPr/>
        </p:nvSpPr>
        <p:spPr>
          <a:xfrm>
            <a:off x="6672461" y="85852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0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e"/>
          <p:cNvSpPr/>
          <p:nvPr/>
        </p:nvSpPr>
        <p:spPr>
          <a:xfrm flipV="1">
            <a:off x="622300" y="520700"/>
            <a:ext cx="1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2" name="Title Text"/>
          <p:cNvSpPr txBox="1"/>
          <p:nvPr>
            <p:ph type="title"/>
          </p:nvPr>
        </p:nvSpPr>
        <p:spPr>
          <a:xfrm>
            <a:off x="774700" y="254000"/>
            <a:ext cx="12230100" cy="1333500"/>
          </a:xfrm>
          <a:prstGeom prst="rect">
            <a:avLst/>
          </a:prstGeom>
        </p:spPr>
        <p:txBody>
          <a:bodyPr/>
          <a:lstStyle>
            <a:lvl1pPr algn="l">
              <a:lnSpc>
                <a:spcPts val="6200"/>
              </a:lnSpc>
              <a:spcBef>
                <a:spcPts val="300"/>
              </a:spcBef>
              <a:tabLst>
                <a:tab pos="1231900" algn="l"/>
              </a:tabLst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lIns="304800" tIns="304800" rIns="304800" bIns="304800" anchor="t"/>
          <a:lstStyle>
            <a:lvl1pPr marL="0" indent="0">
              <a:lnSpc>
                <a:spcPts val="4500"/>
              </a:lnSpc>
              <a:spcBef>
                <a:spcPts val="100"/>
              </a:spcBef>
              <a:buSzTx/>
              <a:buNone/>
              <a:tabLst>
                <a:tab pos="1473200" algn="l"/>
              </a:tabLst>
              <a:defRPr sz="3800"/>
            </a:lvl1pPr>
            <a:lvl2pPr marL="0" indent="0">
              <a:lnSpc>
                <a:spcPts val="38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  <a:defRPr sz="3200"/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xfrm>
            <a:off x="571500" y="2971800"/>
            <a:ext cx="11861800" cy="2336800"/>
          </a:xfrm>
          <a:prstGeom prst="rect">
            <a:avLst/>
          </a:prstGeom>
        </p:spPr>
        <p:txBody>
          <a:bodyPr lIns="38100" tIns="38100" rIns="38100" bIns="38100"/>
          <a:lstStyle>
            <a:lvl1pPr algn="l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268200" y="9262567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l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pic>
        <p:nvPicPr>
          <p:cNvPr id="192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6000"/>
              </a:lnSpc>
              <a:spcBef>
                <a:spcPts val="300"/>
              </a:spcBef>
              <a:buSzTx/>
              <a:buNone/>
              <a:tabLst>
                <a:tab pos="1473200" algn="l"/>
              </a:tabLst>
              <a:defRPr sz="5000"/>
            </a:lvl1pPr>
            <a:lvl2pPr marL="0" indent="0">
              <a:lnSpc>
                <a:spcPts val="50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Pic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pic>
        <p:nvPicPr>
          <p:cNvPr id="202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6000"/>
              </a:lnSpc>
              <a:spcBef>
                <a:spcPts val="300"/>
              </a:spcBef>
              <a:buSzTx/>
              <a:buNone/>
              <a:tabLst>
                <a:tab pos="1473200" algn="l"/>
              </a:tabLst>
              <a:defRPr sz="5000"/>
            </a:lvl1pPr>
            <a:lvl2pPr marL="0" indent="0">
              <a:lnSpc>
                <a:spcPts val="50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LongNo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sp>
        <p:nvSpPr>
          <p:cNvPr id="212" name="Line"/>
          <p:cNvSpPr/>
          <p:nvPr/>
        </p:nvSpPr>
        <p:spPr>
          <a:xfrm>
            <a:off x="500599" y="15621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 flipV="1">
            <a:off x="12242800" y="7569200"/>
            <a:ext cx="0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>
            <a:off x="6672461" y="85852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15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Line"/>
          <p:cNvSpPr/>
          <p:nvPr/>
        </p:nvSpPr>
        <p:spPr>
          <a:xfrm flipV="1">
            <a:off x="622300" y="520700"/>
            <a:ext cx="1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7" name="Title Text"/>
          <p:cNvSpPr txBox="1"/>
          <p:nvPr>
            <p:ph type="title"/>
          </p:nvPr>
        </p:nvSpPr>
        <p:spPr>
          <a:xfrm>
            <a:off x="774700" y="254000"/>
            <a:ext cx="12230100" cy="1333500"/>
          </a:xfrm>
          <a:prstGeom prst="rect">
            <a:avLst/>
          </a:prstGeom>
        </p:spPr>
        <p:txBody>
          <a:bodyPr/>
          <a:lstStyle>
            <a:lvl1pPr algn="l">
              <a:lnSpc>
                <a:spcPts val="6200"/>
              </a:lnSpc>
              <a:spcBef>
                <a:spcPts val="300"/>
              </a:spcBef>
              <a:tabLst>
                <a:tab pos="1231900" algn="l"/>
              </a:tabLst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lIns="304800" tIns="304800" rIns="304800" bIns="304800" anchor="t"/>
          <a:lstStyle>
            <a:lvl1pPr marL="0" indent="0">
              <a:lnSpc>
                <a:spcPts val="4500"/>
              </a:lnSpc>
              <a:spcBef>
                <a:spcPts val="100"/>
              </a:spcBef>
              <a:buSzTx/>
              <a:buNone/>
              <a:tabLst>
                <a:tab pos="1473200" algn="l"/>
              </a:tabLst>
              <a:defRPr sz="3800"/>
            </a:lvl1pPr>
            <a:lvl2pPr marL="0" indent="0">
              <a:lnSpc>
                <a:spcPts val="38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  <a:defRPr sz="3200"/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Pic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pic>
        <p:nvPicPr>
          <p:cNvPr id="227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6000"/>
              </a:lnSpc>
              <a:spcBef>
                <a:spcPts val="300"/>
              </a:spcBef>
              <a:buSzTx/>
              <a:buNone/>
              <a:tabLst>
                <a:tab pos="1473200" algn="l"/>
              </a:tabLst>
              <a:defRPr sz="5000"/>
            </a:lvl1pPr>
            <a:lvl2pPr marL="0" indent="0">
              <a:lnSpc>
                <a:spcPts val="50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LongNoBullet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sp>
        <p:nvSpPr>
          <p:cNvPr id="237" name="Line"/>
          <p:cNvSpPr/>
          <p:nvPr/>
        </p:nvSpPr>
        <p:spPr>
          <a:xfrm>
            <a:off x="500599" y="15621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8" name="Line"/>
          <p:cNvSpPr/>
          <p:nvPr/>
        </p:nvSpPr>
        <p:spPr>
          <a:xfrm flipV="1">
            <a:off x="12242800" y="7569200"/>
            <a:ext cx="0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Line"/>
          <p:cNvSpPr/>
          <p:nvPr/>
        </p:nvSpPr>
        <p:spPr>
          <a:xfrm>
            <a:off x="6672461" y="8585200"/>
            <a:ext cx="5737670" cy="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40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Line"/>
          <p:cNvSpPr/>
          <p:nvPr/>
        </p:nvSpPr>
        <p:spPr>
          <a:xfrm flipV="1">
            <a:off x="622300" y="520700"/>
            <a:ext cx="1" cy="1117600"/>
          </a:xfrm>
          <a:prstGeom prst="line">
            <a:avLst/>
          </a:prstGeom>
          <a:ln w="25400">
            <a:solidFill>
              <a:srgbClr val="FFAF0D"/>
            </a:solidFill>
            <a:miter lim="400000"/>
          </a:ln>
          <a:effectLst>
            <a:outerShdw sx="100000" sy="100000" kx="0" ky="0" algn="b" rotWithShape="0" blurRad="127000" dist="76200" dir="2700000">
              <a:srgbClr val="BA7D05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2" name="Title Text"/>
          <p:cNvSpPr txBox="1"/>
          <p:nvPr>
            <p:ph type="title"/>
          </p:nvPr>
        </p:nvSpPr>
        <p:spPr>
          <a:xfrm>
            <a:off x="774700" y="254000"/>
            <a:ext cx="12230100" cy="1333500"/>
          </a:xfrm>
          <a:prstGeom prst="rect">
            <a:avLst/>
          </a:prstGeom>
        </p:spPr>
        <p:txBody>
          <a:bodyPr/>
          <a:lstStyle>
            <a:lvl1pPr algn="l">
              <a:lnSpc>
                <a:spcPts val="6200"/>
              </a:lnSpc>
              <a:spcBef>
                <a:spcPts val="300"/>
              </a:spcBef>
              <a:tabLst>
                <a:tab pos="1231900" algn="l"/>
              </a:tabLst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lIns="304800" tIns="304800" rIns="304800" bIns="304800" anchor="t"/>
          <a:lstStyle>
            <a:lvl1pPr marL="0" indent="0">
              <a:lnSpc>
                <a:spcPts val="4500"/>
              </a:lnSpc>
              <a:spcBef>
                <a:spcPts val="100"/>
              </a:spcBef>
              <a:buSzTx/>
              <a:buNone/>
              <a:tabLst>
                <a:tab pos="1473200" algn="l"/>
              </a:tabLst>
              <a:defRPr sz="3800"/>
            </a:lvl1pPr>
            <a:lvl2pPr marL="0" indent="0">
              <a:lnSpc>
                <a:spcPts val="38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  <a:defRPr sz="3200"/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Pic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pic>
        <p:nvPicPr>
          <p:cNvPr id="252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6000"/>
              </a:lnSpc>
              <a:spcBef>
                <a:spcPts val="300"/>
              </a:spcBef>
              <a:buSzTx/>
              <a:buNone/>
              <a:tabLst>
                <a:tab pos="1473200" algn="l"/>
              </a:tabLst>
              <a:defRPr sz="5000"/>
            </a:lvl1pPr>
            <a:lvl2pPr marL="0" indent="0">
              <a:lnSpc>
                <a:spcPts val="50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ullPic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.Ducasse"/>
          <p:cNvSpPr/>
          <p:nvPr/>
        </p:nvSpPr>
        <p:spPr>
          <a:xfrm>
            <a:off x="101600" y="9118600"/>
            <a:ext cx="3670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584200">
              <a:lnSpc>
                <a:spcPts val="1900"/>
              </a:lnSpc>
              <a:tabLst>
                <a:tab pos="1066800" algn="l"/>
                <a:tab pos="3695700" algn="l"/>
              </a:tabLst>
              <a:defRPr sz="1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S.Ducasse</a:t>
            </a:r>
          </a:p>
        </p:txBody>
      </p:sp>
      <p:pic>
        <p:nvPicPr>
          <p:cNvPr id="262" name="RMOD2.pdf" descr="RMOD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95100" y="279400"/>
            <a:ext cx="12827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Body Level One…"/>
          <p:cNvSpPr txBox="1"/>
          <p:nvPr>
            <p:ph type="body" idx="1"/>
          </p:nvPr>
        </p:nvSpPr>
        <p:spPr>
          <a:xfrm>
            <a:off x="774700" y="1663700"/>
            <a:ext cx="11417300" cy="6807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6000"/>
              </a:lnSpc>
              <a:spcBef>
                <a:spcPts val="300"/>
              </a:spcBef>
              <a:buSzTx/>
              <a:buNone/>
              <a:tabLst>
                <a:tab pos="1473200" algn="l"/>
              </a:tabLst>
              <a:defRPr sz="5000"/>
            </a:lvl1pPr>
            <a:lvl2pPr marL="0" indent="0">
              <a:lnSpc>
                <a:spcPts val="5000"/>
              </a:lnSpc>
              <a:spcBef>
                <a:spcPts val="300"/>
              </a:spcBef>
              <a:buSzTx/>
              <a:buNone/>
              <a:tabLst>
                <a:tab pos="1905000" algn="l"/>
              </a:tabLst>
            </a:lvl2pPr>
            <a:lvl3pPr marL="0" indent="0">
              <a:lnSpc>
                <a:spcPts val="3600"/>
              </a:lnSpc>
              <a:spcBef>
                <a:spcPts val="300"/>
              </a:spcBef>
              <a:buSzTx/>
              <a:buNone/>
              <a:tabLst>
                <a:tab pos="2349500" algn="l"/>
              </a:tabLst>
              <a:defRPr sz="3000"/>
            </a:lvl3pPr>
            <a:lvl4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2730500" algn="l"/>
              </a:tabLst>
              <a:defRPr sz="1600"/>
            </a:lvl4pPr>
            <a:lvl5pPr marL="0" indent="0">
              <a:lnSpc>
                <a:spcPts val="1900"/>
              </a:lnSpc>
              <a:spcBef>
                <a:spcPts val="300"/>
              </a:spcBef>
              <a:buSzTx/>
              <a:buNone/>
              <a:tabLst>
                <a:tab pos="3187700" algn="l"/>
              </a:tabLst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6750811" y="9215402"/>
            <a:ext cx="266701" cy="279401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lnSpc>
                <a:spcPts val="1600"/>
              </a:lnSpc>
              <a:tabLst>
                <a:tab pos="1066800" algn="l"/>
              </a:tabLst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254000" tIns="254000" rIns="254000" bIns="254000" anchor="t"/>
          <a:lstStyle>
            <a:lvl1pPr marL="0" indent="0">
              <a:spcBef>
                <a:spcPts val="2500"/>
              </a:spcBef>
              <a:buSzTx/>
              <a:buNone/>
              <a:defRPr sz="3700"/>
            </a:lvl1pPr>
            <a:lvl2pPr marL="0" indent="0">
              <a:spcBef>
                <a:spcPts val="1400"/>
              </a:spcBef>
              <a:buSzTx/>
              <a:buNone/>
              <a:defRPr sz="3000"/>
            </a:lvl2pPr>
            <a:lvl3pPr marL="0" indent="0">
              <a:spcBef>
                <a:spcPts val="1200"/>
              </a:spcBef>
              <a:buSzTx/>
              <a:buNone/>
              <a:defRPr sz="2600"/>
            </a:lvl3pPr>
            <a:lvl4pPr marL="0" indent="0">
              <a:spcBef>
                <a:spcPts val="1200"/>
              </a:spcBef>
              <a:buSzTx/>
              <a:buNone/>
              <a:defRPr sz="2400"/>
            </a:lvl4pPr>
            <a:lvl5pPr marL="0" indent="0">
              <a:spcBef>
                <a:spcPts val="3700"/>
              </a:spcBef>
              <a:buSz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/>
          <p:nvPr>
            <p:ph type="title"/>
          </p:nvPr>
        </p:nvSpPr>
        <p:spPr>
          <a:xfrm>
            <a:off x="571500" y="2971800"/>
            <a:ext cx="11861800" cy="2336800"/>
          </a:xfrm>
          <a:prstGeom prst="rect">
            <a:avLst/>
          </a:prstGeom>
        </p:spPr>
        <p:txBody>
          <a:bodyPr lIns="38100" tIns="38100" rIns="38100" bIns="38100"/>
          <a:lstStyle>
            <a:lvl1pPr algn="l"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12268200" y="9262567"/>
            <a:ext cx="258369" cy="249733"/>
          </a:xfrm>
          <a:prstGeom prst="rect">
            <a:avLst/>
          </a:prstGeom>
        </p:spPr>
        <p:txBody>
          <a:bodyPr lIns="38100" tIns="38100" rIns="38100" bIns="38100"/>
          <a:lstStyle>
            <a:lvl1pPr algn="l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254000" tIns="254000" rIns="254000" bIns="254000" numCol="2" spcCol="523240" anchor="t"/>
          <a:lstStyle>
            <a:lvl1pPr marL="0" indent="0">
              <a:spcBef>
                <a:spcPts val="2500"/>
              </a:spcBef>
              <a:buSzTx/>
              <a:buNone/>
              <a:defRPr sz="3700"/>
            </a:lvl1pPr>
            <a:lvl2pPr marL="0" indent="0">
              <a:spcBef>
                <a:spcPts val="1400"/>
              </a:spcBef>
              <a:buSzTx/>
              <a:buNone/>
              <a:defRPr sz="3000"/>
            </a:lvl2pPr>
            <a:lvl3pPr marL="0" indent="0">
              <a:spcBef>
                <a:spcPts val="1200"/>
              </a:spcBef>
              <a:buSzTx/>
              <a:buNone/>
              <a:defRPr sz="2600"/>
            </a:lvl3pPr>
            <a:lvl4pPr marL="0" indent="0">
              <a:spcBef>
                <a:spcPts val="1200"/>
              </a:spcBef>
              <a:buSzTx/>
              <a:buNone/>
              <a:defRPr sz="2400"/>
            </a:lvl4pPr>
            <a:lvl5pPr marL="0" indent="0">
              <a:spcBef>
                <a:spcPts val="3700"/>
              </a:spcBef>
              <a:buSz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ody.tiff" descr="body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1200" y="0"/>
            <a:ext cx="19509847" cy="11633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haro-project.org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pharo-project.org" TargetMode="External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3" name="466671_72434140.tiff" descr="466671_72434140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2" y="0"/>
            <a:ext cx="12992100" cy="9744075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I have a dream...…"/>
          <p:cNvSpPr/>
          <p:nvPr/>
        </p:nvSpPr>
        <p:spPr>
          <a:xfrm>
            <a:off x="1143000" y="2107945"/>
            <a:ext cx="10058400" cy="2692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defTabSz="584200">
              <a:defRPr sz="10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 have a dream...</a:t>
            </a:r>
          </a:p>
          <a:p>
            <a:pPr lvl="8" indent="838200" defTabSz="584200"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                             </a:t>
            </a:r>
          </a:p>
          <a:p>
            <a:pPr lvl="8" indent="838200" defTabSz="584200"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             S. Ducasse </a:t>
            </a:r>
            <a:r>
              <a:rPr sz="2100"/>
              <a:t>stephane.ducasse@free.fr</a:t>
            </a:r>
          </a:p>
        </p:txBody>
      </p:sp>
      <p:grpSp>
        <p:nvGrpSpPr>
          <p:cNvPr id="288" name="Group"/>
          <p:cNvGrpSpPr/>
          <p:nvPr/>
        </p:nvGrpSpPr>
        <p:grpSpPr>
          <a:xfrm>
            <a:off x="5676900" y="9082535"/>
            <a:ext cx="7454900" cy="683766"/>
            <a:chOff x="0" y="2035"/>
            <a:chExt cx="7454900" cy="683764"/>
          </a:xfrm>
        </p:grpSpPr>
        <p:sp>
          <p:nvSpPr>
            <p:cNvPr id="285" name="&amp; STICAmsud  (           )"/>
            <p:cNvSpPr/>
            <p:nvPr/>
          </p:nvSpPr>
          <p:spPr>
            <a:xfrm>
              <a:off x="0" y="2035"/>
              <a:ext cx="7454900" cy="683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/>
            <a:p>
              <a:pPr defTabSz="584200">
                <a:defRPr sz="4000">
                  <a:latin typeface="+mn-lt"/>
                  <a:ea typeface="+mn-ea"/>
                  <a:cs typeface="+mn-cs"/>
                  <a:sym typeface="Helvetica Neue Light"/>
                </a:defRPr>
              </a:pPr>
              <a:r>
                <a:t>                 &amp; </a:t>
              </a:r>
              <a:r>
                <a:rPr sz="3500"/>
                <a:t>STICAmsud </a:t>
              </a:r>
              <a:r>
                <a:t> (           )                         </a:t>
              </a:r>
            </a:p>
          </p:txBody>
        </p:sp>
        <p:pic>
          <p:nvPicPr>
            <p:cNvPr id="286" name="INRIALogo.pdf" descr="INRIA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2600" y="114300"/>
              <a:ext cx="1739900" cy="446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Screen shot 2009-11-14 at 11.47.24 PM.png" descr="Screen shot 2009-11-14 at 11.47.24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00700" y="152400"/>
              <a:ext cx="1447800" cy="48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466671_72434140.tiff" descr="466671_72434140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2" y="12700"/>
            <a:ext cx="12992100" cy="974407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e should be able to invent our fu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should be able to invent our 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Where is Smalltalk innova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is Smalltalk innovation?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malltalk as the language to define other languages"/>
          <p:cNvSpPr txBox="1"/>
          <p:nvPr>
            <p:ph type="title"/>
          </p:nvPr>
        </p:nvSpPr>
        <p:spPr>
          <a:xfrm>
            <a:off x="1270000" y="254000"/>
            <a:ext cx="10464800" cy="2247900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/>
            <a:r>
              <a:t>Smalltalk as the language to define other languages </a:t>
            </a:r>
          </a:p>
        </p:txBody>
      </p:sp>
      <p:sp>
        <p:nvSpPr>
          <p:cNvPr id="316" name="Advanced and stronger Mo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Advanced and stronger Mops</a:t>
            </a:r>
          </a:p>
          <a:p>
            <a:pPr lvl="2"/>
            <a:r>
              <a:t>We deserve more than doesNotUnderstand:</a:t>
            </a:r>
          </a:p>
          <a:p>
            <a:pPr/>
            <a:r>
              <a:t>New ways of defining languages</a:t>
            </a:r>
          </a:p>
          <a:p>
            <a:pPr/>
            <a:r>
              <a:t>Domain specific language support</a:t>
            </a:r>
          </a:p>
          <a:p>
            <a:pPr/>
            <a:r>
              <a:t>New generation of meta compilers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19" name="Tests: which ones should I fix firs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Tests: which ones should I fix first?</a:t>
            </a:r>
          </a:p>
          <a:p>
            <a:pPr/>
            <a:r>
              <a:t>Continuous test running</a:t>
            </a:r>
          </a:p>
          <a:p>
            <a:pPr/>
            <a:r>
              <a:t>Smoother refactorings and code manipulation</a:t>
            </a:r>
          </a:p>
          <a:p>
            <a:pPr/>
            <a:r>
              <a:t>Continuous integration / Extreme integration</a:t>
            </a:r>
          </a:p>
          <a:p>
            <a:pPr/>
            <a:r>
              <a:t>Better Lint Rules / Domain specific lint rules</a:t>
            </a:r>
          </a:p>
          <a:p>
            <a:pPr/>
            <a:r>
              <a:t>Bug tracking</a:t>
            </a:r>
          </a:p>
          <a:p>
            <a:pPr/>
            <a:r>
              <a:t>Merging?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U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UI</a:t>
            </a:r>
          </a:p>
        </p:txBody>
      </p:sp>
      <p:sp>
        <p:nvSpPr>
          <p:cNvPr id="322" name="Multitouch supp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Multitouch support</a:t>
            </a:r>
          </a:p>
          <a:p>
            <a:pPr/>
            <a:r>
              <a:t>New UI</a:t>
            </a:r>
          </a:p>
          <a:p>
            <a:pPr/>
            <a:r>
              <a:t>When will we be able to reinvent UI</a:t>
            </a:r>
          </a:p>
          <a:p>
            <a:pPr/>
            <a:r>
              <a:t>Cairo and others?</a:t>
            </a:r>
          </a:p>
          <a:p>
            <a:pPr/>
            <a:r>
              <a:t>New IDEs</a:t>
            </a:r>
          </a:p>
          <a:p>
            <a:pPr/>
          </a:p>
        </p:txBody>
      </p:sp>
      <p:pic>
        <p:nvPicPr>
          <p:cNvPr id="323" name="touchscreen22.tiff" descr="touchscreen2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870" y="5562600"/>
            <a:ext cx="5968871" cy="454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O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</a:t>
            </a:r>
          </a:p>
        </p:txBody>
      </p:sp>
      <p:sp>
        <p:nvSpPr>
          <p:cNvPr id="326" name="Securit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Security?</a:t>
            </a:r>
          </a:p>
          <a:p>
            <a:pPr/>
            <a:r>
              <a:t>Micro modularity</a:t>
            </a:r>
          </a:p>
          <a:p>
            <a:pPr/>
            <a:r>
              <a:t>Advanced runtime</a:t>
            </a:r>
          </a:p>
          <a:p>
            <a:pPr/>
            <a:r>
              <a:t>Scripting syntax!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VM/Langu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VM/Languages</a:t>
            </a:r>
          </a:p>
        </p:txBody>
      </p:sp>
      <p:sp>
        <p:nvSpPr>
          <p:cNvPr id="329" name="Multiple core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cores?</a:t>
            </a:r>
          </a:p>
          <a:p>
            <a:pPr/>
            <a:r>
              <a:t>Open VMs?</a:t>
            </a:r>
          </a:p>
          <a:p>
            <a:pPr/>
            <a:r>
              <a:t>New generation JITs?</a:t>
            </a:r>
          </a:p>
          <a:p>
            <a:pPr/>
            <a:r>
              <a:t>Immutable 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hey show us the 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They show us the way</a:t>
            </a:r>
          </a:p>
        </p:txBody>
      </p:sp>
      <p:sp>
        <p:nvSpPr>
          <p:cNvPr id="332" name="ObjectPeople (Dave Thomas and other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ObjectPeople (Dave Thomas and others)</a:t>
            </a:r>
          </a:p>
          <a:p>
            <a:pPr/>
            <a:r>
              <a:t>Resilient (128K) Smalltalk on hdware</a:t>
            </a:r>
          </a:p>
          <a:p>
            <a:pPr/>
            <a:r>
              <a:t>S#: Dave Simmons 90ms boot fully embeddable in C Smalltalk</a:t>
            </a:r>
          </a:p>
          <a:p>
            <a:pPr/>
            <a:r>
              <a:t>Dave Thomas Sapphire’s vision (ESUG@douai)</a:t>
            </a:r>
          </a:p>
          <a:p>
            <a:pPr lvl="1"/>
            <a:r>
              <a:t>TTY + Image as a cache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1067269_38749914.jpg" descr="1067269_387499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2400" y="-901700"/>
            <a:ext cx="16967200" cy="13056791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There is some hope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FFFFF"/>
                </a:solidFill>
              </a:rPr>
              <a:t>There is some hope</a:t>
            </a:r>
            <a:r>
              <a:t>...</a:t>
            </a:r>
          </a:p>
        </p:txBody>
      </p:sp>
      <p:sp>
        <p:nvSpPr>
          <p:cNvPr id="336" name="Seaside…"/>
          <p:cNvSpPr txBox="1"/>
          <p:nvPr>
            <p:ph type="body" sz="half" idx="1"/>
          </p:nvPr>
        </p:nvSpPr>
        <p:spPr>
          <a:xfrm>
            <a:off x="1473200" y="4343400"/>
            <a:ext cx="10363200" cy="46482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Seaside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Reflectivity, NewCompiler, AOSTA?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Monticello, O’Meta, PetitParser, Helvetia, Glamour, Mondrian, Traits...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Newspeak, Pepsi/Coke....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When do we make sure that we could invent Smalltalk 3000?"/>
          <p:cNvSpPr txBox="1"/>
          <p:nvPr>
            <p:ph type="title"/>
          </p:nvPr>
        </p:nvSpPr>
        <p:spPr>
          <a:xfrm>
            <a:off x="1270000" y="254000"/>
            <a:ext cx="10464800" cy="5638800"/>
          </a:xfrm>
          <a:prstGeom prst="rect">
            <a:avLst/>
          </a:prstGeom>
        </p:spPr>
        <p:txBody>
          <a:bodyPr/>
          <a:lstStyle/>
          <a:p>
            <a:pPr/>
            <a:r>
              <a:t>When do we make sure that we could invent Smalltalk 3000?</a:t>
            </a:r>
          </a:p>
        </p:txBody>
      </p:sp>
      <p:sp>
        <p:nvSpPr>
          <p:cNvPr id="339" name="first class instance variables,  modules?, immutability bits?, visibility?, image as cache?"/>
          <p:cNvSpPr txBox="1"/>
          <p:nvPr>
            <p:ph type="body" sz="quarter" idx="1"/>
          </p:nvPr>
        </p:nvSpPr>
        <p:spPr>
          <a:xfrm>
            <a:off x="1270000" y="6705600"/>
            <a:ext cx="10464800" cy="14351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first class instance variables,  modules?, immutability bits?, visibility?, image as cache?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yo tengo un sueño ... :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yo tengo un sueño ... :)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We need a new state of m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600"/>
            </a:lvl1pPr>
          </a:lstStyle>
          <a:p>
            <a:pPr/>
            <a:r>
              <a:t>We need a new state of mind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We are trying..."/>
          <p:cNvSpPr txBox="1"/>
          <p:nvPr>
            <p:ph type="title"/>
          </p:nvPr>
        </p:nvSpPr>
        <p:spPr>
          <a:xfrm>
            <a:off x="571500" y="2971800"/>
            <a:ext cx="11861800" cy="3263900"/>
          </a:xfrm>
          <a:prstGeom prst="rect">
            <a:avLst/>
          </a:prstGeom>
        </p:spPr>
        <p:txBody>
          <a:bodyPr/>
          <a:lstStyle/>
          <a:p>
            <a:pPr/>
            <a:r>
              <a:t>We are trying...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http://www.pharo-project.org"/>
          <p:cNvSpPr/>
          <p:nvPr/>
        </p:nvSpPr>
        <p:spPr>
          <a:xfrm>
            <a:off x="1193800" y="3848100"/>
            <a:ext cx="9956800" cy="306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ctr" defTabSz="584200">
              <a:defRPr sz="4800">
                <a:latin typeface="+mj-lt"/>
                <a:ea typeface="+mj-ea"/>
                <a:cs typeface="+mj-cs"/>
                <a:sym typeface="Gill Sans"/>
              </a:defRPr>
            </a:pPr>
            <a:endParaRPr u="sng"/>
          </a:p>
          <a:p>
            <a:pPr algn="ctr" defTabSz="584200">
              <a:defRPr sz="4800">
                <a:latin typeface="+mj-lt"/>
                <a:ea typeface="+mj-ea"/>
                <a:cs typeface="+mj-cs"/>
                <a:sym typeface="Gill Sans"/>
              </a:defRPr>
            </a:pPr>
            <a:endParaRPr u="sng"/>
          </a:p>
          <a:p>
            <a:pPr algn="ctr" defTabSz="584200">
              <a:defRPr sz="4800">
                <a:latin typeface="+mj-lt"/>
                <a:ea typeface="+mj-ea"/>
                <a:cs typeface="+mj-cs"/>
                <a:sym typeface="Gill Sans"/>
              </a:defRPr>
            </a:pPr>
            <a:r>
              <a:rPr u="sng">
                <a:hlinkClick r:id="rId2" invalidUrl="" action="" tgtFrame="" tooltip="" history="1" highlightClick="0" endSnd="0"/>
              </a:rPr>
              <a:t>http://www.pharo-project.org</a:t>
            </a:r>
          </a:p>
        </p:txBody>
      </p:sp>
      <p:sp>
        <p:nvSpPr>
          <p:cNvPr id="346" name="A clean, innovative, open-source Smalltalk"/>
          <p:cNvSpPr/>
          <p:nvPr/>
        </p:nvSpPr>
        <p:spPr>
          <a:xfrm>
            <a:off x="431800" y="4070350"/>
            <a:ext cx="125730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700">
                <a:latin typeface="+mj-lt"/>
                <a:ea typeface="+mj-ea"/>
                <a:cs typeface="+mj-cs"/>
                <a:sym typeface="Gill Sans"/>
              </a:defRPr>
            </a:pPr>
            <a:r>
              <a:t>A </a:t>
            </a:r>
            <a:r>
              <a:rPr i="1"/>
              <a:t>clean</a:t>
            </a:r>
            <a:r>
              <a:t>, </a:t>
            </a:r>
            <a:r>
              <a:rPr i="1"/>
              <a:t>innovative</a:t>
            </a:r>
            <a:r>
              <a:t>, open-source Smalltalk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In a nutsh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a nutshell</a:t>
            </a:r>
          </a:p>
        </p:txBody>
      </p:sp>
      <p:sp>
        <p:nvSpPr>
          <p:cNvPr id="349" name="Pharo = language + IDE + update mechanis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Pharo = language + IDE + update mechanism</a:t>
            </a:r>
          </a:p>
          <a:p>
            <a:pPr lvl="1"/>
            <a:r>
              <a:t>Pure object-oriented programming language</a:t>
            </a:r>
          </a:p>
          <a:p>
            <a:pPr lvl="1"/>
            <a:r>
              <a:t>Dynamically typed and trait-based</a:t>
            </a:r>
          </a:p>
          <a:p>
            <a:pPr lvl="1"/>
            <a:r>
              <a:t>Open and flexible environment</a:t>
            </a:r>
          </a:p>
          <a:p>
            <a:pPr lvl="1"/>
            <a:r>
              <a:t>Platform for Seaside and Aida/Web web frameworks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haro?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Pharo?</a:t>
            </a:r>
          </a:p>
        </p:txBody>
      </p:sp>
      <p:sp>
        <p:nvSpPr>
          <p:cNvPr id="352" name="A progressive, open-source Smalltalk platform for professional use."/>
          <p:cNvSpPr/>
          <p:nvPr/>
        </p:nvSpPr>
        <p:spPr>
          <a:xfrm>
            <a:off x="1461622" y="3168650"/>
            <a:ext cx="10350501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A </a:t>
            </a:r>
            <a:r>
              <a:rPr i="1"/>
              <a:t>progressive</a:t>
            </a:r>
            <a:r>
              <a:t>, open-source Smalltalk platform for </a:t>
            </a:r>
            <a:r>
              <a:rPr i="1"/>
              <a:t>professional</a:t>
            </a:r>
            <a:r>
              <a:t> use.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53" name="Stable…"/>
          <p:cNvSpPr/>
          <p:nvPr/>
        </p:nvSpPr>
        <p:spPr>
          <a:xfrm>
            <a:off x="1460500" y="6546850"/>
            <a:ext cx="10350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Stable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Bugs fixed fast</a:t>
            </a:r>
          </a:p>
          <a:p>
            <a:pPr defTabSz="584200">
              <a:defRPr b="1" i="1" sz="4200">
                <a:latin typeface="+mj-lt"/>
                <a:ea typeface="+mj-ea"/>
                <a:cs typeface="+mj-cs"/>
                <a:sym typeface="Gill Sans"/>
              </a:defRPr>
            </a:pPr>
            <a:r>
              <a:t>But innovative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haro?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Pharo?</a:t>
            </a:r>
          </a:p>
        </p:txBody>
      </p:sp>
      <p:sp>
        <p:nvSpPr>
          <p:cNvPr id="356" name="A flexible environment to support the innovation in/of Smalltalk."/>
          <p:cNvSpPr/>
          <p:nvPr/>
        </p:nvSpPr>
        <p:spPr>
          <a:xfrm>
            <a:off x="1321922" y="4102100"/>
            <a:ext cx="10350501" cy="260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A </a:t>
            </a:r>
            <a:r>
              <a:rPr b="1" i="1"/>
              <a:t>flexible</a:t>
            </a:r>
            <a:r>
              <a:t> environment to support the </a:t>
            </a:r>
            <a:r>
              <a:rPr b="1" i="1"/>
              <a:t>innovation</a:t>
            </a:r>
            <a:r>
              <a:t> in/of Smalltalk.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57" name="Stable…"/>
          <p:cNvSpPr/>
          <p:nvPr/>
        </p:nvSpPr>
        <p:spPr>
          <a:xfrm>
            <a:off x="1460500" y="6546850"/>
            <a:ext cx="103505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Stable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Bugs fixed fast</a:t>
            </a:r>
          </a:p>
          <a:p>
            <a:pPr defTabSz="584200">
              <a:defRPr b="1" i="1" sz="4200">
                <a:latin typeface="+mj-lt"/>
                <a:ea typeface="+mj-ea"/>
                <a:cs typeface="+mj-cs"/>
                <a:sym typeface="Gill Sans"/>
              </a:defRPr>
            </a:pPr>
            <a:r>
              <a:t>But innovative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napshot 2009-07-14 14-24-34.tiff" descr="Snapshot 2009-07-14 14-24-3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495300"/>
            <a:ext cx="10642600" cy="8763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28600" dist="635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ier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Pier</a:t>
            </a:r>
          </a:p>
        </p:txBody>
      </p:sp>
      <p:pic>
        <p:nvPicPr>
          <p:cNvPr id="362" name="seaside.tiff" descr="seasid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152400"/>
            <a:ext cx="11239500" cy="1009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ier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Pier</a:t>
            </a:r>
          </a:p>
        </p:txBody>
      </p:sp>
      <p:pic>
        <p:nvPicPr>
          <p:cNvPr id="365" name="pier.gif" descr="pier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393700"/>
            <a:ext cx="114935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iPhone"/>
          <p:cNvSpPr/>
          <p:nvPr/>
        </p:nvSpPr>
        <p:spPr>
          <a:xfrm>
            <a:off x="8191748" y="12890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iPhone</a:t>
            </a:r>
          </a:p>
        </p:txBody>
      </p:sp>
      <p:pic>
        <p:nvPicPr>
          <p:cNvPr id="368" name="iphone-256.png" descr="iphone-2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700" y="1358900"/>
            <a:ext cx="3251200" cy="600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.Ducas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S.Ducasse</a:t>
            </a:r>
          </a:p>
        </p:txBody>
      </p:sp>
      <p:sp>
        <p:nvSpPr>
          <p:cNvPr id="293" name="LISP ....1996: discover Smalltalk…"/>
          <p:cNvSpPr txBox="1"/>
          <p:nvPr>
            <p:ph type="body" idx="1"/>
          </p:nvPr>
        </p:nvSpPr>
        <p:spPr>
          <a:xfrm>
            <a:off x="1270000" y="2019300"/>
            <a:ext cx="10464800" cy="7023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</a:pPr>
            <a:r>
              <a:rPr sz="3500"/>
              <a:t>LISP ....1996: discover Smalltalk</a:t>
            </a:r>
            <a:endParaRPr sz="3500"/>
          </a:p>
          <a:p>
            <a:pPr>
              <a:spcBef>
                <a:spcPts val="1500"/>
              </a:spcBef>
            </a:pPr>
            <a:r>
              <a:rPr sz="3500"/>
              <a:t>1998: discover Squeak</a:t>
            </a:r>
            <a:endParaRPr sz="3500"/>
          </a:p>
          <a:p>
            <a:pPr>
              <a:spcBef>
                <a:spcPts val="1500"/>
              </a:spcBef>
            </a:pPr>
            <a:r>
              <a:rPr sz="3500"/>
              <a:t>~2000: harvester for 3.xx, 3.6, 3.7, started to clean Squeak</a:t>
            </a:r>
            <a:endParaRPr sz="3500"/>
          </a:p>
          <a:p>
            <a:pPr>
              <a:spcBef>
                <a:spcPts val="1500"/>
              </a:spcBef>
            </a:pPr>
            <a:r>
              <a:rPr sz="3500"/>
              <a:t>Responsible for Squeak3.9</a:t>
            </a:r>
            <a:endParaRPr sz="3500"/>
          </a:p>
          <a:p>
            <a:pPr>
              <a:spcBef>
                <a:spcPts val="1500"/>
              </a:spcBef>
            </a:pPr>
            <a:r>
              <a:rPr sz="3500"/>
              <a:t>2008: Pharo :)</a:t>
            </a:r>
            <a:endParaRPr sz="3500"/>
          </a:p>
          <a:p>
            <a:pPr>
              <a:spcBef>
                <a:spcPts val="1500"/>
              </a:spcBef>
              <a:defRPr b="1" i="1"/>
            </a:pPr>
            <a:r>
              <a:rPr sz="3500"/>
              <a:t>Book author: </a:t>
            </a:r>
            <a:r>
              <a:rPr b="0" i="0" sz="3500"/>
              <a:t>Squeak (fr), Squeak by example (eng, fr), Pharo by example (eng)</a:t>
            </a:r>
            <a:endParaRPr b="0" i="0" sz="3500"/>
          </a:p>
          <a:p>
            <a:pPr lvl="2">
              <a:spcBef>
                <a:spcPts val="1500"/>
              </a:spcBef>
              <a:defRPr sz="3700"/>
            </a:pPr>
            <a:r>
              <a:rPr sz="3500"/>
              <a:t>Translated Etoy book and video in french</a:t>
            </a:r>
            <a:endParaRPr sz="3500"/>
          </a:p>
          <a:p>
            <a:pPr lvl="2">
              <a:spcBef>
                <a:spcPts val="1500"/>
              </a:spcBef>
              <a:defRPr sz="3700"/>
            </a:pPr>
            <a:endParaRPr sz="3500"/>
          </a:p>
          <a:p>
            <a:pPr lvl="2">
              <a:spcBef>
                <a:spcPts val="1500"/>
              </a:spcBef>
              <a:defRPr sz="3700"/>
            </a:pPr>
            <a:endParaRPr sz="3500"/>
          </a:p>
          <a:p>
            <a:pPr lvl="3">
              <a:spcBef>
                <a:spcPts val="1500"/>
              </a:spcBef>
              <a:defRPr sz="3700"/>
            </a:pPr>
            <a:endParaRPr sz="3500"/>
          </a:p>
          <a:p>
            <a:pPr lvl="3">
              <a:spcBef>
                <a:spcPts val="1500"/>
              </a:spcBef>
              <a:defRPr sz="3700"/>
            </a:pPr>
            <a:r>
              <a:rPr sz="3500"/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LASS_logo.png" descr="GLASS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544" y="1536700"/>
            <a:ext cx="12018857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malltalk with OO-Database…"/>
          <p:cNvSpPr/>
          <p:nvPr/>
        </p:nvSpPr>
        <p:spPr>
          <a:xfrm>
            <a:off x="1321922" y="4730750"/>
            <a:ext cx="10350501" cy="340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700">
                <a:latin typeface="+mj-lt"/>
                <a:ea typeface="+mj-ea"/>
                <a:cs typeface="+mj-cs"/>
                <a:sym typeface="Gill Sans"/>
              </a:defRPr>
            </a:pPr>
            <a:r>
              <a:t>Smalltalk with OO-Database</a:t>
            </a:r>
          </a:p>
          <a:p>
            <a:pPr algn="ctr" defTabSz="584200">
              <a:defRPr sz="57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5700">
                <a:latin typeface="+mj-lt"/>
                <a:ea typeface="+mj-ea"/>
                <a:cs typeface="+mj-cs"/>
                <a:sym typeface="Gill Sans"/>
              </a:defRPr>
            </a:pPr>
            <a:r>
              <a:t>Pharo is the 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ompan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Companies</a:t>
            </a:r>
          </a:p>
        </p:txBody>
      </p:sp>
      <p:sp>
        <p:nvSpPr>
          <p:cNvPr id="374" name="netstyle.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netstyle.ch</a:t>
            </a:r>
          </a:p>
          <a:p>
            <a:pPr/>
            <a:r>
              <a:t>cmsbox.com</a:t>
            </a:r>
          </a:p>
          <a:p>
            <a:pPr/>
            <a:r>
              <a:t>Pinesoft</a:t>
            </a:r>
          </a:p>
          <a:p>
            <a:pPr/>
            <a:r>
              <a:t>Smallworks</a:t>
            </a:r>
          </a:p>
          <a:p>
            <a:pPr/>
            <a:r>
              <a:t>Agilitic.be</a:t>
            </a:r>
          </a:p>
          <a:p>
            <a:pPr/>
            <a:r>
              <a:t>Inceptive.be</a:t>
            </a:r>
          </a:p>
          <a:p>
            <a:pPr/>
            <a:r>
              <a:t>10Pines</a:t>
            </a:r>
          </a:p>
          <a:p>
            <a:pPr/>
            <a:r>
              <a:t>GemStone</a:t>
            </a:r>
          </a:p>
          <a:p>
            <a:pPr/>
            <a:r>
              <a:t>SWEng</a:t>
            </a:r>
          </a:p>
          <a:p>
            <a:pPr/>
            <a:r>
              <a:t>Denker2Denker</a:t>
            </a:r>
          </a:p>
          <a:p>
            <a:pPr/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Univers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Universities</a:t>
            </a:r>
          </a:p>
        </p:txBody>
      </p:sp>
      <p:sp>
        <p:nvSpPr>
          <p:cNvPr id="377" name="Annec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Annecy</a:t>
            </a:r>
          </a:p>
          <a:p>
            <a:pPr/>
            <a:r>
              <a:t>Lugano</a:t>
            </a:r>
          </a:p>
          <a:p>
            <a:pPr/>
            <a:r>
              <a:t>Bern</a:t>
            </a:r>
          </a:p>
          <a:p>
            <a:pPr/>
            <a:r>
              <a:t>Douai</a:t>
            </a:r>
          </a:p>
          <a:p>
            <a:pPr/>
            <a:r>
              <a:t>Lille</a:t>
            </a:r>
          </a:p>
          <a:p>
            <a:pPr/>
            <a:r>
              <a:t>Santiago</a:t>
            </a:r>
          </a:p>
          <a:p>
            <a:pPr/>
            <a:r>
              <a:t>Bruxelles</a:t>
            </a:r>
          </a:p>
          <a:p>
            <a:pPr/>
            <a:r>
              <a:t>Limoge</a:t>
            </a:r>
          </a:p>
          <a:p>
            <a:pPr/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etting start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</p:txBody>
      </p:sp>
      <p:sp>
        <p:nvSpPr>
          <p:cNvPr id="380" name="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</a:t>
            </a:r>
          </a:p>
          <a:p>
            <a:pPr/>
            <a:r>
              <a:t>Tools</a:t>
            </a:r>
          </a:p>
          <a:p>
            <a:pPr/>
            <a:r>
              <a:t>Syntax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A Simple and Pure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Simple and Pure Model</a:t>
            </a:r>
          </a:p>
        </p:txBody>
      </p:sp>
      <p:sp>
        <p:nvSpPr>
          <p:cNvPr id="383" name="Everything is an object instance of a cl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is an object instance of a class</a:t>
            </a:r>
          </a:p>
          <a:p>
            <a:pPr/>
            <a:r>
              <a:t>Public methods</a:t>
            </a:r>
          </a:p>
          <a:p>
            <a:pPr/>
            <a:r>
              <a:t>Protected attributes</a:t>
            </a:r>
          </a:p>
          <a:p>
            <a:pPr/>
            <a:r>
              <a:t>Single inheritance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Everything happens by sending messages to objects          1000 factorial / 999 factorial   (Smalltalk isCool) ifTrue: [‘Yeahh’]   #(1 -2 3) collect: [ :each | each abs  ]"/>
          <p:cNvSpPr txBox="1"/>
          <p:nvPr>
            <p:ph type="title"/>
          </p:nvPr>
        </p:nvSpPr>
        <p:spPr>
          <a:xfrm>
            <a:off x="571500" y="2971800"/>
            <a:ext cx="11861800" cy="4724400"/>
          </a:xfrm>
          <a:prstGeom prst="rect">
            <a:avLst/>
          </a:prstGeom>
        </p:spPr>
        <p:txBody>
          <a:bodyPr/>
          <a:lstStyle/>
          <a:p>
            <a:pPr/>
            <a:r>
              <a:t>Everything happens by sending messages to objects</a:t>
            </a:r>
          </a:p>
          <a:p>
            <a:pPr/>
            <a:r>
              <a:t>       </a:t>
            </a:r>
          </a:p>
          <a:p>
            <a:pPr/>
            <a:r>
              <a:t>	</a:t>
            </a:r>
            <a:r>
              <a:rPr sz="3000"/>
              <a:t>1000 factorial / 999 factorial</a:t>
            </a:r>
            <a:endParaRPr sz="3000"/>
          </a:p>
          <a:p>
            <a:pPr/>
            <a:r>
              <a:rPr sz="3000"/>
              <a:t> 	(Smalltalk isCool) ifTrue: [‘Yeahh’]</a:t>
            </a:r>
            <a:endParaRPr sz="3000"/>
          </a:p>
          <a:p>
            <a:pPr/>
            <a:r>
              <a:rPr sz="3000"/>
              <a:t> 	#(1 -2 3) collect: [ :each | each abs  ]</a:t>
            </a:r>
            <a:endParaRPr sz="3800"/>
          </a:p>
          <a:p>
            <a:pPr/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unning Phar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Pharo</a:t>
            </a:r>
          </a:p>
        </p:txBody>
      </p:sp>
      <p:pic>
        <p:nvPicPr>
          <p:cNvPr id="388" name="Picture 1.tiff" descr="Picture 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766" y="2425700"/>
            <a:ext cx="10502901" cy="6654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Do it, print 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it, print it</a:t>
            </a:r>
          </a:p>
        </p:txBody>
      </p:sp>
      <p:sp>
        <p:nvSpPr>
          <p:cNvPr id="391" name="You can evaluate…"/>
          <p:cNvSpPr/>
          <p:nvPr/>
        </p:nvSpPr>
        <p:spPr>
          <a:xfrm>
            <a:off x="755319" y="3949700"/>
            <a:ext cx="3987801" cy="255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/>
          <a:p>
            <a:pPr algn="ctr"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pPr>
            <a:r>
              <a:t>You can evaluate</a:t>
            </a:r>
          </a:p>
          <a:p>
            <a:pPr algn="ctr"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pPr>
            <a:r>
              <a:t>any expression anywhere</a:t>
            </a:r>
          </a:p>
          <a:p>
            <a:pPr algn="ctr"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pPr>
            <a:r>
              <a:t>in Pharo</a:t>
            </a:r>
          </a:p>
        </p:txBody>
      </p:sp>
      <p:pic>
        <p:nvPicPr>
          <p:cNvPr id="392" name="Picture 5.png" descr="Pictur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997200"/>
            <a:ext cx="7258146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icture 4.png" descr="Picture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3441700"/>
            <a:ext cx="2133600" cy="5000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tandard development 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Standard development tools</a:t>
            </a:r>
          </a:p>
        </p:txBody>
      </p:sp>
      <p:pic>
        <p:nvPicPr>
          <p:cNvPr id="396" name="Picture 7.png" descr="Picture 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2451100"/>
            <a:ext cx="6646419" cy="242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6.png" descr="Picture 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00" y="5321300"/>
            <a:ext cx="6440319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9.png" descr="Picture 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2400" y="4343400"/>
            <a:ext cx="4999766" cy="138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8.png" descr="Picture 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2100" y="5905500"/>
            <a:ext cx="4419601" cy="1299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tandard development 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Standard development tools</a:t>
            </a:r>
          </a:p>
        </p:txBody>
      </p:sp>
      <p:pic>
        <p:nvPicPr>
          <p:cNvPr id="402" name="Picture 10.png" descr="Picture 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100" y="2400300"/>
            <a:ext cx="9867900" cy="6632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I dreamed about 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dreamed about 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11.png" descr="Picture 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2451100"/>
            <a:ext cx="4088678" cy="1105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icture 13.png" descr="Picture 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0222" y="2257625"/>
            <a:ext cx="7073901" cy="3579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Picture 14.png" descr="Picture 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3733800"/>
            <a:ext cx="3366622" cy="56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16.png" descr="Picture 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5400" y="6553200"/>
            <a:ext cx="4170018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Debugger, explorer, inspector"/>
          <p:cNvSpPr/>
          <p:nvPr/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>
            <a:lvl1pPr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Debugger, explorer, inspector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yntax in a nutsh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 in a nutshell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3 kinds of mess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 kinds of messages</a:t>
            </a:r>
          </a:p>
        </p:txBody>
      </p:sp>
      <p:sp>
        <p:nvSpPr>
          <p:cNvPr id="413" name="Unary messages"/>
          <p:cNvSpPr/>
          <p:nvPr/>
        </p:nvSpPr>
        <p:spPr>
          <a:xfrm>
            <a:off x="1068958" y="2946400"/>
            <a:ext cx="41656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Unary messages</a:t>
            </a:r>
          </a:p>
        </p:txBody>
      </p:sp>
      <p:sp>
        <p:nvSpPr>
          <p:cNvPr id="414" name="Binary messages"/>
          <p:cNvSpPr/>
          <p:nvPr/>
        </p:nvSpPr>
        <p:spPr>
          <a:xfrm>
            <a:off x="1068958" y="4495800"/>
            <a:ext cx="41656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Binary messages</a:t>
            </a:r>
          </a:p>
        </p:txBody>
      </p:sp>
      <p:sp>
        <p:nvSpPr>
          <p:cNvPr id="415" name="Keywords messages"/>
          <p:cNvSpPr/>
          <p:nvPr/>
        </p:nvSpPr>
        <p:spPr>
          <a:xfrm>
            <a:off x="1068958" y="5956300"/>
            <a:ext cx="53848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spAutoFit/>
          </a:bodyPr>
          <a:lstStyle>
            <a:lvl1pPr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Keywords messages</a:t>
            </a:r>
          </a:p>
        </p:txBody>
      </p:sp>
      <p:sp>
        <p:nvSpPr>
          <p:cNvPr id="416" name="5 factorial…"/>
          <p:cNvSpPr/>
          <p:nvPr/>
        </p:nvSpPr>
        <p:spPr>
          <a:xfrm>
            <a:off x="5651500" y="2692400"/>
            <a:ext cx="3314700" cy="1409700"/>
          </a:xfrm>
          <a:prstGeom prst="roundRect">
            <a:avLst>
              <a:gd name="adj" fmla="val 13514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52019" marR="52019" defTabSz="1168400">
              <a:lnSpc>
                <a:spcPct val="9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5 factorial</a:t>
            </a:r>
          </a:p>
          <a:p>
            <a:pPr marL="52019" marR="52019" defTabSz="1168400">
              <a:lnSpc>
                <a:spcPct val="9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Transcript cr</a:t>
            </a:r>
          </a:p>
        </p:txBody>
      </p:sp>
      <p:sp>
        <p:nvSpPr>
          <p:cNvPr id="417" name="3 + 4"/>
          <p:cNvSpPr/>
          <p:nvPr/>
        </p:nvSpPr>
        <p:spPr>
          <a:xfrm>
            <a:off x="6451600" y="4584700"/>
            <a:ext cx="1727200" cy="622300"/>
          </a:xfrm>
          <a:prstGeom prst="roundRect">
            <a:avLst>
              <a:gd name="adj" fmla="val 30612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52019" marR="52019" algn="ctr" defTabSz="1168400">
              <a:lnSpc>
                <a:spcPct val="9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3 + 4</a:t>
            </a:r>
          </a:p>
        </p:txBody>
      </p:sp>
      <p:sp>
        <p:nvSpPr>
          <p:cNvPr id="418" name="3 raisedTo: 10 modulo: 5…"/>
          <p:cNvSpPr/>
          <p:nvPr/>
        </p:nvSpPr>
        <p:spPr>
          <a:xfrm>
            <a:off x="4521200" y="6667500"/>
            <a:ext cx="7315200" cy="1955800"/>
          </a:xfrm>
          <a:prstGeom prst="roundRect">
            <a:avLst>
              <a:gd name="adj" fmla="val 9740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52019" marR="52019" defTabSz="1168400">
              <a:lnSpc>
                <a:spcPct val="8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3 raisedTo: 10 modulo: 5</a:t>
            </a:r>
          </a:p>
          <a:p>
            <a:pPr marL="52019" marR="52019" defTabSz="1168400">
              <a:lnSpc>
                <a:spcPct val="8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52019" marR="52019" defTabSz="1168400">
              <a:lnSpc>
                <a:spcPct val="85000"/>
              </a:lnSpc>
              <a:spcBef>
                <a:spcPts val="7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Transcript show: 'hello world'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From Java to Smalltal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Java to Smalltalk</a:t>
            </a:r>
          </a:p>
        </p:txBody>
      </p:sp>
      <p:sp>
        <p:nvSpPr>
          <p:cNvPr id="421" name="postman.send(mail,recipient)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3700">
                <a:latin typeface="+mj-lt"/>
                <a:ea typeface="+mj-ea"/>
                <a:cs typeface="+mj-cs"/>
                <a:sym typeface="Gill Sans"/>
              </a:defRPr>
            </a:pP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postman.send(mail,recipient);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mov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Removing</a:t>
            </a:r>
          </a:p>
        </p:txBody>
      </p:sp>
      <p:sp>
        <p:nvSpPr>
          <p:cNvPr id="424" name="postman.send(mail,recipient)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postman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send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mail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recipient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moving unnecess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Removing unnecessary</a:t>
            </a:r>
          </a:p>
        </p:txBody>
      </p:sp>
      <p:sp>
        <p:nvSpPr>
          <p:cNvPr id="427" name="postman send mail recipi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postman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send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mail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recipient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But without losing infor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without losing information</a:t>
            </a:r>
          </a:p>
        </p:txBody>
      </p:sp>
      <p:sp>
        <p:nvSpPr>
          <p:cNvPr id="430" name="postman send mail to recipi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postman send mail </a:t>
            </a:r>
            <a:r>
              <a:rPr b="1" sz="50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to</a:t>
            </a:r>
            <a:r>
              <a:rPr b="1" sz="5000">
                <a:latin typeface="Helvetica"/>
                <a:ea typeface="Helvetica"/>
                <a:cs typeface="Helvetica"/>
                <a:sym typeface="Helvetica"/>
              </a:rPr>
              <a:t> recipient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postman send: mail to: recipi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rPr b="1" sz="4800">
                <a:latin typeface="Helvetica"/>
                <a:ea typeface="Helvetica"/>
                <a:cs typeface="Helvetica"/>
                <a:sym typeface="Helvetica"/>
              </a:rPr>
              <a:t>postman </a:t>
            </a:r>
            <a:r>
              <a:rPr b="1" sz="48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send:</a:t>
            </a:r>
            <a:r>
              <a:rPr b="1" sz="4800">
                <a:latin typeface="Helvetica"/>
                <a:ea typeface="Helvetica"/>
                <a:cs typeface="Helvetica"/>
                <a:sym typeface="Helvetica"/>
              </a:rPr>
              <a:t> mail </a:t>
            </a:r>
            <a:r>
              <a:rPr b="1" sz="4800">
                <a:solidFill>
                  <a:srgbClr val="E83628"/>
                </a:solidFill>
                <a:latin typeface="Helvetica"/>
                <a:ea typeface="Helvetica"/>
                <a:cs typeface="Helvetica"/>
                <a:sym typeface="Helvetica"/>
              </a:rPr>
              <a:t>to:</a:t>
            </a:r>
            <a:r>
              <a:rPr b="1" sz="4800">
                <a:latin typeface="Helvetica"/>
                <a:ea typeface="Helvetica"/>
                <a:cs typeface="Helvetica"/>
                <a:sym typeface="Helvetica"/>
              </a:rPr>
              <a:t> recipient</a:t>
            </a:r>
          </a:p>
        </p:txBody>
      </p:sp>
      <p:sp>
        <p:nvSpPr>
          <p:cNvPr id="434" name="postman.send(mail,recipient);"/>
          <p:cNvSpPr/>
          <p:nvPr/>
        </p:nvSpPr>
        <p:spPr>
          <a:xfrm>
            <a:off x="2425700" y="4089400"/>
            <a:ext cx="8146207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defTabSz="584200">
              <a:spcBef>
                <a:spcPts val="2300"/>
              </a:spcBef>
              <a:defRPr sz="3200">
                <a:latin typeface="+mj-lt"/>
                <a:ea typeface="+mj-ea"/>
                <a:cs typeface="+mj-cs"/>
                <a:sym typeface="Gill Sans"/>
              </a:defRPr>
            </a:pPr>
            <a:r>
              <a:rPr b="1" sz="4200">
                <a:latin typeface="Helvetica"/>
                <a:ea typeface="Helvetica"/>
                <a:cs typeface="Helvetica"/>
                <a:sym typeface="Helvetica"/>
              </a:rPr>
              <a:t>postman.send(mail,recipient);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(Msg) &gt; Unary &gt; Binary &gt; Keywo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(Msg) &gt; Unary &gt; Binary &gt; Keywords		</a:t>
            </a:r>
          </a:p>
          <a:p>
            <a:pPr/>
            <a:r>
              <a:t>from left to right</a:t>
            </a:r>
          </a:p>
          <a:p>
            <a:pPr/>
            <a:r>
              <a:t>No mathematical precedence</a:t>
            </a:r>
          </a:p>
        </p:txBody>
      </p:sp>
      <p:sp>
        <p:nvSpPr>
          <p:cNvPr id="437" name="Prece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/>
            <a:r>
              <a:t>Precedence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2 + 3 squa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+ 3 squared</a:t>
            </a:r>
          </a:p>
        </p:txBody>
      </p:sp>
      <p:sp>
        <p:nvSpPr>
          <p:cNvPr id="4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466669_18725173.tiff" descr="466669_18725173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A vehicule to reinvent the future"/>
          <p:cNvSpPr/>
          <p:nvPr/>
        </p:nvSpPr>
        <p:spPr>
          <a:xfrm>
            <a:off x="863600" y="2436751"/>
            <a:ext cx="11264900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vehicule to </a:t>
            </a:r>
            <a:r>
              <a:rPr b="1" i="1"/>
              <a:t>reinvent</a:t>
            </a:r>
            <a:r>
              <a:t> the future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2 + 3 squa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+ 3 squared</a:t>
            </a:r>
          </a:p>
          <a:p>
            <a:pPr/>
            <a:r>
              <a:t>&gt; 2 + 9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2 + 3 squa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+ 3 squared</a:t>
            </a:r>
          </a:p>
          <a:p>
            <a:pPr/>
            <a:r>
              <a:t>&gt; 2 + 9</a:t>
            </a:r>
          </a:p>
          <a:p>
            <a:pPr/>
            <a:r>
              <a:t>&gt; 11</a:t>
            </a:r>
          </a:p>
        </p:txBody>
      </p:sp>
      <p:sp>
        <p:nvSpPr>
          <p:cNvPr id="4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olor gray - Color white = Color bla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 gray - Color white = Color black</a:t>
            </a:r>
          </a:p>
        </p:txBody>
      </p:sp>
      <p:sp>
        <p:nvSpPr>
          <p:cNvPr id="4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olor gray - Color white = Color blac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 gray - Color white = Color black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olor gray - Color white = Color bl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 gray - Color white = Color black</a:t>
            </a:r>
          </a:p>
          <a:p>
            <a:pPr/>
            <a:r>
              <a:t>&gt; aColor = Color black</a:t>
            </a:r>
          </a:p>
        </p:txBody>
      </p:sp>
      <p:sp>
        <p:nvSpPr>
          <p:cNvPr id="4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olor gray - Color white = Color bla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 gray - Color white = Color black</a:t>
            </a:r>
          </a:p>
          <a:p>
            <a:pPr/>
            <a:r>
              <a:t>&gt; aColor = Color black</a:t>
            </a:r>
          </a:p>
          <a:p>
            <a:pPr/>
            <a:r>
              <a:t>&gt; true</a:t>
            </a:r>
          </a:p>
        </p:txBody>
      </p:sp>
      <p:sp>
        <p:nvSpPr>
          <p:cNvPr id="4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| p pen |…"/>
          <p:cNvSpPr/>
          <p:nvPr/>
        </p:nvSpPr>
        <p:spPr>
          <a:xfrm>
            <a:off x="3416300" y="4216400"/>
            <a:ext cx="7023100" cy="2540000"/>
          </a:xfrm>
          <a:prstGeom prst="roundRect">
            <a:avLst>
              <a:gd name="adj" fmla="val 7500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52019" marR="52019" defTabSz="1168400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| p pen |</a:t>
            </a:r>
          </a:p>
          <a:p>
            <a:pPr marL="52019" marR="52019" defTabSz="1168400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p := 100@100.</a:t>
            </a:r>
          </a:p>
          <a:p>
            <a:pPr marL="52019" marR="52019" defTabSz="1168400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pen := Pen new.</a:t>
            </a:r>
          </a:p>
          <a:p>
            <a:pPr marL="52019" marR="52019" defTabSz="1168400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pen up.</a:t>
            </a:r>
          </a:p>
          <a:p>
            <a:pPr marL="52019" marR="52019" defTabSz="1168400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pen goto: p; down; goto: p+p</a:t>
            </a:r>
          </a:p>
        </p:txBody>
      </p:sp>
      <p:sp>
        <p:nvSpPr>
          <p:cNvPr id="461" name="Statement and casca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Statement and cascades</a:t>
            </a:r>
          </a:p>
        </p:txBody>
      </p:sp>
      <p:sp>
        <p:nvSpPr>
          <p:cNvPr id="462" name="Temporary variables"/>
          <p:cNvSpPr/>
          <p:nvPr/>
        </p:nvSpPr>
        <p:spPr>
          <a:xfrm>
            <a:off x="2730500" y="3326383"/>
            <a:ext cx="2681875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Temporary variables</a:t>
            </a:r>
          </a:p>
        </p:txBody>
      </p:sp>
      <p:sp>
        <p:nvSpPr>
          <p:cNvPr id="463" name="Line"/>
          <p:cNvSpPr/>
          <p:nvPr/>
        </p:nvSpPr>
        <p:spPr>
          <a:xfrm>
            <a:off x="3314700" y="3721100"/>
            <a:ext cx="190500" cy="6858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4" name="Statement"/>
          <p:cNvSpPr/>
          <p:nvPr/>
        </p:nvSpPr>
        <p:spPr>
          <a:xfrm>
            <a:off x="7124700" y="3716527"/>
            <a:ext cx="1439854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Statement</a:t>
            </a:r>
          </a:p>
        </p:txBody>
      </p:sp>
      <p:sp>
        <p:nvSpPr>
          <p:cNvPr id="465" name="Line"/>
          <p:cNvSpPr/>
          <p:nvPr/>
        </p:nvSpPr>
        <p:spPr>
          <a:xfrm flipH="1">
            <a:off x="6629400" y="4114800"/>
            <a:ext cx="1066800" cy="7747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6" name="Cascade"/>
          <p:cNvSpPr/>
          <p:nvPr/>
        </p:nvSpPr>
        <p:spPr>
          <a:xfrm>
            <a:off x="6832600" y="7325359"/>
            <a:ext cx="1269049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Cascade</a:t>
            </a:r>
          </a:p>
        </p:txBody>
      </p:sp>
      <p:sp>
        <p:nvSpPr>
          <p:cNvPr id="467" name="Line"/>
          <p:cNvSpPr/>
          <p:nvPr/>
        </p:nvSpPr>
        <p:spPr>
          <a:xfrm flipH="1" flipV="1">
            <a:off x="6438900" y="6553200"/>
            <a:ext cx="584200" cy="7747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Block Closures: aka Fun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Block Closures: aka Function</a:t>
            </a:r>
          </a:p>
        </p:txBody>
      </p:sp>
      <p:sp>
        <p:nvSpPr>
          <p:cNvPr id="470" name="fct(x) = x * x +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fct(x) = x * x + x </a:t>
            </a:r>
          </a:p>
          <a:p>
            <a:pPr/>
          </a:p>
          <a:p>
            <a:pPr/>
            <a:r>
              <a:t>|fct|</a:t>
            </a:r>
          </a:p>
          <a:p>
            <a:pPr/>
            <a:r>
              <a:t>fct:= </a:t>
            </a:r>
            <a:r>
              <a:rPr b="1"/>
              <a:t>[:x | </a:t>
            </a:r>
            <a:r>
              <a:t>x * x + x</a:t>
            </a:r>
            <a:r>
              <a:rPr b="1"/>
              <a:t>]</a:t>
            </a:r>
            <a:r>
              <a:t>.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4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Function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Function Application</a:t>
            </a:r>
          </a:p>
        </p:txBody>
      </p:sp>
      <p:sp>
        <p:nvSpPr>
          <p:cNvPr id="474" name="fct (2) = 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fct (2) = 6</a:t>
            </a:r>
          </a:p>
          <a:p>
            <a:pPr/>
            <a:r>
              <a:t>fct (20) = 420 </a:t>
            </a:r>
          </a:p>
          <a:p>
            <a:pPr/>
          </a:p>
          <a:p>
            <a:pPr/>
            <a:r>
              <a:t>fct value: 2           </a:t>
            </a:r>
          </a:p>
          <a:p>
            <a:pPr/>
            <a:r>
              <a:t>&gt; 6</a:t>
            </a:r>
          </a:p>
          <a:p>
            <a:pPr/>
            <a:r>
              <a:t>fct value: 20        </a:t>
            </a:r>
          </a:p>
          <a:p>
            <a:pPr/>
            <a:r>
              <a:t>&gt; 420</a:t>
            </a:r>
          </a:p>
          <a:p>
            <a:pPr>
              <a:defRPr b="1"/>
            </a:pPr>
            <a:r>
              <a:t>[:x | x * x + x] value: 2</a:t>
            </a:r>
          </a:p>
          <a:p>
            <a:pPr>
              <a:defRPr b="1"/>
            </a:pPr>
            <a:r>
              <a:t>&gt;6</a:t>
            </a:r>
          </a:p>
          <a:p>
            <a:pPr>
              <a:defRPr b="1"/>
            </a:pPr>
            <a:r>
              <a:t>[:x | x * x + x] value: 20</a:t>
            </a:r>
          </a:p>
          <a:p>
            <a:pPr>
              <a:defRPr b="1"/>
            </a:pPr>
            <a:r>
              <a:t>&gt;420</a:t>
            </a:r>
          </a:p>
          <a:p>
            <a:pPr/>
          </a:p>
        </p:txBody>
      </p:sp>
      <p:sp>
        <p:nvSpPr>
          <p:cNvPr id="4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#(15 10 19 68)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#(15 10 19 68) </a:t>
            </a:r>
            <a:r>
              <a:rPr b="1"/>
              <a:t>do: </a:t>
            </a:r>
            <a:r>
              <a:t> </a:t>
            </a:r>
          </a:p>
          <a:p>
            <a:pPr/>
            <a:r>
              <a:t>       [:i | Transcript show: i ; cr ]</a:t>
            </a:r>
          </a:p>
        </p:txBody>
      </p:sp>
      <p:sp>
        <p:nvSpPr>
          <p:cNvPr id="4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et’s stop to think that we are that cool!"/>
          <p:cNvSpPr txBox="1"/>
          <p:nvPr>
            <p:ph type="title"/>
          </p:nvPr>
        </p:nvSpPr>
        <p:spPr>
          <a:xfrm>
            <a:off x="571500" y="749300"/>
            <a:ext cx="11861800" cy="2336800"/>
          </a:xfrm>
          <a:prstGeom prst="rect">
            <a:avLst/>
          </a:prstGeom>
        </p:spPr>
        <p:txBody>
          <a:bodyPr/>
          <a:lstStyle/>
          <a:p>
            <a:pPr/>
            <a:r>
              <a:t>Let’s stop to think that we are </a:t>
            </a:r>
            <a:r>
              <a:rPr b="1" i="1"/>
              <a:t>that</a:t>
            </a:r>
            <a:r>
              <a:t> cool!</a:t>
            </a:r>
          </a:p>
        </p:txBody>
      </p:sp>
      <p:pic>
        <p:nvPicPr>
          <p:cNvPr id="301" name="151947_3953.tiff" descr="151947_3953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2200" y="2641600"/>
            <a:ext cx="5029200" cy="7107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#(15 10 19 68)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#(15 10 19 68) </a:t>
            </a:r>
            <a:r>
              <a:rPr b="1"/>
              <a:t>do:  </a:t>
            </a:r>
          </a:p>
          <a:p>
            <a:pPr/>
            <a:r>
              <a:t>       [ :i | Transcript show: i ; cr ]</a:t>
            </a:r>
          </a:p>
        </p:txBody>
      </p:sp>
      <p:sp>
        <p:nvSpPr>
          <p:cNvPr id="4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2" name="Picture 1.png" descr="Picture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400" y="4724400"/>
            <a:ext cx="6553201" cy="2699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1 to: 100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</a:t>
            </a:r>
            <a:r>
              <a:rPr b="1"/>
              <a:t>to:</a:t>
            </a:r>
            <a:r>
              <a:t> 100 </a:t>
            </a:r>
            <a:r>
              <a:rPr b="1"/>
              <a:t>do:</a:t>
            </a:r>
            <a:r>
              <a:t> </a:t>
            </a:r>
          </a:p>
          <a:p>
            <a:pPr/>
            <a:r>
              <a:t>      [ :i | Transcript show: i ; space]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1 to: 100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</a:t>
            </a:r>
            <a:r>
              <a:rPr b="1"/>
              <a:t>to:</a:t>
            </a:r>
            <a:r>
              <a:t> 100 </a:t>
            </a:r>
            <a:r>
              <a:rPr b="1"/>
              <a:t>do:</a:t>
            </a:r>
            <a:r>
              <a:t> </a:t>
            </a:r>
          </a:p>
          <a:p>
            <a:pPr/>
            <a:r>
              <a:t>      [ :i | Transcript show: i ; space]</a:t>
            </a:r>
          </a:p>
        </p:txBody>
      </p:sp>
      <p:sp>
        <p:nvSpPr>
          <p:cNvPr id="4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9" name="Picture 1.png" descr="Picture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4699000"/>
            <a:ext cx="7709569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1 to: 100 by: 3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</a:t>
            </a:r>
            <a:r>
              <a:rPr b="1"/>
              <a:t>to:</a:t>
            </a:r>
            <a:r>
              <a:t> 100 </a:t>
            </a:r>
            <a:r>
              <a:rPr b="1"/>
              <a:t>by:</a:t>
            </a:r>
            <a:r>
              <a:t> 3 </a:t>
            </a:r>
            <a:r>
              <a:rPr b="1"/>
              <a:t>do: </a:t>
            </a:r>
          </a:p>
          <a:p>
            <a:pPr/>
            <a:r>
              <a:t>      [ :i | Transcript show: i ; space]</a:t>
            </a:r>
          </a:p>
        </p:txBody>
      </p:sp>
      <p:sp>
        <p:nvSpPr>
          <p:cNvPr id="4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1 to: 100 by: 3 d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</a:t>
            </a:r>
            <a:r>
              <a:rPr b="1"/>
              <a:t>to: </a:t>
            </a:r>
            <a:r>
              <a:t>100 </a:t>
            </a:r>
            <a:r>
              <a:rPr b="1"/>
              <a:t>by:</a:t>
            </a:r>
            <a:r>
              <a:t> 3 </a:t>
            </a:r>
            <a:r>
              <a:rPr b="1"/>
              <a:t>do:</a:t>
            </a:r>
            <a:r>
              <a:t> </a:t>
            </a:r>
          </a:p>
          <a:p>
            <a:pPr/>
            <a:r>
              <a:t>      [ :i | Transcript show: i ; space]</a:t>
            </a:r>
          </a:p>
        </p:txBody>
      </p:sp>
      <p:sp>
        <p:nvSpPr>
          <p:cNvPr id="4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6" name="Picture 2.png" descr="Pictur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700" y="4457700"/>
            <a:ext cx="7733975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&lt;= aPoint…"/>
          <p:cNvSpPr/>
          <p:nvPr/>
        </p:nvSpPr>
        <p:spPr>
          <a:xfrm>
            <a:off x="1612900" y="3314700"/>
            <a:ext cx="10261600" cy="2540000"/>
          </a:xfrm>
          <a:prstGeom prst="roundRect">
            <a:avLst>
              <a:gd name="adj" fmla="val 7500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&lt;= aPoint 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i="1">
                <a:latin typeface="Courier"/>
                <a:ea typeface="Courier"/>
                <a:cs typeface="Courier"/>
                <a:sym typeface="Courier"/>
              </a:rPr>
              <a:t>"Answer whether the receiver is neither</a:t>
            </a:r>
            <a:endParaRPr i="1">
              <a:latin typeface="Courier"/>
              <a:ea typeface="Courier"/>
              <a:cs typeface="Courier"/>
              <a:sym typeface="Courier"/>
            </a:endParaRPr>
          </a:p>
          <a:p>
            <a: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>
                <a:latin typeface="Courier"/>
                <a:ea typeface="Courier"/>
                <a:cs typeface="Courier"/>
                <a:sym typeface="Courier"/>
              </a:rPr>
              <a:t>	below nor to the right of aPoint."</a:t>
            </a:r>
            <a:endParaRPr i="1">
              <a:latin typeface="Courier"/>
              <a:ea typeface="Courier"/>
              <a:cs typeface="Courier"/>
              <a:sym typeface="Courier"/>
            </a:endParaRPr>
          </a:p>
          <a:p>
            <a: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	^ x &lt;= aPoint x and: [y &lt;= aPoint y]</a:t>
            </a:r>
          </a:p>
        </p:txBody>
      </p:sp>
      <p:sp>
        <p:nvSpPr>
          <p:cNvPr id="499" name="A typical method in Po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typical method in Point</a:t>
            </a:r>
          </a:p>
        </p:txBody>
      </p:sp>
      <p:sp>
        <p:nvSpPr>
          <p:cNvPr id="500" name="Method name"/>
          <p:cNvSpPr/>
          <p:nvPr/>
        </p:nvSpPr>
        <p:spPr>
          <a:xfrm>
            <a:off x="1117600" y="2432303"/>
            <a:ext cx="1874780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 name</a:t>
            </a:r>
          </a:p>
        </p:txBody>
      </p:sp>
      <p:sp>
        <p:nvSpPr>
          <p:cNvPr id="501" name="Line"/>
          <p:cNvSpPr/>
          <p:nvPr/>
        </p:nvSpPr>
        <p:spPr>
          <a:xfrm>
            <a:off x="1701800" y="2832100"/>
            <a:ext cx="190500" cy="6858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2" name="Argument"/>
          <p:cNvSpPr/>
          <p:nvPr/>
        </p:nvSpPr>
        <p:spPr>
          <a:xfrm>
            <a:off x="3759200" y="2432303"/>
            <a:ext cx="1377644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Argument</a:t>
            </a:r>
          </a:p>
        </p:txBody>
      </p:sp>
      <p:sp>
        <p:nvSpPr>
          <p:cNvPr id="503" name="Line"/>
          <p:cNvSpPr/>
          <p:nvPr/>
        </p:nvSpPr>
        <p:spPr>
          <a:xfrm flipH="1">
            <a:off x="3848100" y="2832100"/>
            <a:ext cx="482600" cy="6858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4" name="Comment"/>
          <p:cNvSpPr/>
          <p:nvPr/>
        </p:nvSpPr>
        <p:spPr>
          <a:xfrm>
            <a:off x="6972300" y="2432303"/>
            <a:ext cx="1377371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</a:t>
            </a:r>
          </a:p>
        </p:txBody>
      </p:sp>
      <p:sp>
        <p:nvSpPr>
          <p:cNvPr id="505" name="Line"/>
          <p:cNvSpPr/>
          <p:nvPr/>
        </p:nvSpPr>
        <p:spPr>
          <a:xfrm flipH="1">
            <a:off x="6680200" y="2832100"/>
            <a:ext cx="774700" cy="9779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6" name="Return"/>
          <p:cNvSpPr/>
          <p:nvPr/>
        </p:nvSpPr>
        <p:spPr>
          <a:xfrm>
            <a:off x="1219200" y="6236207"/>
            <a:ext cx="1004929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Return</a:t>
            </a:r>
          </a:p>
        </p:txBody>
      </p:sp>
      <p:sp>
        <p:nvSpPr>
          <p:cNvPr id="507" name="Line"/>
          <p:cNvSpPr/>
          <p:nvPr/>
        </p:nvSpPr>
        <p:spPr>
          <a:xfrm flipV="1">
            <a:off x="1612900" y="5562600"/>
            <a:ext cx="584200" cy="685800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8" name="Binary message"/>
          <p:cNvSpPr/>
          <p:nvPr/>
        </p:nvSpPr>
        <p:spPr>
          <a:xfrm>
            <a:off x="3365500" y="6333744"/>
            <a:ext cx="2169596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Binary message</a:t>
            </a:r>
          </a:p>
        </p:txBody>
      </p:sp>
      <p:sp>
        <p:nvSpPr>
          <p:cNvPr id="509" name="Line"/>
          <p:cNvSpPr/>
          <p:nvPr/>
        </p:nvSpPr>
        <p:spPr>
          <a:xfrm flipH="1" flipV="1">
            <a:off x="6197600" y="5602223"/>
            <a:ext cx="101600" cy="1270001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0" name="Line"/>
          <p:cNvSpPr/>
          <p:nvPr/>
        </p:nvSpPr>
        <p:spPr>
          <a:xfrm flipH="1" flipV="1">
            <a:off x="7280655" y="5642863"/>
            <a:ext cx="482601" cy="685801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1" name="Line"/>
          <p:cNvSpPr/>
          <p:nvPr/>
        </p:nvSpPr>
        <p:spPr>
          <a:xfrm flipV="1">
            <a:off x="2590800" y="5600191"/>
            <a:ext cx="190500" cy="1129793"/>
          </a:xfrm>
          <a:prstGeom prst="line">
            <a:avLst/>
          </a:prstGeom>
          <a:ln w="12700">
            <a:solidFill>
              <a:srgbClr val="921104"/>
            </a:solidFill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12" name="Keyword message"/>
          <p:cNvSpPr/>
          <p:nvPr/>
        </p:nvSpPr>
        <p:spPr>
          <a:xfrm>
            <a:off x="5613400" y="6723888"/>
            <a:ext cx="2464685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Keyword message</a:t>
            </a:r>
          </a:p>
        </p:txBody>
      </p:sp>
      <p:sp>
        <p:nvSpPr>
          <p:cNvPr id="513" name="Instance variable"/>
          <p:cNvSpPr/>
          <p:nvPr/>
        </p:nvSpPr>
        <p:spPr>
          <a:xfrm>
            <a:off x="1612900" y="6723888"/>
            <a:ext cx="2278600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Instance variable</a:t>
            </a:r>
          </a:p>
        </p:txBody>
      </p:sp>
      <p:sp>
        <p:nvSpPr>
          <p:cNvPr id="514" name="Block"/>
          <p:cNvSpPr/>
          <p:nvPr/>
        </p:nvSpPr>
        <p:spPr>
          <a:xfrm>
            <a:off x="7658100" y="6236207"/>
            <a:ext cx="849540" cy="42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2019" marR="52019" defTabSz="1168400">
              <a:buClr>
                <a:srgbClr val="921104"/>
              </a:buClr>
              <a:buFont typeface="Arial"/>
              <a:defRPr sz="2200">
                <a:solidFill>
                  <a:srgbClr val="EC2312"/>
                </a:solidFill>
                <a:uFill>
                  <a:solidFill>
                    <a:srgbClr val="92110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Block</a:t>
            </a:r>
          </a:p>
        </p:txBody>
      </p:sp>
      <p:sp>
        <p:nvSpPr>
          <p:cNvPr id="515" name="(2@3) &lt;= (5@6)"/>
          <p:cNvSpPr/>
          <p:nvPr/>
        </p:nvSpPr>
        <p:spPr>
          <a:xfrm>
            <a:off x="4762500" y="8064500"/>
            <a:ext cx="3670300" cy="736600"/>
          </a:xfrm>
          <a:prstGeom prst="roundRect">
            <a:avLst>
              <a:gd name="adj" fmla="val 25862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(2@3) &lt;= (5@6)</a:t>
            </a:r>
          </a:p>
        </p:txBody>
      </p:sp>
      <p:sp>
        <p:nvSpPr>
          <p:cNvPr id="516" name="true"/>
          <p:cNvSpPr/>
          <p:nvPr/>
        </p:nvSpPr>
        <p:spPr>
          <a:xfrm>
            <a:off x="9105900" y="8064500"/>
            <a:ext cx="1282700" cy="736600"/>
          </a:xfrm>
          <a:prstGeom prst="roundRect">
            <a:avLst>
              <a:gd name="adj" fmla="val 25862"/>
            </a:avLst>
          </a:prstGeom>
          <a:gradFill>
            <a:gsLst>
              <a:gs pos="0">
                <a:srgbClr val="00E689">
                  <a:alpha val="75000"/>
                </a:srgbClr>
              </a:gs>
              <a:gs pos="100000">
                <a:srgbClr val="00E500">
                  <a:alpha val="64999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marL="52019" marR="52019" defTabSz="483616">
              <a:buClr>
                <a:srgbClr val="051990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5199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true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reating cla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Creating classes</a:t>
            </a:r>
          </a:p>
        </p:txBody>
      </p:sp>
      <p:sp>
        <p:nvSpPr>
          <p:cNvPr id="519" name="Send a message to a class (!)"/>
          <p:cNvSpPr/>
          <p:nvPr/>
        </p:nvSpPr>
        <p:spPr>
          <a:xfrm>
            <a:off x="865073" y="2514600"/>
            <a:ext cx="650697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ctr" defTabSz="584200">
              <a:defRPr sz="40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Send a message to a class (!)</a:t>
            </a:r>
          </a:p>
        </p:txBody>
      </p:sp>
      <p:sp>
        <p:nvSpPr>
          <p:cNvPr id="520" name="Number subclass: #Complex…"/>
          <p:cNvSpPr/>
          <p:nvPr/>
        </p:nvSpPr>
        <p:spPr>
          <a:xfrm>
            <a:off x="1498600" y="4229100"/>
            <a:ext cx="9994900" cy="3213100"/>
          </a:xfrm>
          <a:prstGeom prst="roundRect">
            <a:avLst>
              <a:gd name="adj" fmla="val 5929"/>
            </a:avLst>
          </a:prstGeom>
          <a:solidFill>
            <a:srgbClr val="7A89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marL="52019" marR="52019" defTabSz="493776">
              <a:lnSpc>
                <a:spcPct val="95000"/>
              </a:lnSpc>
              <a:spcBef>
                <a:spcPts val="500"/>
              </a:spcBef>
              <a:buClr>
                <a:srgbClr val="0B1992"/>
              </a:buClr>
              <a:buFont typeface="Courier"/>
              <a:defRPr b="1" i="1"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rPr b="0"/>
              <a:t>Number</a:t>
            </a:r>
            <a:r>
              <a:t> subclass: </a:t>
            </a:r>
            <a:r>
              <a:rPr b="0"/>
              <a:t>#Complex</a:t>
            </a:r>
          </a:p>
          <a:p>
            <a:pPr marL="52019" marR="52019" defTabSz="493776">
              <a:lnSpc>
                <a:spcPct val="95000"/>
              </a:lnSpc>
              <a:spcBef>
                <a:spcPts val="500"/>
              </a:spcBef>
              <a:buClr>
                <a:srgbClr val="0B1992"/>
              </a:buClr>
              <a:buFont typeface="Courier"/>
              <a:defRPr b="1" i="1"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	instanceVariableNames: </a:t>
            </a:r>
            <a:r>
              <a:rPr b="0"/>
              <a:t>'real imaginary'</a:t>
            </a:r>
            <a:endParaRPr b="0"/>
          </a:p>
          <a:p>
            <a:pPr marL="52019" marR="52019" defTabSz="493776">
              <a:lnSpc>
                <a:spcPct val="95000"/>
              </a:lnSpc>
              <a:spcBef>
                <a:spcPts val="5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	...</a:t>
            </a:r>
          </a:p>
          <a:p>
            <a:pPr marL="52019" marR="52019" defTabSz="493776">
              <a:lnSpc>
                <a:spcPct val="95000"/>
              </a:lnSpc>
              <a:spcBef>
                <a:spcPts val="500"/>
              </a:spcBef>
              <a:buClr>
                <a:srgbClr val="0B1992"/>
              </a:buClr>
              <a:buFont typeface="Courier"/>
              <a:defRPr sz="3000">
                <a:solidFill>
                  <a:srgbClr val="FFFFFF"/>
                </a:solidFill>
                <a:uFill>
                  <a:solidFill>
                    <a:srgbClr val="0B1992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rPr b="1" i="1"/>
              <a:t>	category:</a:t>
            </a:r>
            <a:r>
              <a:t> 'ComplexNumbers'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1.0"/>
          <p:cNvSpPr/>
          <p:nvPr/>
        </p:nvSpPr>
        <p:spPr>
          <a:xfrm>
            <a:off x="2349748" y="1289050"/>
            <a:ext cx="103505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1.0</a:t>
            </a:r>
          </a:p>
        </p:txBody>
      </p:sp>
      <p:sp>
        <p:nvSpPr>
          <p:cNvPr id="523" name="+ Major Cleanups (MVC, eToys)…"/>
          <p:cNvSpPr/>
          <p:nvPr/>
        </p:nvSpPr>
        <p:spPr>
          <a:xfrm>
            <a:off x="1436222" y="2971800"/>
            <a:ext cx="10350501" cy="509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</a:t>
            </a:r>
            <a:r>
              <a:rPr b="1" i="1"/>
              <a:t>Major</a:t>
            </a:r>
            <a:r>
              <a:t> Cleanups (MVC, eToys)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New UI Look / TrueType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Tools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</a:t>
            </a:r>
            <a:r>
              <a:rPr b="1" i="1"/>
              <a:t>Block Closures (thanks Qwak)</a:t>
            </a:r>
            <a:endParaRPr b="1"/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</a:t>
            </a:r>
            <a:r>
              <a:rPr b="1" i="1"/>
              <a:t>Lots</a:t>
            </a:r>
            <a:r>
              <a:t> of bugfixes and small improvements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Preferences clean up</a:t>
            </a:r>
          </a:p>
          <a:p>
            <a:pPr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+ </a:t>
            </a:r>
            <a:r>
              <a:rPr b="1" i="1"/>
              <a:t>MIT license clean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Update ~1200 Bug-reports closed…"/>
          <p:cNvSpPr/>
          <p:nvPr/>
        </p:nvSpPr>
        <p:spPr>
          <a:xfrm>
            <a:off x="1321922" y="3651250"/>
            <a:ext cx="10350501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Update ~1200 Bug-reports closed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470 Updates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Release Candidate: October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Future"/>
          <p:cNvSpPr/>
          <p:nvPr/>
        </p:nvSpPr>
        <p:spPr>
          <a:xfrm>
            <a:off x="4686548" y="4121150"/>
            <a:ext cx="36322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Future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ython, Ruby, Groovy, Lua...  Erlang..."/>
          <p:cNvSpPr txBox="1"/>
          <p:nvPr>
            <p:ph type="title"/>
          </p:nvPr>
        </p:nvSpPr>
        <p:spPr>
          <a:xfrm>
            <a:off x="571500" y="2971800"/>
            <a:ext cx="11861800" cy="3276600"/>
          </a:xfrm>
          <a:prstGeom prst="rect">
            <a:avLst/>
          </a:prstGeom>
        </p:spPr>
        <p:txBody>
          <a:bodyPr/>
          <a:lstStyle/>
          <a:p>
            <a:pPr/>
            <a:r>
              <a:t>Python, Ruby, Groovy, Lua...</a:t>
            </a:r>
          </a:p>
          <a:p>
            <a:pPr/>
          </a:p>
          <a:p>
            <a:pPr/>
            <a:r>
              <a:t>Erlang...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...clean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...cleaner</a:t>
            </a:r>
          </a:p>
        </p:txBody>
      </p:sp>
      <p:sp>
        <p:nvSpPr>
          <p:cNvPr id="530" name="started to run SmallLint... and fix"/>
          <p:cNvSpPr/>
          <p:nvPr/>
        </p:nvSpPr>
        <p:spPr>
          <a:xfrm>
            <a:off x="3238500" y="8204200"/>
            <a:ext cx="95250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5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started to run SmallLint... and 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...bett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...better</a:t>
            </a:r>
          </a:p>
        </p:txBody>
      </p:sp>
      <p:sp>
        <p:nvSpPr>
          <p:cNvPr id="533" name="I.1 has a lot of fixes and improvements"/>
          <p:cNvSpPr/>
          <p:nvPr/>
        </p:nvSpPr>
        <p:spPr>
          <a:xfrm>
            <a:off x="3238500" y="8274049"/>
            <a:ext cx="95250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I.1 has a lot of fixes and improvements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...small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...smaller</a:t>
            </a:r>
          </a:p>
        </p:txBody>
      </p:sp>
      <p:sp>
        <p:nvSpPr>
          <p:cNvPr id="536" name="small image is 2 Mb"/>
          <p:cNvSpPr/>
          <p:nvPr/>
        </p:nvSpPr>
        <p:spPr>
          <a:xfrm>
            <a:off x="3962400" y="7213600"/>
            <a:ext cx="57531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52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small image is 2 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...faster"/>
          <p:cNvSpPr/>
          <p:nvPr/>
        </p:nvSpPr>
        <p:spPr>
          <a:xfrm>
            <a:off x="3619748" y="41211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...faster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What we dream ab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we dream about</a:t>
            </a:r>
          </a:p>
        </p:txBody>
      </p:sp>
      <p:sp>
        <p:nvSpPr>
          <p:cNvPr id="541" name="Better tools…"/>
          <p:cNvSpPr txBox="1"/>
          <p:nvPr>
            <p:ph type="body" sz="half" idx="1"/>
          </p:nvPr>
        </p:nvSpPr>
        <p:spPr>
          <a:xfrm>
            <a:off x="1270000" y="4178300"/>
            <a:ext cx="10464800" cy="4089400"/>
          </a:xfrm>
          <a:prstGeom prst="rect">
            <a:avLst/>
          </a:prstGeom>
        </p:spPr>
        <p:txBody>
          <a:bodyPr/>
          <a:lstStyle/>
          <a:p>
            <a:pPr/>
            <a:r>
              <a:t>Better tools</a:t>
            </a:r>
          </a:p>
          <a:p>
            <a:pPr lvl="2"/>
            <a:r>
              <a:t>next generation refactoring</a:t>
            </a:r>
          </a:p>
          <a:p>
            <a:pPr/>
            <a:r>
              <a:t>Better infrastructure</a:t>
            </a:r>
          </a:p>
          <a:p>
            <a:pPr lvl="3"/>
            <a:r>
              <a:t>Announcements</a:t>
            </a:r>
          </a:p>
          <a:p>
            <a:pPr lvl="3"/>
            <a:r>
              <a:t>New compilers</a:t>
            </a:r>
          </a:p>
          <a:p>
            <a:pPr lvl="3"/>
            <a:r>
              <a:t>First class packages</a:t>
            </a:r>
          </a:p>
          <a:p>
            <a:pPr lvl="3"/>
            <a:r>
              <a:t>Minimal core</a:t>
            </a:r>
          </a:p>
          <a:p>
            <a:pPr lvl="3"/>
            <a:r>
              <a:t>Logging</a:t>
            </a:r>
          </a:p>
          <a:p>
            <a:pPr lvl="3"/>
            <a:r>
              <a:t>Integration Server....</a:t>
            </a:r>
          </a:p>
          <a:p>
            <a:pPr>
              <a:defRPr b="1" i="1"/>
            </a:pPr>
            <a:r>
              <a:t>So that people can invent their future </a:t>
            </a:r>
          </a:p>
        </p:txBody>
      </p:sp>
      <p:sp>
        <p:nvSpPr>
          <p:cNvPr id="542" name="A flexible infrastructure to be able to…"/>
          <p:cNvSpPr/>
          <p:nvPr/>
        </p:nvSpPr>
        <p:spPr>
          <a:xfrm>
            <a:off x="1512422" y="2470150"/>
            <a:ext cx="103505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A flexible infrastructure to be able to 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reinvent itself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Everybody can help"/>
          <p:cNvSpPr/>
          <p:nvPr/>
        </p:nvSpPr>
        <p:spPr>
          <a:xfrm>
            <a:off x="0" y="1066800"/>
            <a:ext cx="100076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Everybody can help</a:t>
            </a:r>
          </a:p>
        </p:txBody>
      </p:sp>
      <p:sp>
        <p:nvSpPr>
          <p:cNvPr id="545" name="Reporting bugs…"/>
          <p:cNvSpPr/>
          <p:nvPr/>
        </p:nvSpPr>
        <p:spPr>
          <a:xfrm>
            <a:off x="1905000" y="4083050"/>
            <a:ext cx="8394700" cy="410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Reporting bugs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Confirming bugs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Writing tests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Writing examples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Writing comments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Simple contributing fixes</a:t>
            </a:r>
          </a:p>
          <a:p>
            <a:pPr defTabSz="584200">
              <a:defRPr sz="3900">
                <a:latin typeface="+mj-lt"/>
                <a:ea typeface="+mj-ea"/>
                <a:cs typeface="+mj-cs"/>
                <a:sym typeface="Gill Sans"/>
              </a:defRPr>
            </a:pPr>
            <a:r>
              <a:t>Deep discussion...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rocess"/>
          <p:cNvSpPr/>
          <p:nvPr/>
        </p:nvSpPr>
        <p:spPr>
          <a:xfrm>
            <a:off x="248" y="-63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Process</a:t>
            </a:r>
          </a:p>
        </p:txBody>
      </p:sp>
      <p:pic>
        <p:nvPicPr>
          <p:cNvPr id="54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0" y="1638300"/>
            <a:ext cx="10591800" cy="7228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haro Sprints"/>
          <p:cNvSpPr/>
          <p:nvPr/>
        </p:nvSpPr>
        <p:spPr>
          <a:xfrm>
            <a:off x="248" y="-6350"/>
            <a:ext cx="80645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Pharo Sprints</a:t>
            </a:r>
          </a:p>
        </p:txBody>
      </p:sp>
      <p:sp>
        <p:nvSpPr>
          <p:cNvPr id="551" name="May 2008 Bern…"/>
          <p:cNvSpPr/>
          <p:nvPr/>
        </p:nvSpPr>
        <p:spPr>
          <a:xfrm>
            <a:off x="622300" y="2171700"/>
            <a:ext cx="6248400" cy="314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t>May 2008 Bern</a:t>
            </a:r>
          </a:p>
          <a:p>
            <a:pPr defTabSz="584200"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t>July 2009 Bern</a:t>
            </a:r>
          </a:p>
          <a:p>
            <a:pPr defTabSz="584200"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t>October 2009 Lille</a:t>
            </a:r>
          </a:p>
          <a:p>
            <a:pPr defTabSz="584200"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t>November 2009 Buenos Ares</a:t>
            </a:r>
          </a:p>
          <a:p>
            <a: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2400"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552" name="Free access"/>
          <p:cNvSpPr/>
          <p:nvPr/>
        </p:nvSpPr>
        <p:spPr>
          <a:xfrm>
            <a:off x="1905000" y="5511800"/>
            <a:ext cx="83947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9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Free access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Boo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Books</a:t>
            </a:r>
          </a:p>
        </p:txBody>
      </p:sp>
      <p:sp>
        <p:nvSpPr>
          <p:cNvPr id="555" name="Pharo by example vol. 1 is out…"/>
          <p:cNvSpPr txBox="1"/>
          <p:nvPr>
            <p:ph type="body" idx="1"/>
          </p:nvPr>
        </p:nvSpPr>
        <p:spPr>
          <a:xfrm>
            <a:off x="1104900" y="2768600"/>
            <a:ext cx="12369800" cy="5715000"/>
          </a:xfrm>
          <a:prstGeom prst="rect">
            <a:avLst/>
          </a:prstGeom>
        </p:spPr>
        <p:txBody>
          <a:bodyPr spcCol="618490"/>
          <a:lstStyle/>
          <a:p>
            <a:pPr>
              <a:defRPr sz="4500"/>
            </a:pPr>
            <a:r>
              <a:t>Pharo by example vol. 1 is out </a:t>
            </a:r>
          </a:p>
          <a:p>
            <a:pPr>
              <a:defRPr sz="4500"/>
            </a:pPr>
          </a:p>
          <a:p>
            <a:pPr>
              <a:defRPr sz="4500"/>
            </a:pPr>
            <a:r>
              <a:t>Pharo by example vol. 2 on preparation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1029084_12036042.jpg" descr="1029084_120360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0" y="-95250"/>
            <a:ext cx="13258800" cy="994410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Thanks"/>
          <p:cNvSpPr/>
          <p:nvPr/>
        </p:nvSpPr>
        <p:spPr>
          <a:xfrm>
            <a:off x="-482352" y="-6350"/>
            <a:ext cx="57531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>
                <a:solidFill>
                  <a:srgbClr val="0E0E0D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Thanks</a:t>
            </a:r>
          </a:p>
        </p:txBody>
      </p:sp>
      <p:sp>
        <p:nvSpPr>
          <p:cNvPr id="559" name="Hans Beck…"/>
          <p:cNvSpPr/>
          <p:nvPr/>
        </p:nvSpPr>
        <p:spPr>
          <a:xfrm>
            <a:off x="-101600" y="1257300"/>
            <a:ext cx="5753100" cy="863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Hans Beck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Alexandre Bergel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Cedric Beler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Torsten Bergmann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Matthias Berth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Ralph Boland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Noury Bouraqadi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Brian Brown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Gwenael Casaccio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Damien Cassou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Nicolas Cellier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Gary Chambers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Miguel Coba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Gabriel Cotelli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Carlos Crosetti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Cyrille Delaunay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Simon Denier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Marcus Denker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Ramiro Diaz Trepat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Stephane Ducasse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Morales Durand Hernan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Stephan Eggermont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Luc Fabresse </a:t>
            </a:r>
          </a:p>
        </p:txBody>
      </p:sp>
      <p:sp>
        <p:nvSpPr>
          <p:cNvPr id="560" name="Matthew Fulmer…"/>
          <p:cNvSpPr/>
          <p:nvPr/>
        </p:nvSpPr>
        <p:spPr>
          <a:xfrm>
            <a:off x="5041900" y="723900"/>
            <a:ext cx="3797300" cy="970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Matthew Fulmer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Hilaire Fernandes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Julian Fitzell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Tudor Girba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Sean Glazier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Norbert Hartl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Dale Henrichs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Reinout Heeck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Eric Hochmeister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Keith Hodges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Henrik Sperre Johansen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Pavel Krivanek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Adrian Kuhn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Adrian Lienhard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Andreas Leidig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Mariano Martinez Peck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Dave Mason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John McIntosh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Johnaton Meichtry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Eliot Miranda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Hernan Morales Durand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Philipp Marshall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Jannick Menanteau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Yann Monclair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Oscar Nierstrasz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561" name="David J Pennell…"/>
          <p:cNvSpPr/>
          <p:nvPr/>
        </p:nvSpPr>
        <p:spPr>
          <a:xfrm>
            <a:off x="8712200" y="1257300"/>
            <a:ext cx="3797300" cy="863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David J Pennell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Joseph Pelrine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Alain Plantec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Damien Pollet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Lukas Renggli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Jorge Ressia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Mike Roberts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Robert Rothwell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David Rotlisberger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Michael Rueger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Bill Schwab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Niko Schwarz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Igor Stasenko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Francois Stephany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Serge Stinckwich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Mathieu Suen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Lawrence Trutter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Andrew Tween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martin von loewis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Andres Valloud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Juan Vuletich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Steven Wirts </a:t>
            </a:r>
          </a:p>
          <a:p>
            <a:pPr algn="ctr" defTabSz="584200">
              <a:defRPr sz="2400">
                <a:solidFill>
                  <a:srgbClr val="FEFFF4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Hernan Wilkinson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useum.jpg" descr="Muse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300" y="-2159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Let’s stop to live in a museum!"/>
          <p:cNvSpPr txBox="1"/>
          <p:nvPr>
            <p:ph type="title"/>
          </p:nvPr>
        </p:nvSpPr>
        <p:spPr>
          <a:xfrm>
            <a:off x="1485900" y="558800"/>
            <a:ext cx="9550400" cy="2336800"/>
          </a:xfrm>
          <a:prstGeom prst="rect">
            <a:avLst/>
          </a:prstGeom>
        </p:spPr>
        <p:txBody>
          <a:bodyPr/>
          <a:lstStyle>
            <a:lvl1pPr algn="ctr">
              <a:defRPr sz="7900">
                <a:solidFill>
                  <a:srgbClr val="020202"/>
                </a:solidFill>
              </a:defRPr>
            </a:lvl1pPr>
          </a:lstStyle>
          <a:p>
            <a:pPr/>
            <a:r>
              <a:t>Let’s stop to live in a museum!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Join Us!"/>
          <p:cNvSpPr/>
          <p:nvPr/>
        </p:nvSpPr>
        <p:spPr>
          <a:xfrm>
            <a:off x="4064248" y="1289050"/>
            <a:ext cx="7759701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9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Join Us!</a:t>
            </a:r>
          </a:p>
        </p:txBody>
      </p:sp>
      <p:sp>
        <p:nvSpPr>
          <p:cNvPr id="564" name="Creating good energy, software quality,…"/>
          <p:cNvSpPr/>
          <p:nvPr/>
        </p:nvSpPr>
        <p:spPr>
          <a:xfrm>
            <a:off x="1321922" y="4318000"/>
            <a:ext cx="10350501" cy="445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Creating good energy, software quality,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  <a:r>
              <a:t>learning and having fun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b="1" sz="4200">
                <a:latin typeface="+mj-lt"/>
                <a:ea typeface="+mj-ea"/>
                <a:cs typeface="+mj-cs"/>
                <a:sym typeface="Gill Sans"/>
              </a:defRPr>
            </a:pPr>
            <a:r>
              <a:rPr u="sng">
                <a:hlinkClick r:id="rId2" invalidUrl="" action="" tgtFrame="" tooltip="" history="1" highlightClick="0" endSnd="0"/>
              </a:rPr>
              <a:t>http://pharo-project.org</a:t>
            </a:r>
          </a:p>
          <a:p>
            <a:pPr algn="ctr" defTabSz="584200">
              <a:defRPr sz="4200"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pic>
        <p:nvPicPr>
          <p:cNvPr id="565" name="pharo.png" descr="pha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1422400"/>
            <a:ext cx="4762500" cy="171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When do we really build on top of giant shoulders?  Thanks Dan and Alan. Now...   I want more!"/>
          <p:cNvSpPr txBox="1"/>
          <p:nvPr>
            <p:ph type="title"/>
          </p:nvPr>
        </p:nvSpPr>
        <p:spPr>
          <a:xfrm>
            <a:off x="571500" y="2971800"/>
            <a:ext cx="11861800" cy="5956300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When do we </a:t>
            </a:r>
            <a:r>
              <a:rPr b="1" i="1"/>
              <a:t>really</a:t>
            </a:r>
            <a:r>
              <a:t> build on top of giant shoulders? </a:t>
            </a:r>
          </a:p>
          <a:p>
            <a:pPr>
              <a:defRPr sz="4400"/>
            </a:pPr>
            <a:r>
              <a:rPr sz="3700"/>
              <a:t>Thanks Dan and Alan. Now...</a:t>
            </a:r>
            <a:endParaRPr sz="5300"/>
          </a:p>
          <a:p>
            <a:pPr>
              <a:defRPr sz="12200"/>
            </a:pPr>
            <a:r>
              <a:rPr sz="11500"/>
              <a:t>		</a:t>
            </a:r>
            <a:r>
              <a:rPr b="1" sz="13300"/>
              <a:t>I want </a:t>
            </a:r>
            <a:r>
              <a:rPr b="1" i="1" sz="13300"/>
              <a:t>more</a:t>
            </a:r>
            <a:r>
              <a:rPr b="1" sz="13300"/>
              <a:t>!</a:t>
            </a:r>
            <a:endParaRPr b="1" sz="7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