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11400" y="-215900"/>
            <a:ext cx="19509847" cy="1163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haro.png" descr="pha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9700" y="1295400"/>
            <a:ext cx="4691945" cy="168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1270000" y="27305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2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ge"/>
          <p:cNvSpPr/>
          <p:nvPr>
            <p:ph type="pic" sz="half" idx="21"/>
          </p:nvPr>
        </p:nvSpPr>
        <p:spPr>
          <a:xfrm>
            <a:off x="7124700" y="1612900"/>
            <a:ext cx="4216401" cy="632874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1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sz="half" idx="21"/>
          </p:nvPr>
        </p:nvSpPr>
        <p:spPr>
          <a:xfrm>
            <a:off x="7124700" y="1612900"/>
            <a:ext cx="4216401" cy="6328743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1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sz="quarter" idx="21"/>
          </p:nvPr>
        </p:nvSpPr>
        <p:spPr>
          <a:xfrm>
            <a:off x="7175500" y="2540000"/>
            <a:ext cx="4102101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0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200" y="0"/>
            <a:ext cx="19509847" cy="116332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200" y="0"/>
            <a:ext cx="19509847" cy="116332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254000" tIns="254000" rIns="254000" bIns="254000" numCol="2" spcCol="523240" anchor="t"/>
          <a:lstStyle>
            <a:lvl1pPr marL="0" indent="0">
              <a:spcBef>
                <a:spcPts val="2500"/>
              </a:spcBef>
              <a:buSzTx/>
              <a:buNone/>
              <a:defRPr sz="3700"/>
            </a:lvl1pPr>
            <a:lvl2pPr marL="0" indent="0">
              <a:spcBef>
                <a:spcPts val="1400"/>
              </a:spcBef>
              <a:buSzTx/>
              <a:buNone/>
              <a:defRPr sz="3000"/>
            </a:lvl2pPr>
            <a:lvl3pPr marL="0" indent="0">
              <a:spcBef>
                <a:spcPts val="1200"/>
              </a:spcBef>
              <a:buSzTx/>
              <a:buNone/>
              <a:defRPr sz="2600"/>
            </a:lvl3pPr>
            <a:lvl4pPr marL="0" indent="0">
              <a:spcBef>
                <a:spcPts val="1200"/>
              </a:spcBef>
              <a:buSzTx/>
              <a:buNone/>
              <a:defRPr sz="2400"/>
            </a:lvl4pPr>
            <a:lvl5pPr marL="0" indent="0">
              <a:spcBef>
                <a:spcPts val="3700"/>
              </a:spcBef>
              <a:buSz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haro-project.org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g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haro-project.org" TargetMode="External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http://www.pharo-project.org"/>
          <p:cNvSpPr/>
          <p:nvPr/>
        </p:nvSpPr>
        <p:spPr>
          <a:xfrm>
            <a:off x="1193800" y="3848100"/>
            <a:ext cx="9956800" cy="306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48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http://www.pharo-project.org</a:t>
            </a:r>
          </a:p>
        </p:txBody>
      </p:sp>
      <p:sp>
        <p:nvSpPr>
          <p:cNvPr id="151" name="A clean, innovative, open-source Smalltalk environment"/>
          <p:cNvSpPr/>
          <p:nvPr/>
        </p:nvSpPr>
        <p:spPr>
          <a:xfrm>
            <a:off x="431800" y="3727450"/>
            <a:ext cx="12573000" cy="148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700"/>
            </a:pPr>
            <a:r>
              <a:t>A </a:t>
            </a:r>
            <a:r>
              <a:rPr i="1"/>
              <a:t>clean</a:t>
            </a:r>
            <a:r>
              <a:t>, </a:t>
            </a:r>
            <a:r>
              <a:rPr i="1"/>
              <a:t>innovative</a:t>
            </a:r>
            <a:r>
              <a:t>, open-source Smalltalk environment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er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Pier</a:t>
            </a:r>
          </a:p>
        </p:txBody>
      </p:sp>
      <p:pic>
        <p:nvPicPr>
          <p:cNvPr id="177" name="seaside.tiff" descr="seasid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" y="152400"/>
            <a:ext cx="11239500" cy="1009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er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Pier</a:t>
            </a:r>
          </a:p>
        </p:txBody>
      </p:sp>
      <p:pic>
        <p:nvPicPr>
          <p:cNvPr id="180" name="pier.gif" descr="pier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393700"/>
            <a:ext cx="114935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iPhone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iPhone</a:t>
            </a:r>
          </a:p>
        </p:txBody>
      </p:sp>
      <p:pic>
        <p:nvPicPr>
          <p:cNvPr id="183" name="iphone-256.png" descr="iphone-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4700" y="1358900"/>
            <a:ext cx="3251200" cy="600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LASS_logo.png" descr="GLASS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544" y="1536700"/>
            <a:ext cx="12018857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malltalk with OO-Database…"/>
          <p:cNvSpPr/>
          <p:nvPr/>
        </p:nvSpPr>
        <p:spPr>
          <a:xfrm>
            <a:off x="1321922" y="4730750"/>
            <a:ext cx="10350501" cy="340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700"/>
            </a:pPr>
            <a:r>
              <a:t>Smalltalk with OO-Database</a:t>
            </a:r>
          </a:p>
          <a:p>
            <a:pPr>
              <a:defRPr sz="5700"/>
            </a:pPr>
          </a:p>
          <a:p>
            <a:pPr>
              <a:defRPr sz="5700"/>
            </a:pPr>
            <a:r>
              <a:t>Pharo is the 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ompan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Companies</a:t>
            </a:r>
          </a:p>
        </p:txBody>
      </p:sp>
      <p:sp>
        <p:nvSpPr>
          <p:cNvPr id="189" name="netstyle.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netstyle.ch</a:t>
            </a:r>
          </a:p>
          <a:p>
            <a:pPr/>
            <a:r>
              <a:t>cmsbox</a:t>
            </a:r>
          </a:p>
          <a:p>
            <a:pPr/>
            <a:r>
              <a:t>Pinesoft</a:t>
            </a:r>
          </a:p>
          <a:p>
            <a:pPr/>
            <a:r>
              <a:t>Smallworks</a:t>
            </a:r>
          </a:p>
          <a:p>
            <a:pPr/>
            <a:r>
              <a:t>Agilitic.be</a:t>
            </a:r>
          </a:p>
          <a:p>
            <a:pPr/>
            <a:r>
              <a:t>Inceptive.be</a:t>
            </a:r>
          </a:p>
          <a:p>
            <a:pPr/>
            <a:r>
              <a:t>GemStone</a:t>
            </a:r>
          </a:p>
          <a:p>
            <a:pPr/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Univers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Universities</a:t>
            </a:r>
          </a:p>
        </p:txBody>
      </p:sp>
      <p:sp>
        <p:nvSpPr>
          <p:cNvPr id="192" name="Annec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Annecy</a:t>
            </a:r>
          </a:p>
          <a:p>
            <a:pPr/>
            <a:r>
              <a:t>Lugano</a:t>
            </a:r>
          </a:p>
          <a:p>
            <a:pPr/>
            <a:r>
              <a:t>Bern</a:t>
            </a:r>
          </a:p>
          <a:p>
            <a:pPr/>
            <a:r>
              <a:t>Douai</a:t>
            </a:r>
          </a:p>
          <a:p>
            <a:pPr/>
            <a:r>
              <a:t>Lille</a:t>
            </a:r>
          </a:p>
          <a:p>
            <a:pPr/>
            <a:r>
              <a:t>Santiago</a:t>
            </a:r>
          </a:p>
          <a:p>
            <a:pPr/>
            <a:r>
              <a:t>Bruxelles</a:t>
            </a:r>
          </a:p>
          <a:p>
            <a:pPr/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(Why? The little history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200"/>
            </a:lvl1pPr>
          </a:lstStyle>
          <a:p>
            <a:pPr/>
            <a:r>
              <a:t>(Why? The little history)</a:t>
            </a:r>
          </a:p>
        </p:txBody>
      </p:sp>
      <p:sp>
        <p:nvSpPr>
          <p:cNvPr id="195" name="1996: discover Smalltalk…"/>
          <p:cNvSpPr txBox="1"/>
          <p:nvPr>
            <p:ph type="body" idx="1"/>
          </p:nvPr>
        </p:nvSpPr>
        <p:spPr>
          <a:xfrm>
            <a:off x="1270000" y="2768600"/>
            <a:ext cx="10464800" cy="62230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500"/>
              </a:spcBef>
              <a:buSzTx/>
              <a:buNone/>
              <a:defRPr sz="2700"/>
            </a:pPr>
            <a:r>
              <a:rPr sz="2500"/>
              <a:t>1996: discover Smalltalk</a:t>
            </a:r>
            <a:endParaRPr sz="2500"/>
          </a:p>
          <a:p>
            <a:pPr marL="0" indent="0">
              <a:spcBef>
                <a:spcPts val="1500"/>
              </a:spcBef>
              <a:buSzTx/>
              <a:buNone/>
              <a:defRPr sz="2700"/>
            </a:pPr>
            <a:r>
              <a:rPr sz="2500"/>
              <a:t>1998: discover Squeak</a:t>
            </a:r>
            <a:endParaRPr sz="2500"/>
          </a:p>
          <a:p>
            <a:pPr marL="0" indent="0">
              <a:spcBef>
                <a:spcPts val="1500"/>
              </a:spcBef>
              <a:buSzTx/>
              <a:buNone/>
              <a:defRPr sz="2700"/>
            </a:pPr>
            <a:r>
              <a:rPr sz="2500"/>
              <a:t>~2000: harvesters 3.xx, 3.6, 3.7, started to clean</a:t>
            </a:r>
            <a:endParaRPr sz="2500"/>
          </a:p>
          <a:p>
            <a:pPr marL="0" indent="0">
              <a:spcBef>
                <a:spcPts val="1500"/>
              </a:spcBef>
              <a:buSzTx/>
              <a:buNone/>
              <a:defRPr sz="2700"/>
            </a:pPr>
            <a:r>
              <a:rPr sz="2500"/>
              <a:t>Responsible for Squeak3.9</a:t>
            </a:r>
            <a:endParaRPr sz="2500"/>
          </a:p>
          <a:p>
            <a:pPr lvl="2" marL="0" indent="1206500">
              <a:spcBef>
                <a:spcPts val="1500"/>
              </a:spcBef>
              <a:buSzTx/>
              <a:buNone/>
              <a:defRPr sz="2700"/>
            </a:pPr>
            <a:r>
              <a:rPr sz="2500"/>
              <a:t>Tried to </a:t>
            </a:r>
            <a:r>
              <a:rPr b="1" i="1" sz="2500"/>
              <a:t>clean</a:t>
            </a:r>
            <a:r>
              <a:rPr sz="2500"/>
              <a:t> without </a:t>
            </a:r>
            <a:r>
              <a:rPr b="1" i="1" sz="2500"/>
              <a:t>breaking</a:t>
            </a:r>
            <a:r>
              <a:rPr sz="2500"/>
              <a:t> </a:t>
            </a:r>
            <a:r>
              <a:rPr b="1" i="1" sz="2500"/>
              <a:t>unmaintained</a:t>
            </a:r>
            <a:r>
              <a:rPr sz="2500"/>
              <a:t> code </a:t>
            </a:r>
            <a:endParaRPr sz="2500"/>
          </a:p>
          <a:p>
            <a:pPr lvl="2" marL="0" indent="1206500">
              <a:spcBef>
                <a:spcPts val="1500"/>
              </a:spcBef>
              <a:buSzTx/>
              <a:buNone/>
              <a:defRPr sz="2700"/>
            </a:pPr>
            <a:r>
              <a:rPr sz="2500"/>
              <a:t>Called </a:t>
            </a:r>
            <a:r>
              <a:rPr b="1" i="1" sz="2500"/>
              <a:t>“random refactorer”</a:t>
            </a:r>
            <a:r>
              <a:rPr sz="2500"/>
              <a:t>, got bashed...</a:t>
            </a:r>
            <a:endParaRPr sz="2500"/>
          </a:p>
          <a:p>
            <a:pPr lvl="2" marL="0" indent="1206500">
              <a:spcBef>
                <a:spcPts val="1500"/>
              </a:spcBef>
              <a:buSzTx/>
              <a:buNone/>
              <a:defRPr sz="2700"/>
            </a:pPr>
            <a:r>
              <a:rPr sz="2500"/>
              <a:t>Marcus got burnt, Stef wanted to look at Python, Ruby...</a:t>
            </a:r>
            <a:endParaRPr sz="2500"/>
          </a:p>
          <a:p>
            <a:pPr lvl="2" marL="0" indent="1206500">
              <a:spcBef>
                <a:spcPts val="1500"/>
              </a:spcBef>
              <a:buSzTx/>
              <a:buNone/>
              <a:defRPr sz="2700"/>
            </a:pPr>
            <a:r>
              <a:rPr sz="2500"/>
              <a:t>Saw lot of people turn off by Squeak lack of </a:t>
            </a:r>
            <a:r>
              <a:t>consideration for good code </a:t>
            </a:r>
          </a:p>
          <a:p>
            <a:pPr marL="0" indent="0">
              <a:spcBef>
                <a:spcPts val="1500"/>
              </a:spcBef>
              <a:buSzTx/>
              <a:buNone/>
              <a:defRPr sz="2700"/>
            </a:pPr>
            <a:r>
              <a:t>Pharo is keeping our smalltalk inside flame burning</a:t>
            </a:r>
          </a:p>
          <a:p>
            <a:pPr lvl="2" marL="0" indent="1206500">
              <a:buSzTx/>
              <a:buNone/>
              <a:defRPr sz="29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uture"/>
          <p:cNvSpPr/>
          <p:nvPr/>
        </p:nvSpPr>
        <p:spPr>
          <a:xfrm>
            <a:off x="4686548" y="41211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Future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...cleaner"/>
          <p:cNvSpPr/>
          <p:nvPr/>
        </p:nvSpPr>
        <p:spPr>
          <a:xfrm>
            <a:off x="3619748" y="41211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...cleaner</a:t>
            </a:r>
          </a:p>
        </p:txBody>
      </p:sp>
      <p:sp>
        <p:nvSpPr>
          <p:cNvPr id="200" name="started to run SmallLint... and fix"/>
          <p:cNvSpPr/>
          <p:nvPr/>
        </p:nvSpPr>
        <p:spPr>
          <a:xfrm>
            <a:off x="3238500" y="8204200"/>
            <a:ext cx="95250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started to run SmallLint... and fix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...smaller"/>
          <p:cNvSpPr/>
          <p:nvPr/>
        </p:nvSpPr>
        <p:spPr>
          <a:xfrm>
            <a:off x="3619748" y="41211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...smaller</a:t>
            </a:r>
          </a:p>
        </p:txBody>
      </p:sp>
      <p:sp>
        <p:nvSpPr>
          <p:cNvPr id="203" name="Pavel’s image is 2 Mb"/>
          <p:cNvSpPr/>
          <p:nvPr/>
        </p:nvSpPr>
        <p:spPr>
          <a:xfrm>
            <a:off x="3962400" y="7213600"/>
            <a:ext cx="57531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Pavel’s image is 2 Mb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hat?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What?</a:t>
            </a:r>
          </a:p>
        </p:txBody>
      </p:sp>
      <p:sp>
        <p:nvSpPr>
          <p:cNvPr id="154" name="A progressive, open-source Smalltalk platform for professional use."/>
          <p:cNvSpPr/>
          <p:nvPr/>
        </p:nvSpPr>
        <p:spPr>
          <a:xfrm>
            <a:off x="1461622" y="3994150"/>
            <a:ext cx="103505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 progressive, open-source Smalltalk platform for </a:t>
            </a:r>
            <a:r>
              <a:rPr i="1"/>
              <a:t>professional</a:t>
            </a:r>
            <a:r>
              <a:t> use.</a:t>
            </a:r>
          </a:p>
        </p:txBody>
      </p:sp>
      <p:sp>
        <p:nvSpPr>
          <p:cNvPr id="155" name="Stable…"/>
          <p:cNvSpPr/>
          <p:nvPr/>
        </p:nvSpPr>
        <p:spPr>
          <a:xfrm>
            <a:off x="1460500" y="6546850"/>
            <a:ext cx="103505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Stable</a:t>
            </a:r>
          </a:p>
          <a:p>
            <a:pPr algn="l"/>
            <a:r>
              <a:t>Bugs fixed fast</a:t>
            </a:r>
          </a:p>
          <a:p>
            <a:pPr algn="l">
              <a:defRPr b="1" i="1"/>
            </a:pPr>
            <a:r>
              <a:t>But innovative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...faster"/>
          <p:cNvSpPr/>
          <p:nvPr/>
        </p:nvSpPr>
        <p:spPr>
          <a:xfrm>
            <a:off x="3619748" y="41211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...faster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Everybody can help"/>
          <p:cNvSpPr/>
          <p:nvPr/>
        </p:nvSpPr>
        <p:spPr>
          <a:xfrm>
            <a:off x="0" y="1066800"/>
            <a:ext cx="100076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9600"/>
            </a:lvl1pPr>
          </a:lstStyle>
          <a:p>
            <a:pPr/>
            <a:r>
              <a:t>Everybody can help</a:t>
            </a:r>
          </a:p>
        </p:txBody>
      </p:sp>
      <p:sp>
        <p:nvSpPr>
          <p:cNvPr id="208" name="Reporting bugs…"/>
          <p:cNvSpPr/>
          <p:nvPr/>
        </p:nvSpPr>
        <p:spPr>
          <a:xfrm>
            <a:off x="1905000" y="4083050"/>
            <a:ext cx="8394700" cy="410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900"/>
            </a:pPr>
            <a:r>
              <a:t>Reporting bugs</a:t>
            </a:r>
          </a:p>
          <a:p>
            <a:pPr algn="l">
              <a:defRPr sz="3900"/>
            </a:pPr>
            <a:r>
              <a:t>Confirming bugs</a:t>
            </a:r>
          </a:p>
          <a:p>
            <a:pPr algn="l">
              <a:defRPr sz="3900"/>
            </a:pPr>
            <a:r>
              <a:t>Writing tests</a:t>
            </a:r>
          </a:p>
          <a:p>
            <a:pPr algn="l">
              <a:defRPr sz="3900"/>
            </a:pPr>
            <a:r>
              <a:t>Writing examples</a:t>
            </a:r>
          </a:p>
          <a:p>
            <a:pPr algn="l">
              <a:defRPr sz="3900"/>
            </a:pPr>
            <a:r>
              <a:t>Writing comments</a:t>
            </a:r>
          </a:p>
          <a:p>
            <a:pPr algn="l">
              <a:defRPr sz="3900"/>
            </a:pPr>
            <a:r>
              <a:t>Simple contributing fixes</a:t>
            </a:r>
          </a:p>
          <a:p>
            <a:pPr algn="l">
              <a:defRPr sz="3900"/>
            </a:pPr>
            <a:r>
              <a:t>Deep discussion...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rocess"/>
          <p:cNvSpPr/>
          <p:nvPr/>
        </p:nvSpPr>
        <p:spPr>
          <a:xfrm>
            <a:off x="248" y="-63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Process</a:t>
            </a:r>
          </a:p>
        </p:txBody>
      </p:sp>
      <p:pic>
        <p:nvPicPr>
          <p:cNvPr id="21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0" y="1638300"/>
            <a:ext cx="10591800" cy="7228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haro Sprints"/>
          <p:cNvSpPr/>
          <p:nvPr/>
        </p:nvSpPr>
        <p:spPr>
          <a:xfrm>
            <a:off x="248" y="-6350"/>
            <a:ext cx="80645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Pharo Sprints</a:t>
            </a:r>
          </a:p>
        </p:txBody>
      </p:sp>
      <p:sp>
        <p:nvSpPr>
          <p:cNvPr id="214" name="May 2008 Bern…"/>
          <p:cNvSpPr/>
          <p:nvPr/>
        </p:nvSpPr>
        <p:spPr>
          <a:xfrm>
            <a:off x="622300" y="2171700"/>
            <a:ext cx="6248400" cy="314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400"/>
            </a:pPr>
            <a:r>
              <a:t>May 2008 Bern</a:t>
            </a:r>
          </a:p>
          <a:p>
            <a:pPr algn="l">
              <a:defRPr sz="3400"/>
            </a:pPr>
            <a:r>
              <a:t>July 2009 Bern</a:t>
            </a:r>
          </a:p>
          <a:p>
            <a:pPr algn="l">
              <a:defRPr sz="3400"/>
            </a:pPr>
            <a:r>
              <a:t>October 2009 Lille</a:t>
            </a:r>
          </a:p>
          <a:p>
            <a:pPr algn="l">
              <a:defRPr sz="3400"/>
            </a:pPr>
            <a:r>
              <a:t>November 2009 Buenos Ares</a:t>
            </a:r>
          </a:p>
          <a:p>
            <a:pPr>
              <a:defRPr sz="2400"/>
            </a:pPr>
          </a:p>
          <a:p>
            <a:pPr>
              <a:defRPr sz="2400"/>
            </a:pPr>
          </a:p>
        </p:txBody>
      </p:sp>
      <p:sp>
        <p:nvSpPr>
          <p:cNvPr id="215" name="Free access…"/>
          <p:cNvSpPr/>
          <p:nvPr/>
        </p:nvSpPr>
        <p:spPr>
          <a:xfrm>
            <a:off x="1905000" y="5226050"/>
            <a:ext cx="8394700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900"/>
            </a:pPr>
            <a:r>
              <a:t>Free access</a:t>
            </a:r>
          </a:p>
          <a:p>
            <a:pPr algn="l">
              <a:defRPr sz="3900"/>
            </a:pPr>
            <a:r>
              <a:t>Possible funding support for October 2009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Boo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Books</a:t>
            </a:r>
          </a:p>
        </p:txBody>
      </p:sp>
      <p:sp>
        <p:nvSpPr>
          <p:cNvPr id="218" name="Pharo by example is out…"/>
          <p:cNvSpPr txBox="1"/>
          <p:nvPr>
            <p:ph type="body" idx="1"/>
          </p:nvPr>
        </p:nvSpPr>
        <p:spPr>
          <a:xfrm>
            <a:off x="1104900" y="2768600"/>
            <a:ext cx="12369800" cy="5715000"/>
          </a:xfrm>
          <a:prstGeom prst="rect">
            <a:avLst/>
          </a:prstGeom>
        </p:spPr>
        <p:txBody>
          <a:bodyPr spcCol="618490"/>
          <a:lstStyle/>
          <a:p>
            <a:pPr>
              <a:defRPr sz="4500"/>
            </a:pPr>
            <a:r>
              <a:t>Pharo by example is out </a:t>
            </a:r>
          </a:p>
          <a:p>
            <a:pPr>
              <a:defRPr sz="4500"/>
            </a:pPr>
          </a:p>
          <a:p>
            <a:pPr>
              <a:defRPr sz="4500"/>
            </a:pPr>
            <a:r>
              <a:t>Pharo by example vol. 2 on preparation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hanks"/>
          <p:cNvSpPr/>
          <p:nvPr/>
        </p:nvSpPr>
        <p:spPr>
          <a:xfrm>
            <a:off x="-482352" y="-63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Thanks</a:t>
            </a:r>
          </a:p>
        </p:txBody>
      </p:sp>
      <p:sp>
        <p:nvSpPr>
          <p:cNvPr id="221" name="Hans Beck…"/>
          <p:cNvSpPr/>
          <p:nvPr/>
        </p:nvSpPr>
        <p:spPr>
          <a:xfrm>
            <a:off x="-101600" y="1257300"/>
            <a:ext cx="5753100" cy="863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Hans Beck </a:t>
            </a:r>
          </a:p>
          <a:p>
            <a:pPr>
              <a:defRPr sz="2400"/>
            </a:pPr>
            <a:r>
              <a:t>Alexandre Bergel </a:t>
            </a:r>
          </a:p>
          <a:p>
            <a:pPr>
              <a:defRPr sz="2400"/>
            </a:pPr>
            <a:r>
              <a:t>Cedric Beler </a:t>
            </a:r>
          </a:p>
          <a:p>
            <a:pPr>
              <a:defRPr sz="2400"/>
            </a:pPr>
            <a:r>
              <a:t>Torsten Bergmann </a:t>
            </a:r>
          </a:p>
          <a:p>
            <a:pPr>
              <a:defRPr sz="2400"/>
            </a:pPr>
            <a:r>
              <a:t>Matthias Berth </a:t>
            </a:r>
          </a:p>
          <a:p>
            <a:pPr>
              <a:defRPr sz="2400"/>
            </a:pPr>
            <a:r>
              <a:t>Ralph Boland </a:t>
            </a:r>
          </a:p>
          <a:p>
            <a:pPr>
              <a:defRPr sz="2400"/>
            </a:pPr>
            <a:r>
              <a:t>Noury Bouraqadi </a:t>
            </a:r>
          </a:p>
          <a:p>
            <a:pPr>
              <a:defRPr sz="2400"/>
            </a:pPr>
            <a:r>
              <a:t>Brian Brown </a:t>
            </a:r>
          </a:p>
          <a:p>
            <a:pPr>
              <a:defRPr sz="2400"/>
            </a:pPr>
            <a:r>
              <a:t>Gwenael Casaccio </a:t>
            </a:r>
          </a:p>
          <a:p>
            <a:pPr>
              <a:defRPr sz="2400"/>
            </a:pPr>
            <a:r>
              <a:t>Damien Cassou </a:t>
            </a:r>
          </a:p>
          <a:p>
            <a:pPr>
              <a:defRPr sz="2400"/>
            </a:pPr>
            <a:r>
              <a:t>Nicolas Cellier </a:t>
            </a:r>
          </a:p>
          <a:p>
            <a:pPr>
              <a:defRPr sz="2400"/>
            </a:pPr>
            <a:r>
              <a:t>Gary Chambers </a:t>
            </a:r>
          </a:p>
          <a:p>
            <a:pPr>
              <a:defRPr sz="2400"/>
            </a:pPr>
            <a:r>
              <a:t>Miguel Coba </a:t>
            </a:r>
          </a:p>
          <a:p>
            <a:pPr>
              <a:defRPr sz="2400"/>
            </a:pPr>
            <a:r>
              <a:t>Gabriel Cotelli </a:t>
            </a:r>
          </a:p>
          <a:p>
            <a:pPr>
              <a:defRPr sz="2400"/>
            </a:pPr>
            <a:r>
              <a:t>Carlos Crosetti </a:t>
            </a:r>
          </a:p>
          <a:p>
            <a:pPr>
              <a:defRPr sz="2400"/>
            </a:pPr>
            <a:r>
              <a:t>Cyrille Delaunay </a:t>
            </a:r>
          </a:p>
          <a:p>
            <a:pPr>
              <a:defRPr sz="2400"/>
            </a:pPr>
            <a:r>
              <a:t>Simon Denier </a:t>
            </a:r>
          </a:p>
          <a:p>
            <a:pPr>
              <a:defRPr sz="2400"/>
            </a:pPr>
            <a:r>
              <a:t>Marcus Denker </a:t>
            </a:r>
          </a:p>
          <a:p>
            <a:pPr>
              <a:defRPr sz="2400"/>
            </a:pPr>
            <a:r>
              <a:t>Ramiro Diaz Trepat </a:t>
            </a:r>
          </a:p>
          <a:p>
            <a:pPr>
              <a:defRPr sz="2400"/>
            </a:pPr>
            <a:r>
              <a:t>Stephane Ducasse </a:t>
            </a:r>
          </a:p>
          <a:p>
            <a:pPr>
              <a:defRPr sz="2400"/>
            </a:pPr>
            <a:r>
              <a:t>Morales Durand Hernan </a:t>
            </a:r>
          </a:p>
          <a:p>
            <a:pPr>
              <a:defRPr sz="2400"/>
            </a:pPr>
            <a:r>
              <a:t>Stephan Eggermont </a:t>
            </a:r>
          </a:p>
          <a:p>
            <a:pPr>
              <a:defRPr sz="2400"/>
            </a:pPr>
            <a:r>
              <a:t>Luc Fabresse </a:t>
            </a:r>
          </a:p>
        </p:txBody>
      </p:sp>
      <p:sp>
        <p:nvSpPr>
          <p:cNvPr id="222" name="Matthew Fulmer…"/>
          <p:cNvSpPr/>
          <p:nvPr/>
        </p:nvSpPr>
        <p:spPr>
          <a:xfrm>
            <a:off x="5041900" y="723900"/>
            <a:ext cx="3797300" cy="970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Matthew Fulmer </a:t>
            </a:r>
          </a:p>
          <a:p>
            <a:pPr>
              <a:defRPr sz="2400"/>
            </a:pPr>
            <a:r>
              <a:t>Hilaire Fernandes </a:t>
            </a:r>
          </a:p>
          <a:p>
            <a:pPr>
              <a:defRPr sz="2400"/>
            </a:pPr>
            <a:r>
              <a:t>Julian Fitzell </a:t>
            </a:r>
          </a:p>
          <a:p>
            <a:pPr>
              <a:defRPr sz="2400"/>
            </a:pPr>
            <a:r>
              <a:t>Tudor Girba </a:t>
            </a:r>
          </a:p>
          <a:p>
            <a:pPr>
              <a:defRPr sz="2400"/>
            </a:pPr>
            <a:r>
              <a:t>Sean Glazier </a:t>
            </a:r>
          </a:p>
          <a:p>
            <a:pPr>
              <a:defRPr sz="2400"/>
            </a:pPr>
            <a:r>
              <a:t>Norbert Hartl </a:t>
            </a:r>
          </a:p>
          <a:p>
            <a:pPr>
              <a:defRPr sz="2400"/>
            </a:pPr>
            <a:r>
              <a:t>Dale Henrichs </a:t>
            </a:r>
          </a:p>
          <a:p>
            <a:pPr>
              <a:defRPr sz="2400"/>
            </a:pPr>
            <a:r>
              <a:t>Reinout Heeck </a:t>
            </a:r>
          </a:p>
          <a:p>
            <a:pPr>
              <a:defRPr sz="2400"/>
            </a:pPr>
            <a:r>
              <a:t>Eric Hochmeister </a:t>
            </a:r>
          </a:p>
          <a:p>
            <a:pPr>
              <a:defRPr sz="2400"/>
            </a:pPr>
            <a:r>
              <a:t>Keith Hodges</a:t>
            </a:r>
          </a:p>
          <a:p>
            <a:pPr>
              <a:defRPr sz="2400"/>
            </a:pPr>
            <a:r>
              <a:t>Henrik Sperre Johansen </a:t>
            </a:r>
          </a:p>
          <a:p>
            <a:pPr>
              <a:defRPr sz="2400"/>
            </a:pPr>
            <a:r>
              <a:t>Pavel Krivanek </a:t>
            </a:r>
          </a:p>
          <a:p>
            <a:pPr>
              <a:defRPr sz="2400"/>
            </a:pPr>
            <a:r>
              <a:t>Adrian Kuhn </a:t>
            </a:r>
          </a:p>
          <a:p>
            <a:pPr>
              <a:defRPr sz="2400"/>
            </a:pPr>
            <a:r>
              <a:t>Adrian Lienhard </a:t>
            </a:r>
          </a:p>
          <a:p>
            <a:pPr>
              <a:defRPr sz="2400"/>
            </a:pPr>
            <a:r>
              <a:t>Andreas Leidig </a:t>
            </a:r>
          </a:p>
          <a:p>
            <a:pPr>
              <a:defRPr sz="2400"/>
            </a:pPr>
            <a:r>
              <a:t>Mariano Martinez Peck </a:t>
            </a:r>
          </a:p>
          <a:p>
            <a:pPr>
              <a:defRPr sz="2400"/>
            </a:pPr>
            <a:r>
              <a:t>Dave Mason </a:t>
            </a:r>
          </a:p>
          <a:p>
            <a:pPr>
              <a:defRPr sz="2400"/>
            </a:pPr>
            <a:r>
              <a:t>John McIntosh </a:t>
            </a:r>
          </a:p>
          <a:p>
            <a:pPr>
              <a:defRPr sz="2400"/>
            </a:pPr>
            <a:r>
              <a:t>Johnaton Meichtry </a:t>
            </a:r>
          </a:p>
          <a:p>
            <a:pPr>
              <a:defRPr sz="2400"/>
            </a:pPr>
            <a:r>
              <a:t>Eliot Miranda </a:t>
            </a:r>
          </a:p>
          <a:p>
            <a:pPr>
              <a:defRPr sz="2400"/>
            </a:pPr>
            <a:r>
              <a:t>Hernan Morales Durand </a:t>
            </a:r>
          </a:p>
          <a:p>
            <a:pPr>
              <a:defRPr sz="2400"/>
            </a:pPr>
            <a:r>
              <a:t>Philipp Marshall </a:t>
            </a:r>
          </a:p>
          <a:p>
            <a:pPr>
              <a:defRPr sz="2400"/>
            </a:pPr>
            <a:r>
              <a:t>Jannick Menanteau </a:t>
            </a:r>
          </a:p>
          <a:p>
            <a:pPr>
              <a:defRPr sz="2400"/>
            </a:pPr>
            <a:r>
              <a:t>Yann Monclair </a:t>
            </a:r>
          </a:p>
          <a:p>
            <a:pPr>
              <a:defRPr sz="2400"/>
            </a:pPr>
            <a:r>
              <a:t>Oscar Nierstrasz </a:t>
            </a:r>
          </a:p>
          <a:p>
            <a:pPr>
              <a:defRPr sz="2400"/>
            </a:pPr>
          </a:p>
        </p:txBody>
      </p:sp>
      <p:sp>
        <p:nvSpPr>
          <p:cNvPr id="223" name="David J Pennell…"/>
          <p:cNvSpPr/>
          <p:nvPr/>
        </p:nvSpPr>
        <p:spPr>
          <a:xfrm>
            <a:off x="8712200" y="1435100"/>
            <a:ext cx="3797300" cy="828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David J Pennell </a:t>
            </a:r>
          </a:p>
          <a:p>
            <a:pPr>
              <a:defRPr sz="2400"/>
            </a:pPr>
            <a:r>
              <a:t>Joseph Pelrine </a:t>
            </a:r>
          </a:p>
          <a:p>
            <a:pPr>
              <a:defRPr sz="2400"/>
            </a:pPr>
            <a:r>
              <a:t>Alain Plantec </a:t>
            </a:r>
          </a:p>
          <a:p>
            <a:pPr>
              <a:defRPr sz="2400"/>
            </a:pPr>
            <a:r>
              <a:t>Damien Pollet </a:t>
            </a:r>
          </a:p>
          <a:p>
            <a:pPr>
              <a:defRPr sz="2400"/>
            </a:pPr>
            <a:r>
              <a:t>Lukas Renggli </a:t>
            </a:r>
          </a:p>
          <a:p>
            <a:pPr>
              <a:defRPr sz="2400"/>
            </a:pPr>
            <a:r>
              <a:t>Jorge Ressia </a:t>
            </a:r>
          </a:p>
          <a:p>
            <a:pPr>
              <a:defRPr sz="2400"/>
            </a:pPr>
            <a:r>
              <a:t>Mike Roberts </a:t>
            </a:r>
          </a:p>
          <a:p>
            <a:pPr>
              <a:defRPr sz="2400"/>
            </a:pPr>
            <a:r>
              <a:t>Robert Rothwell </a:t>
            </a:r>
          </a:p>
          <a:p>
            <a:pPr>
              <a:defRPr sz="2400"/>
            </a:pPr>
            <a:r>
              <a:t>David Rotlisberger </a:t>
            </a:r>
          </a:p>
          <a:p>
            <a:pPr>
              <a:defRPr sz="2400"/>
            </a:pPr>
            <a:r>
              <a:t>Michael Rueger </a:t>
            </a:r>
          </a:p>
          <a:p>
            <a:pPr>
              <a:defRPr sz="2400"/>
            </a:pPr>
            <a:r>
              <a:t>Bill Schwab </a:t>
            </a:r>
          </a:p>
          <a:p>
            <a:pPr>
              <a:defRPr sz="2400"/>
            </a:pPr>
            <a:r>
              <a:t>Niko Schwarz </a:t>
            </a:r>
          </a:p>
          <a:p>
            <a:pPr>
              <a:defRPr sz="2400"/>
            </a:pPr>
            <a:r>
              <a:t>Igor Stasenko </a:t>
            </a:r>
          </a:p>
          <a:p>
            <a:pPr>
              <a:defRPr sz="2400"/>
            </a:pPr>
            <a:r>
              <a:t>Francois Stephany </a:t>
            </a:r>
          </a:p>
          <a:p>
            <a:pPr>
              <a:defRPr sz="2400"/>
            </a:pPr>
            <a:r>
              <a:t>Serge Stinckwich </a:t>
            </a:r>
          </a:p>
          <a:p>
            <a:pPr>
              <a:defRPr sz="2400"/>
            </a:pPr>
            <a:r>
              <a:t>Mathieu Suen </a:t>
            </a:r>
          </a:p>
          <a:p>
            <a:pPr>
              <a:defRPr sz="2400"/>
            </a:pPr>
            <a:r>
              <a:t>Lawrence Trutter </a:t>
            </a:r>
          </a:p>
          <a:p>
            <a:pPr>
              <a:defRPr sz="2400"/>
            </a:pPr>
            <a:r>
              <a:t>Andrew Tween </a:t>
            </a:r>
          </a:p>
          <a:p>
            <a:pPr>
              <a:defRPr sz="2400"/>
            </a:pPr>
            <a:r>
              <a:t>martin von loewis </a:t>
            </a:r>
          </a:p>
          <a:p>
            <a:pPr>
              <a:defRPr sz="2400"/>
            </a:pPr>
            <a:r>
              <a:t>Juan Vuletich </a:t>
            </a:r>
          </a:p>
          <a:p>
            <a:pPr>
              <a:defRPr sz="2400"/>
            </a:pPr>
            <a:r>
              <a:t>Steven Wirts </a:t>
            </a:r>
          </a:p>
          <a:p>
            <a:pPr>
              <a:defRPr sz="2400"/>
            </a:pPr>
            <a:r>
              <a:t>Hernan Wilkinson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Join Us!"/>
          <p:cNvSpPr/>
          <p:nvPr/>
        </p:nvSpPr>
        <p:spPr>
          <a:xfrm>
            <a:off x="4064248" y="1289050"/>
            <a:ext cx="77597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9600"/>
            </a:lvl1pPr>
          </a:lstStyle>
          <a:p>
            <a:pPr/>
            <a:r>
              <a:t>Join Us!</a:t>
            </a:r>
          </a:p>
        </p:txBody>
      </p:sp>
      <p:sp>
        <p:nvSpPr>
          <p:cNvPr id="226" name="Creating good energy, software quality,…"/>
          <p:cNvSpPr/>
          <p:nvPr/>
        </p:nvSpPr>
        <p:spPr>
          <a:xfrm>
            <a:off x="1321922" y="4318000"/>
            <a:ext cx="10350501" cy="445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  <a:r>
              <a:t>Creating good energy, software quality,</a:t>
            </a:r>
          </a:p>
          <a:p>
            <a:pPr/>
            <a:r>
              <a:t>learning and having fun</a:t>
            </a:r>
          </a:p>
          <a:p>
            <a:pPr/>
          </a:p>
          <a:p>
            <a:pPr>
              <a:defRPr b="1"/>
            </a:pPr>
            <a:r>
              <a:rPr u="sng">
                <a:hlinkClick r:id="rId2" invalidUrl="" action="" tgtFrame="" tooltip="" history="1" highlightClick="0" endSnd="0"/>
              </a:rPr>
              <a:t>http://pharo-project.org</a:t>
            </a:r>
          </a:p>
          <a:p>
            <a:pPr/>
          </a:p>
        </p:txBody>
      </p:sp>
      <p:pic>
        <p:nvPicPr>
          <p:cNvPr id="227" name="pharo.png" descr="pha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1422400"/>
            <a:ext cx="4762500" cy="171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hat?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What?</a:t>
            </a:r>
          </a:p>
        </p:txBody>
      </p:sp>
      <p:sp>
        <p:nvSpPr>
          <p:cNvPr id="158" name="A flexible environment to support the research of new language concepts."/>
          <p:cNvSpPr/>
          <p:nvPr/>
        </p:nvSpPr>
        <p:spPr>
          <a:xfrm>
            <a:off x="1321922" y="4108450"/>
            <a:ext cx="10350501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 flexible environment to support the research of new language concepts.</a:t>
            </a:r>
          </a:p>
          <a:p>
            <a:pPr/>
          </a:p>
        </p:txBody>
      </p:sp>
      <p:sp>
        <p:nvSpPr>
          <p:cNvPr id="159" name="Stable…"/>
          <p:cNvSpPr/>
          <p:nvPr/>
        </p:nvSpPr>
        <p:spPr>
          <a:xfrm>
            <a:off x="1460500" y="6546850"/>
            <a:ext cx="103505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Stable</a:t>
            </a:r>
          </a:p>
          <a:p>
            <a:pPr algn="l"/>
            <a:r>
              <a:t>Bugs fixed fast</a:t>
            </a:r>
          </a:p>
          <a:p>
            <a:pPr algn="l">
              <a:defRPr b="1" i="1"/>
            </a:pPr>
            <a:r>
              <a:t>But innovative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at?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What?</a:t>
            </a:r>
          </a:p>
        </p:txBody>
      </p:sp>
      <p:sp>
        <p:nvSpPr>
          <p:cNvPr id="162" name="Pharo = Language + IDE…"/>
          <p:cNvSpPr/>
          <p:nvPr/>
        </p:nvSpPr>
        <p:spPr>
          <a:xfrm>
            <a:off x="1321922" y="4114800"/>
            <a:ext cx="10350501" cy="445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Pharo = Language + IDE</a:t>
            </a:r>
          </a:p>
          <a:p>
            <a:pPr/>
          </a:p>
          <a:p>
            <a:pPr/>
            <a:r>
              <a:t>Pure Object-Oriented Language</a:t>
            </a:r>
          </a:p>
          <a:p>
            <a:pPr/>
          </a:p>
          <a:p>
            <a:pPr/>
            <a:r>
              <a:t>Dynamically Typed 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napshot 2009-07-14 14-24-34.tiff" descr="Snapshot 2009-07-14 14-24-34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495300"/>
            <a:ext cx="10642600" cy="8763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28600" dist="635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Update ~750 Bug-reports closed…"/>
          <p:cNvSpPr/>
          <p:nvPr/>
        </p:nvSpPr>
        <p:spPr>
          <a:xfrm>
            <a:off x="1321922" y="3651250"/>
            <a:ext cx="10350501" cy="383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Update ~750 Bug-reports closed</a:t>
            </a:r>
          </a:p>
          <a:p>
            <a:pPr/>
          </a:p>
          <a:p>
            <a:pPr/>
            <a:r>
              <a:t>377 Updates</a:t>
            </a:r>
          </a:p>
          <a:p>
            <a:pPr/>
          </a:p>
          <a:p>
            <a:pPr/>
            <a:r>
              <a:t>Release Planned: August 2009 ;)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rrent Actions"/>
          <p:cNvSpPr/>
          <p:nvPr/>
        </p:nvSpPr>
        <p:spPr>
          <a:xfrm>
            <a:off x="2349748" y="1289050"/>
            <a:ext cx="103505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/>
            </a:lvl1pPr>
          </a:lstStyle>
          <a:p>
            <a:pPr/>
            <a:r>
              <a:t>Current Actions</a:t>
            </a:r>
          </a:p>
        </p:txBody>
      </p:sp>
      <p:sp>
        <p:nvSpPr>
          <p:cNvPr id="169" name="Based on Squeak Smalltalk…"/>
          <p:cNvSpPr/>
          <p:nvPr/>
        </p:nvSpPr>
        <p:spPr>
          <a:xfrm>
            <a:off x="1436222" y="2660650"/>
            <a:ext cx="10350501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Based on Squeak Smalltalk</a:t>
            </a:r>
          </a:p>
          <a:p>
            <a:pPr/>
          </a:p>
          <a:p>
            <a:pPr algn="l"/>
            <a:r>
              <a:t>+ </a:t>
            </a:r>
            <a:r>
              <a:rPr b="1" i="1"/>
              <a:t>Major</a:t>
            </a:r>
            <a:r>
              <a:t> Cleanups (MVC, eToys)</a:t>
            </a:r>
          </a:p>
          <a:p>
            <a:pPr algn="l"/>
            <a:r>
              <a:t>+ New UI Look / TrueType</a:t>
            </a:r>
          </a:p>
          <a:p>
            <a:pPr algn="l"/>
            <a:r>
              <a:t>+ Tools</a:t>
            </a:r>
          </a:p>
          <a:p>
            <a:pPr algn="l"/>
            <a:r>
              <a:t>+ </a:t>
            </a:r>
            <a:r>
              <a:rPr b="1" i="1"/>
              <a:t>Block Closures</a:t>
            </a:r>
          </a:p>
          <a:p>
            <a:pPr algn="l"/>
            <a:r>
              <a:t>+ </a:t>
            </a:r>
            <a:r>
              <a:rPr b="1" i="1"/>
              <a:t>Lots</a:t>
            </a:r>
            <a:r>
              <a:t> of bugfixes and small improvements</a:t>
            </a:r>
          </a:p>
          <a:p>
            <a:pPr algn="l"/>
            <a:r>
              <a:t>+ Preferences clean up</a:t>
            </a:r>
          </a:p>
          <a:p>
            <a:pPr algn="l"/>
            <a:r>
              <a:t>+ </a:t>
            </a:r>
            <a:r>
              <a:rPr b="1" i="1"/>
              <a:t>MIT license clean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What we dream ab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dream about</a:t>
            </a:r>
          </a:p>
        </p:txBody>
      </p:sp>
      <p:sp>
        <p:nvSpPr>
          <p:cNvPr id="172" name="Better to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tools</a:t>
            </a:r>
          </a:p>
          <a:p>
            <a:pPr lvl="2"/>
            <a:r>
              <a:t>next generation refactoring</a:t>
            </a:r>
          </a:p>
          <a:p>
            <a:pPr lvl="2"/>
            <a:r>
              <a:t>SmallLint ++</a:t>
            </a:r>
          </a:p>
          <a:p>
            <a:pPr/>
            <a:r>
              <a:t>Other MOPs</a:t>
            </a:r>
          </a:p>
          <a:p>
            <a:pPr lvl="2"/>
            <a:r>
              <a:t>First class slots</a:t>
            </a:r>
          </a:p>
          <a:p>
            <a:pPr/>
            <a:r>
              <a:t>Better infrastructure</a:t>
            </a:r>
          </a:p>
          <a:p>
            <a:pPr lvl="3"/>
            <a:r>
              <a:t>Announcements</a:t>
            </a:r>
          </a:p>
          <a:p>
            <a:pPr lvl="3"/>
            <a:r>
              <a:t>New compilers</a:t>
            </a:r>
          </a:p>
          <a:p>
            <a:pPr lvl="3"/>
            <a:r>
              <a:t>First class packages</a:t>
            </a:r>
          </a:p>
          <a:p>
            <a:pPr lvl="3"/>
            <a:r>
              <a:t>Minimal core</a:t>
            </a:r>
          </a:p>
          <a:p>
            <a:pPr lvl="3"/>
            <a:r>
              <a:t>“Metacello”</a:t>
            </a:r>
          </a:p>
          <a:p>
            <a:pPr lvl="3"/>
            <a:r>
              <a:t>Logging</a:t>
            </a:r>
          </a:p>
          <a:p>
            <a:pPr lvl="3"/>
            <a:r>
              <a:t>Integration Server....</a:t>
            </a:r>
          </a:p>
          <a:p>
            <a:pPr/>
            <a:r>
              <a:t>That people can build their future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napshot 2009-07-14 14-22-54.tiff" descr="Snapshot 2009-07-14 14-22-54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825500"/>
            <a:ext cx="10591800" cy="77089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28600" dist="635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