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media1.mp4" ContentType="video/unknown"/>
  <Override PartName="/ppt/media/image8.jpeg" ContentType="image/jpeg"/>
  <Override PartName="/ppt/media/media2.mp4" ContentType="video/unknown"/>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6"/>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3" name="Shape 133"/>
          <p:cNvSpPr/>
          <p:nvPr>
            <p:ph type="sldImg"/>
          </p:nvPr>
        </p:nvSpPr>
        <p:spPr>
          <a:xfrm>
            <a:off x="1143000" y="685800"/>
            <a:ext cx="4572000" cy="3429000"/>
          </a:xfrm>
          <a:prstGeom prst="rect">
            <a:avLst/>
          </a:prstGeom>
        </p:spPr>
        <p:txBody>
          <a:bodyPr/>
          <a:lstStyle/>
          <a:p>
            <a:pPr/>
          </a:p>
        </p:txBody>
      </p:sp>
      <p:sp>
        <p:nvSpPr>
          <p:cNvPr id="134" name="Shape 13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defTabSz="584200">
              <a:lnSpc>
                <a:spcPct val="100000"/>
              </a:lnSpc>
              <a:defRPr sz="2200">
                <a:latin typeface="Lucida Grande"/>
                <a:ea typeface="Lucida Grande"/>
                <a:cs typeface="Lucida Grande"/>
                <a:sym typeface="Lucida Grande"/>
              </a:defRPr>
            </a:pPr>
            <a:r>
              <a:t>The top part of the debugger has the parser stack and potential actions. When you select either a node or token in the parser stack, the text in the input pane is highlighted. It should also update the possible actions list, but I haven’t implemented that yet — only the top of stack’s actions are currently displayed. If the parser is a glr parser, then it shows the glr list of all the potential parses. It should allow the user to select a different potential parse and see the stack for that parse, but that hasn’t been implemented yet. The scanner table only displays items when the debugger is in the middle of scanning the next token. Finally, I attached the normal debugger’s stack and source panes at the bottom so that you can do normal step/send debugger. </a:t>
            </a:r>
          </a:p>
          <a:p>
            <a:pPr defTabSz="584200">
              <a:lnSpc>
                <a:spcPct val="100000"/>
              </a:lnSpc>
              <a:defRPr sz="2200">
                <a:latin typeface="Lucida Grande"/>
                <a:ea typeface="Lucida Grande"/>
                <a:cs typeface="Lucida Grande"/>
                <a:sym typeface="Lucida Grande"/>
              </a:defRPr>
            </a:pPr>
          </a:p>
          <a:p>
            <a:pPr defTabSz="584200">
              <a:lnSpc>
                <a:spcPct val="100000"/>
              </a:lnSpc>
              <a:defRPr sz="2200">
                <a:latin typeface="Lucida Grande"/>
                <a:ea typeface="Lucida Grande"/>
                <a:cs typeface="Lucida Grande"/>
                <a:sym typeface="Lucida Grande"/>
              </a:defRPr>
            </a:pPr>
            <a:r>
              <a:t>I implemented some step actions. The “Through Action” steps through the next shift/reduce/accept action. “Into Reduce” steps until a reduce method is run. The reduce methods are one place where a user can have code that isn’t automatically generated so I wanted to make it easy to step to their code. “Next Token” steps until we get another token from the scanner. Both the “Step to Cursor” and “Step Next Character”  step in the scanner until some position is hit. </a:t>
            </a:r>
          </a:p>
          <a:p>
            <a:pPr defTabSz="584200">
              <a:lnSpc>
                <a:spcPct val="100000"/>
              </a:lnSpc>
              <a:defRPr sz="2200">
                <a:latin typeface="Lucida Grande"/>
                <a:ea typeface="Lucida Grande"/>
                <a:cs typeface="Lucida Grande"/>
                <a:sym typeface="Lucida Grande"/>
              </a:defRPr>
            </a:pPr>
          </a:p>
          <a:p>
            <a:pPr defTabSz="584200">
              <a:lnSpc>
                <a:spcPct val="100000"/>
              </a:lnSpc>
              <a:defRPr sz="2200">
                <a:latin typeface="Lucida Grande"/>
                <a:ea typeface="Lucida Grande"/>
                <a:cs typeface="Lucida Grande"/>
                <a:sym typeface="Lucida Grande"/>
              </a:defRPr>
            </a:pPr>
            <a:r>
              <a:t>Both of the step actions can be slow when you are parsing a large file. I’d like to be able to run the code at normal speed, but insert a breakpoint (or something similar) that would break the code when the position is met. For example, in the step actions, I could just check at the end of executing SmaCCScanner&gt;&gt;step method if the position is at the desired location. Since the position only changes during the execution of this method, I don’t need to keep checking the condition while executing any other code.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hape 421"/>
          <p:cNvSpPr/>
          <p:nvPr>
            <p:ph type="sldImg"/>
          </p:nvPr>
        </p:nvSpPr>
        <p:spPr>
          <a:prstGeom prst="rect">
            <a:avLst/>
          </a:prstGeom>
        </p:spPr>
        <p:txBody>
          <a:bodyPr/>
          <a:lstStyle/>
          <a:p>
            <a:pPr/>
          </a:p>
        </p:txBody>
      </p:sp>
      <p:sp>
        <p:nvSpPr>
          <p:cNvPr id="422" name="Shape 422"/>
          <p:cNvSpPr/>
          <p:nvPr>
            <p:ph type="body" sz="quarter" idx="1"/>
          </p:nvPr>
        </p:nvSpPr>
        <p:spPr>
          <a:prstGeom prst="rect">
            <a:avLst/>
          </a:prstGeom>
        </p:spPr>
        <p:txBody>
          <a:bodyPr/>
          <a:lstStyle/>
          <a:p>
            <a:pPr defTabSz="584200">
              <a:lnSpc>
                <a:spcPct val="100000"/>
              </a:lnSpc>
              <a:defRPr sz="2200">
                <a:latin typeface="Lucida Grande"/>
                <a:ea typeface="Lucida Grande"/>
                <a:cs typeface="Lucida Grande"/>
                <a:sym typeface="Lucida Grande"/>
              </a:defRPr>
            </a:pPr>
            <a:r>
              <a:t>The top part of the debugger has the parser stack and potential actions. When you select either a node or token in the parser stack, the text in the input pane is highlighted. It should also update the possible actions list, but I haven’t implemented that yet — only the top of stack’s actions are currently displayed. If the parser is a glr parser, then it shows the glr list of all the potential parses. It should allow the user to select a different potential parse and see the stack for that parse, but that hasn’t been implemented yet. The scanner table only displays items when the debugger is in the middle of scanning the next token. Finally, I attached the normal debugger’s stack and source panes at the bottom so that you can do normal step/send debugger. </a:t>
            </a:r>
          </a:p>
          <a:p>
            <a:pPr defTabSz="584200">
              <a:lnSpc>
                <a:spcPct val="100000"/>
              </a:lnSpc>
              <a:defRPr sz="2200">
                <a:latin typeface="Lucida Grande"/>
                <a:ea typeface="Lucida Grande"/>
                <a:cs typeface="Lucida Grande"/>
                <a:sym typeface="Lucida Grande"/>
              </a:defRPr>
            </a:pPr>
          </a:p>
          <a:p>
            <a:pPr defTabSz="584200">
              <a:lnSpc>
                <a:spcPct val="100000"/>
              </a:lnSpc>
              <a:defRPr sz="2200">
                <a:latin typeface="Lucida Grande"/>
                <a:ea typeface="Lucida Grande"/>
                <a:cs typeface="Lucida Grande"/>
                <a:sym typeface="Lucida Grande"/>
              </a:defRPr>
            </a:pPr>
            <a:r>
              <a:t>I implemented some step actions. The “Through Action” steps through the next shift/reduce/accept action. “Into Reduce” steps until a reduce method is run. The reduce methods are one place where a user can have code that isn’t automatically generated so I wanted to make it easy to step to their code. “Next Token” steps until we get another token from the scanner. Both the “Step to Cursor” and “Step Next Character”  step in the scanner until some position is hit. </a:t>
            </a:r>
          </a:p>
          <a:p>
            <a:pPr defTabSz="584200">
              <a:lnSpc>
                <a:spcPct val="100000"/>
              </a:lnSpc>
              <a:defRPr sz="2200">
                <a:latin typeface="Lucida Grande"/>
                <a:ea typeface="Lucida Grande"/>
                <a:cs typeface="Lucida Grande"/>
                <a:sym typeface="Lucida Grande"/>
              </a:defRPr>
            </a:pPr>
          </a:p>
          <a:p>
            <a:pPr defTabSz="584200">
              <a:lnSpc>
                <a:spcPct val="100000"/>
              </a:lnSpc>
              <a:defRPr sz="2200">
                <a:latin typeface="Lucida Grande"/>
                <a:ea typeface="Lucida Grande"/>
                <a:cs typeface="Lucida Grande"/>
                <a:sym typeface="Lucida Grande"/>
              </a:defRPr>
            </a:pPr>
            <a:r>
              <a:t>Both of the step actions can be slow when you are parsing a large file. I’d like to be able to run the code at normal speed, but insert a breakpoint (or something similar) that would break the code when the position is met. For example, in the step actions, I could just check at the end of executing SmaCCScanner&gt;&gt;step method if the position is at the desired location. Since the position only changes during the execution of this method, I don’t need to keep checking the condition while executing any other code.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92" name="Image"/>
          <p:cNvSpPr/>
          <p:nvPr>
            <p:ph type="pic" idx="21"/>
          </p:nvPr>
        </p:nvSpPr>
        <p:spPr>
          <a:xfrm>
            <a:off x="-812800" y="0"/>
            <a:ext cx="14622784" cy="9753600"/>
          </a:xfrm>
          <a:prstGeom prst="rect">
            <a:avLst/>
          </a:prstGeom>
        </p:spPr>
        <p:txBody>
          <a:bodyPr lIns="91439" tIns="45719" rIns="91439" bIns="45719" anchor="t">
            <a:noAutofit/>
          </a:bodyPr>
          <a:lstStyle/>
          <a:p>
            <a:pPr/>
          </a:p>
        </p:txBody>
      </p:sp>
      <p:sp>
        <p:nvSpPr>
          <p:cNvPr id="9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07" name="Slide Number"/>
          <p:cNvSpPr txBox="1"/>
          <p:nvPr>
            <p:ph type="sldNum" sz="quarter" idx="2"/>
          </p:nvPr>
        </p:nvSpPr>
        <p:spPr>
          <a:xfrm>
            <a:off x="6350000" y="9321800"/>
            <a:ext cx="292100" cy="317500"/>
          </a:xfrm>
          <a:prstGeom prst="rect">
            <a:avLst/>
          </a:prstGeom>
        </p:spPr>
        <p:txBody>
          <a:bodyPr lIns="38100" tIns="38100" rIns="38100" bIns="38100"/>
          <a:lstStyle>
            <a:lvl1pPr>
              <a:defRPr sz="1600">
                <a:solidFill>
                  <a:srgbClr val="000000"/>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Title Text"/>
          <p:cNvSpPr txBox="1"/>
          <p:nvPr>
            <p:ph type="title"/>
          </p:nvPr>
        </p:nvSpPr>
        <p:spPr>
          <a:xfrm>
            <a:off x="787400" y="254000"/>
            <a:ext cx="11430000" cy="2438400"/>
          </a:xfrm>
          <a:prstGeom prst="rect">
            <a:avLst/>
          </a:prstGeom>
        </p:spPr>
        <p:txBody>
          <a:bodyPr/>
          <a:lstStyle>
            <a:lvl1pPr algn="l">
              <a:defRPr b="0" sz="7200">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15" name="Body Level One…"/>
          <p:cNvSpPr txBox="1"/>
          <p:nvPr>
            <p:ph type="body" sz="half" idx="1"/>
          </p:nvPr>
        </p:nvSpPr>
        <p:spPr>
          <a:xfrm>
            <a:off x="787400" y="2768600"/>
            <a:ext cx="5143500" cy="5715000"/>
          </a:xfrm>
          <a:prstGeom prst="rect">
            <a:avLst/>
          </a:prstGeom>
        </p:spPr>
        <p:txBody>
          <a:bodyPr/>
          <a:lstStyle>
            <a:lvl1pPr>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8509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12954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17399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2184400">
              <a:spcBef>
                <a:spcPts val="2400"/>
              </a:spcBef>
              <a:buSzPct val="30000"/>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16" name="Slide Number"/>
          <p:cNvSpPr txBox="1"/>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Levels">
    <p:bg>
      <p:bgPr>
        <a:solidFill>
          <a:srgbClr val="FFFFFF"/>
        </a:solidFill>
      </p:bgPr>
    </p:bg>
    <p:spTree>
      <p:nvGrpSpPr>
        <p:cNvPr id="1" name=""/>
        <p:cNvGrpSpPr/>
        <p:nvPr/>
      </p:nvGrpSpPr>
      <p:grpSpPr>
        <a:xfrm>
          <a:off x="0" y="0"/>
          <a:ext cx="0" cy="0"/>
          <a:chOff x="0" y="0"/>
          <a:chExt cx="0" cy="0"/>
        </a:xfrm>
      </p:grpSpPr>
      <p:sp>
        <p:nvSpPr>
          <p:cNvPr id="123" name="Line"/>
          <p:cNvSpPr/>
          <p:nvPr/>
        </p:nvSpPr>
        <p:spPr>
          <a:xfrm>
            <a:off x="670559" y="2171699"/>
            <a:ext cx="11561659" cy="2"/>
          </a:xfrm>
          <a:prstGeom prst="line">
            <a:avLst/>
          </a:prstGeom>
          <a:ln w="12700">
            <a:solidFill>
              <a:srgbClr val="D3D1D2"/>
            </a:solidFill>
            <a:miter lim="400000"/>
          </a:ln>
        </p:spPr>
        <p:txBody>
          <a:bodyPr lIns="27093" tIns="27093" rIns="27093" bIns="27093" anchor="ctr"/>
          <a:lstStyle/>
          <a:p>
            <a:pPr algn="l" defTabSz="325120">
              <a:defRPr sz="800">
                <a:solidFill>
                  <a:srgbClr val="000000"/>
                </a:solidFill>
                <a:effectLst/>
                <a:latin typeface="Helvetica"/>
                <a:ea typeface="Helvetica"/>
                <a:cs typeface="Helvetica"/>
                <a:sym typeface="Helvetica"/>
              </a:defRPr>
            </a:pPr>
          </a:p>
        </p:txBody>
      </p:sp>
      <p:sp>
        <p:nvSpPr>
          <p:cNvPr id="124" name="Title Text"/>
          <p:cNvSpPr txBox="1"/>
          <p:nvPr>
            <p:ph type="title"/>
          </p:nvPr>
        </p:nvSpPr>
        <p:spPr>
          <a:xfrm>
            <a:off x="670559" y="1121880"/>
            <a:ext cx="11561659" cy="1001059"/>
          </a:xfrm>
          <a:prstGeom prst="rect">
            <a:avLst/>
          </a:prstGeom>
        </p:spPr>
        <p:txBody>
          <a:bodyPr lIns="0" tIns="0" rIns="0" bIns="0" anchor="t">
            <a:noAutofit/>
          </a:bodyPr>
          <a:lstStyle>
            <a:lvl1pPr algn="l" defTabSz="587022">
              <a:defRPr>
                <a:solidFill>
                  <a:srgbClr val="3896FF"/>
                </a:solidFill>
                <a:latin typeface="Helvetica"/>
                <a:ea typeface="Helvetica"/>
                <a:cs typeface="Helvetica"/>
                <a:sym typeface="Helvetica"/>
              </a:defRPr>
            </a:lvl1pPr>
          </a:lstStyle>
          <a:p>
            <a:pPr>
              <a:defRPr>
                <a:effectLst/>
              </a:defRPr>
            </a:pPr>
            <a:r>
              <a:t>Title Text</a:t>
            </a:r>
          </a:p>
        </p:txBody>
      </p:sp>
      <p:sp>
        <p:nvSpPr>
          <p:cNvPr id="125" name="Body Level One…"/>
          <p:cNvSpPr txBox="1"/>
          <p:nvPr>
            <p:ph type="body" idx="1"/>
          </p:nvPr>
        </p:nvSpPr>
        <p:spPr>
          <a:xfrm>
            <a:off x="670559" y="2449406"/>
            <a:ext cx="11561660" cy="5325417"/>
          </a:xfrm>
          <a:prstGeom prst="rect">
            <a:avLst/>
          </a:prstGeom>
        </p:spPr>
        <p:txBody>
          <a:bodyPr lIns="27093" tIns="27093" rIns="27093" bIns="27093" anchor="t">
            <a:noAutofit/>
          </a:bodyPr>
          <a:lstStyle>
            <a:lvl1pPr marL="0" indent="0" defTabSz="587022">
              <a:lnSpc>
                <a:spcPct val="120000"/>
              </a:lnSpc>
              <a:spcBef>
                <a:spcPts val="0"/>
              </a:spcBef>
              <a:buSzTx/>
              <a:buNone/>
              <a:defRPr>
                <a:solidFill>
                  <a:srgbClr val="3F3F3F"/>
                </a:solidFill>
                <a:latin typeface="Arial"/>
                <a:ea typeface="Arial"/>
                <a:cs typeface="Arial"/>
                <a:sym typeface="Arial"/>
              </a:defRPr>
            </a:lvl1pPr>
            <a:lvl2pPr marL="518160" indent="-518160" defTabSz="587022">
              <a:lnSpc>
                <a:spcPct val="120000"/>
              </a:lnSpc>
              <a:spcBef>
                <a:spcPts val="300"/>
              </a:spcBef>
              <a:buClr>
                <a:srgbClr val="3896FF"/>
              </a:buClr>
              <a:buSzPct val="125000"/>
              <a:buFont typeface="Zapf Dingbats"/>
              <a:defRPr>
                <a:solidFill>
                  <a:srgbClr val="3F3F3F"/>
                </a:solidFill>
                <a:latin typeface="Arial"/>
                <a:ea typeface="Arial"/>
                <a:cs typeface="Arial"/>
                <a:sym typeface="Arial"/>
              </a:defRPr>
            </a:lvl2pPr>
            <a:lvl3pPr marL="1107439" indent="-345439" defTabSz="587022">
              <a:lnSpc>
                <a:spcPct val="120000"/>
              </a:lnSpc>
              <a:spcBef>
                <a:spcPts val="300"/>
              </a:spcBef>
              <a:buClr>
                <a:srgbClr val="3896FF"/>
              </a:buClr>
              <a:buSzPct val="125000"/>
              <a:buFont typeface="Lucida Grande"/>
              <a:buChar char="‣"/>
              <a:defRPr>
                <a:solidFill>
                  <a:srgbClr val="3F3F3F"/>
                </a:solidFill>
                <a:latin typeface="Arial"/>
                <a:ea typeface="Arial"/>
                <a:cs typeface="Arial"/>
                <a:sym typeface="Arial"/>
              </a:defRPr>
            </a:lvl3pPr>
            <a:lvl4pPr marL="1615439" indent="-345439" defTabSz="587022">
              <a:lnSpc>
                <a:spcPct val="120000"/>
              </a:lnSpc>
              <a:spcBef>
                <a:spcPts val="0"/>
              </a:spcBef>
              <a:buSzPct val="50000"/>
              <a:buBlip>
                <a:blip r:embed="rId2"/>
              </a:buBlip>
              <a:defRPr>
                <a:solidFill>
                  <a:srgbClr val="3F3F3F"/>
                </a:solidFill>
                <a:latin typeface="Arial"/>
                <a:ea typeface="Arial"/>
                <a:cs typeface="Arial"/>
                <a:sym typeface="Arial"/>
              </a:defRPr>
            </a:lvl4pPr>
            <a:lvl5pPr marL="2727960" indent="-949960" defTabSz="587022">
              <a:lnSpc>
                <a:spcPct val="120000"/>
              </a:lnSpc>
              <a:spcBef>
                <a:spcPts val="0"/>
              </a:spcBef>
              <a:buSzPct val="100000"/>
              <a:buBlip>
                <a:blip r:embed="rId3"/>
              </a:buBlip>
              <a:defRPr>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pic>
        <p:nvPicPr>
          <p:cNvPr id="126" name="icon-pharo-transparent.png" descr="icon-pharo-transparent.png"/>
          <p:cNvPicPr>
            <a:picLocks noChangeAspect="1"/>
          </p:cNvPicPr>
          <p:nvPr/>
        </p:nvPicPr>
        <p:blipFill>
          <a:blip r:embed="rId4">
            <a:extLst/>
          </a:blip>
          <a:stretch>
            <a:fillRect/>
          </a:stretch>
        </p:blipFill>
        <p:spPr>
          <a:xfrm>
            <a:off x="11542486" y="8101290"/>
            <a:ext cx="1249285" cy="1249284"/>
          </a:xfrm>
          <a:prstGeom prst="rect">
            <a:avLst/>
          </a:prstGeom>
          <a:ln w="12700">
            <a:miter lim="400000"/>
          </a:ln>
        </p:spPr>
      </p:pic>
      <p:sp>
        <p:nvSpPr>
          <p:cNvPr id="127" name="Slide Number"/>
          <p:cNvSpPr txBox="1"/>
          <p:nvPr>
            <p:ph type="sldNum" sz="quarter" idx="2"/>
          </p:nvPr>
        </p:nvSpPr>
        <p:spPr>
          <a:xfrm>
            <a:off x="1216891" y="8114453"/>
            <a:ext cx="327858" cy="358988"/>
          </a:xfrm>
          <a:prstGeom prst="rect">
            <a:avLst/>
          </a:prstGeom>
        </p:spPr>
        <p:txBody>
          <a:bodyPr lIns="27093" tIns="27093" rIns="27093" bIns="27093"/>
          <a:lstStyle>
            <a:lvl1pPr algn="l" defTabSz="587022">
              <a:tabLst>
                <a:tab pos="241300" algn="l"/>
                <a:tab pos="495300" algn="l"/>
                <a:tab pos="749300" algn="l"/>
                <a:tab pos="1003300" algn="l"/>
                <a:tab pos="1257300" algn="l"/>
                <a:tab pos="1511300" algn="l"/>
                <a:tab pos="1765300" algn="l"/>
                <a:tab pos="2019300" algn="l"/>
                <a:tab pos="2273300" algn="l"/>
                <a:tab pos="2527300" algn="l"/>
                <a:tab pos="2781300" algn="l"/>
                <a:tab pos="3022600" algn="l"/>
              </a:tabLst>
              <a:defRPr b="1">
                <a:solidFill>
                  <a:srgbClr val="3896FF"/>
                </a:solidFill>
                <a:latin typeface="Open Sans"/>
                <a:ea typeface="Open Sans"/>
                <a:cs typeface="Open Sans"/>
                <a:sym typeface="Open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104900" y="127000"/>
            <a:ext cx="10795000" cy="7200415"/>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130800" y="419100"/>
            <a:ext cx="9262596"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800664" y="1714886"/>
            <a:ext cx="7997247" cy="7467215"/>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xfrm>
            <a:off x="762000" y="203200"/>
            <a:ext cx="11480800" cy="2146300"/>
          </a:xfrm>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83" name="–Johnny Appleseed"/>
          <p:cNvSpPr/>
          <p:nvPr>
            <p:ph type="body" sz="quarter" idx="21"/>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84" name="“Type a quote here.”"/>
          <p:cNvSpPr/>
          <p:nvPr>
            <p:ph type="body" sz="quarter" idx="22"/>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8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413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8300"/>
            <a:ext cx="368504" cy="374600"/>
          </a:xfrm>
          <a:prstGeom prst="rect">
            <a:avLst/>
          </a:prstGeom>
          <a:ln w="12700">
            <a:miter lim="400000"/>
          </a:ln>
        </p:spPr>
        <p:txBody>
          <a:bodyPr wrap="none" lIns="50800" tIns="50800" rIns="50800" bIns="50800">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64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hyperlink" Target="http://stephane.ducasse.free.fr" TargetMode="External"/><Relationship Id="rId4" Type="http://schemas.openxmlformats.org/officeDocument/2006/relationships/hyperlink" Target="http://www.pharo.org" TargetMode="Externa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 Id="rId3" Type="http://schemas.openxmlformats.org/officeDocument/2006/relationships/image" Target="../media/image3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 Id="rId3" Type="http://schemas.openxmlformats.org/officeDocument/2006/relationships/image" Target="../media/image3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 Id="rId3" Type="http://schemas.openxmlformats.org/officeDocument/2006/relationships/image" Target="../media/image3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 Id="rId3" Type="http://schemas.openxmlformats.org/officeDocument/2006/relationships/image" Target="../media/image3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 Id="rId3" Type="http://schemas.openxmlformats.org/officeDocument/2006/relationships/image" Target="../media/image3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 Id="rId3" Type="http://schemas.openxmlformats.org/officeDocument/2006/relationships/image" Target="../media/image3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 Id="rId3" Type="http://schemas.openxmlformats.org/officeDocument/2006/relationships/image" Target="../media/image3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3.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24.png"/><Relationship Id="rId16" Type="http://schemas.openxmlformats.org/officeDocument/2006/relationships/image" Target="../media/image25.png"/><Relationship Id="rId17" Type="http://schemas.openxmlformats.org/officeDocument/2006/relationships/image" Target="../media/image26.png"/><Relationship Id="rId18" Type="http://schemas.openxmlformats.org/officeDocument/2006/relationships/image" Target="../media/image1.tif"/><Relationship Id="rId19" Type="http://schemas.openxmlformats.org/officeDocument/2006/relationships/image" Target="../media/image27.png"/><Relationship Id="rId20" Type="http://schemas.openxmlformats.org/officeDocument/2006/relationships/image" Target="../media/image2.tif"/><Relationship Id="rId21" Type="http://schemas.openxmlformats.org/officeDocument/2006/relationships/image" Target="../media/image3.tif"/><Relationship Id="rId22" Type="http://schemas.openxmlformats.org/officeDocument/2006/relationships/image" Target="../media/image4.tif"/><Relationship Id="rId23" Type="http://schemas.openxmlformats.org/officeDocument/2006/relationships/image" Target="../media/image5.tif"/><Relationship Id="rId24" Type="http://schemas.openxmlformats.org/officeDocument/2006/relationships/image" Target="../media/image6.tif"/><Relationship Id="rId25" Type="http://schemas.openxmlformats.org/officeDocument/2006/relationships/image" Target="../media/image7.tif"/><Relationship Id="rId26" Type="http://schemas.openxmlformats.org/officeDocument/2006/relationships/image" Target="../media/image28.png"/><Relationship Id="rId27" Type="http://schemas.openxmlformats.org/officeDocument/2006/relationships/image" Target="../media/image8.tif"/><Relationship Id="rId28" Type="http://schemas.openxmlformats.org/officeDocument/2006/relationships/image" Target="../media/image9.tif"/><Relationship Id="rId29" Type="http://schemas.openxmlformats.org/officeDocument/2006/relationships/image" Target="../media/image10.tif"/><Relationship Id="rId30" Type="http://schemas.openxmlformats.org/officeDocument/2006/relationships/image" Target="../media/image11.tif"/><Relationship Id="rId31" Type="http://schemas.openxmlformats.org/officeDocument/2006/relationships/image" Target="../media/image29.png"/><Relationship Id="rId32" Type="http://schemas.openxmlformats.org/officeDocument/2006/relationships/image" Target="../media/image30.png"/><Relationship Id="rId33" Type="http://schemas.openxmlformats.org/officeDocument/2006/relationships/image" Target="../media/image31.png"/><Relationship Id="rId34" Type="http://schemas.openxmlformats.org/officeDocument/2006/relationships/image" Target="../media/image32.png"/><Relationship Id="rId35" Type="http://schemas.openxmlformats.org/officeDocument/2006/relationships/image" Target="../media/image33.png"/><Relationship Id="rId36" Type="http://schemas.openxmlformats.org/officeDocument/2006/relationships/image" Target="../media/image34.png"/><Relationship Id="rId37" Type="http://schemas.openxmlformats.org/officeDocument/2006/relationships/image" Target="../media/image3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 Id="rId3" Type="http://schemas.openxmlformats.org/officeDocument/2006/relationships/image" Target="../media/image3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jpeg"/><Relationship Id="rId3"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4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4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9" Type="http://schemas.openxmlformats.org/officeDocument/2006/relationships/image" Target="../media/image61.png"/><Relationship Id="rId20" Type="http://schemas.openxmlformats.org/officeDocument/2006/relationships/image" Target="../media/image62.png"/><Relationship Id="rId21" Type="http://schemas.openxmlformats.org/officeDocument/2006/relationships/image" Target="../media/image63.png"/><Relationship Id="rId22" Type="http://schemas.openxmlformats.org/officeDocument/2006/relationships/image" Target="../media/image6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5.png"/><Relationship Id="rId3" Type="http://schemas.openxmlformats.org/officeDocument/2006/relationships/image" Target="../media/image6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png"/><Relationship Id="rId3" Type="http://schemas.openxmlformats.org/officeDocument/2006/relationships/image" Target="../media/image6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9.png"/><Relationship Id="rId3" Type="http://schemas.openxmlformats.org/officeDocument/2006/relationships/image" Target="../media/image70.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1.png"/><Relationship Id="rId3" Type="http://schemas.openxmlformats.org/officeDocument/2006/relationships/image" Target="../media/image7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3.png"/><Relationship Id="rId3" Type="http://schemas.openxmlformats.org/officeDocument/2006/relationships/image" Target="../media/image7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tif"/><Relationship Id="rId3" Type="http://schemas.openxmlformats.org/officeDocument/2006/relationships/image" Target="../media/image7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tif"/><Relationship Id="rId3" Type="http://schemas.openxmlformats.org/officeDocument/2006/relationships/image" Target="../media/image76.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tif"/><Relationship Id="rId3" Type="http://schemas.openxmlformats.org/officeDocument/2006/relationships/image" Target="../media/image77.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8.png"/><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15.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 Id="rId3" Type="http://schemas.openxmlformats.org/officeDocument/2006/relationships/image" Target="../media/image8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 Id="rId3" Type="http://schemas.openxmlformats.org/officeDocument/2006/relationships/image" Target="../media/image8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4.png"/><Relationship Id="rId3" Type="http://schemas.openxmlformats.org/officeDocument/2006/relationships/image" Target="../media/image8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6.png"/><Relationship Id="rId3" Type="http://schemas.openxmlformats.org/officeDocument/2006/relationships/image" Target="../media/image16.tif"/><Relationship Id="rId4" Type="http://schemas.openxmlformats.org/officeDocument/2006/relationships/image" Target="../media/image17.tif"/><Relationship Id="rId5" Type="http://schemas.openxmlformats.org/officeDocument/2006/relationships/image" Target="../media/image87.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jpeg"/><Relationship Id="rId3" Type="http://schemas.openxmlformats.org/officeDocument/2006/relationships/hyperlink" Target="http://materias.fi.uba.ar/7507/" TargetMode="External"/><Relationship Id="rId4" Type="http://schemas.openxmlformats.org/officeDocument/2006/relationships/hyperlink" Target="http://scg.unibe.ch/" TargetMode="External"/><Relationship Id="rId5" Type="http://schemas.openxmlformats.org/officeDocument/2006/relationships/hyperlink" Target="http://www.ensm-douai.fr/" TargetMode="External"/><Relationship Id="rId6" Type="http://schemas.openxmlformats.org/officeDocument/2006/relationships/hyperlink" Target="http://www.imus.univ-savoie.fr/"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8.png"/><Relationship Id="rId3" Type="http://schemas.openxmlformats.org/officeDocument/2006/relationships/image" Target="../media/image89.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github.com/pharo-project/Pharo" TargetMode="External"/></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1.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3.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4.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6.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7.png"/><Relationship Id="rId3" Type="http://schemas.openxmlformats.org/officeDocument/2006/relationships/image" Target="../media/image98.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99.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book.seaside.st" TargetMode="External"/><Relationship Id="rId3" Type="http://schemas.openxmlformats.org/officeDocument/2006/relationships/image" Target="../media/image10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 Id="rId3" Type="http://schemas.openxmlformats.org/officeDocument/2006/relationships/image" Target="../media/image37.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3.png"/><Relationship Id="rId3" Type="http://schemas.openxmlformats.org/officeDocument/2006/relationships/hyperlink" Target="http://books.pharo.org" TargetMode="External"/></Relationships>

</file>

<file path=ppt/slides/_rels/slide8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mooc.pharo.org" TargetMode="External"/><Relationship Id="rId3" Type="http://schemas.openxmlformats.org/officeDocument/2006/relationships/image" Target="../media/image104.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discord.gg/Sj2rhxn" TargetMode="External"/><Relationship Id="rId3" Type="http://schemas.openxmlformats.org/officeDocument/2006/relationships/image" Target="../media/image105.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books.pharo.org" TargetMode="External"/><Relationship Id="rId3" Type="http://schemas.openxmlformats.org/officeDocument/2006/relationships/hyperlink" Target="https://github.com/pharo-open-documentation/pharo-wiki" TargetMode="External"/><Relationship Id="rId4" Type="http://schemas.openxmlformats.org/officeDocument/2006/relationships/hyperlink" Target="https://github.com/pharo-open-documentation/awesome-pharo" TargetMode="External"/></Relationships>

</file>

<file path=ppt/slides/_rels/slide8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6.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png"/><Relationship Id="rId3" Type="http://schemas.openxmlformats.org/officeDocument/2006/relationships/image" Target="../media/image108.png"/><Relationship Id="rId4" Type="http://schemas.openxmlformats.org/officeDocument/2006/relationships/image" Target="../media/image109.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image" Target="../media/image112.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 Id="rId3" Type="http://schemas.openxmlformats.org/officeDocument/2006/relationships/image" Target="../media/image83.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4.png"/><Relationship Id="rId3" Type="http://schemas.openxmlformats.org/officeDocument/2006/relationships/image" Target="../media/image8.png"/><Relationship Id="rId4" Type="http://schemas.openxmlformats.org/officeDocument/2006/relationships/image" Target="../media/image115.png"/><Relationship Id="rId5" Type="http://schemas.openxmlformats.org/officeDocument/2006/relationships/image" Target="../media/image9.png"/><Relationship Id="rId6"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Rectangle"/>
          <p:cNvSpPr/>
          <p:nvPr/>
        </p:nvSpPr>
        <p:spPr>
          <a:xfrm>
            <a:off x="-6544" y="8054845"/>
            <a:ext cx="13017888" cy="1708571"/>
          </a:xfrm>
          <a:prstGeom prst="rect">
            <a:avLst/>
          </a:prstGeom>
          <a:solidFill>
            <a:srgbClr val="FFFFFF"/>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137" name="Image" descr="Image"/>
          <p:cNvPicPr>
            <a:picLocks noChangeAspect="1"/>
          </p:cNvPicPr>
          <p:nvPr/>
        </p:nvPicPr>
        <p:blipFill>
          <a:blip r:embed="rId2">
            <a:alphaModFix amt="71443"/>
            <a:extLst/>
          </a:blip>
          <a:srcRect l="3046" t="3046" r="3044" b="3046"/>
          <a:stretch>
            <a:fillRect/>
          </a:stretch>
        </p:blipFill>
        <p:spPr>
          <a:xfrm>
            <a:off x="-16725" y="-325175"/>
            <a:ext cx="15606317" cy="104040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0" y="0"/>
                </a:lnTo>
                <a:close/>
                <a:moveTo>
                  <a:pt x="18237" y="14045"/>
                </a:moveTo>
                <a:cubicBezTo>
                  <a:pt x="18243" y="14046"/>
                  <a:pt x="18247" y="14052"/>
                  <a:pt x="18251" y="14062"/>
                </a:cubicBezTo>
                <a:cubicBezTo>
                  <a:pt x="18259" y="14080"/>
                  <a:pt x="18257" y="14107"/>
                  <a:pt x="18247" y="14123"/>
                </a:cubicBezTo>
                <a:cubicBezTo>
                  <a:pt x="18234" y="14141"/>
                  <a:pt x="18224" y="14139"/>
                  <a:pt x="18215" y="14118"/>
                </a:cubicBezTo>
                <a:cubicBezTo>
                  <a:pt x="18207" y="14100"/>
                  <a:pt x="18209" y="14073"/>
                  <a:pt x="18220" y="14058"/>
                </a:cubicBezTo>
                <a:cubicBezTo>
                  <a:pt x="18226" y="14048"/>
                  <a:pt x="18232" y="14044"/>
                  <a:pt x="18237" y="14045"/>
                </a:cubicBezTo>
                <a:close/>
              </a:path>
            </a:pathLst>
          </a:custGeom>
          <a:ln w="12700">
            <a:miter lim="400000"/>
          </a:ln>
        </p:spPr>
      </p:pic>
      <p:sp>
        <p:nvSpPr>
          <p:cNvPr id="138" name="Pharo: Live objects for complex projects"/>
          <p:cNvSpPr txBox="1"/>
          <p:nvPr>
            <p:ph type="ctrTitle"/>
          </p:nvPr>
        </p:nvSpPr>
        <p:spPr>
          <a:xfrm>
            <a:off x="-75833" y="-2928704"/>
            <a:ext cx="13156466" cy="10233612"/>
          </a:xfrm>
          <a:prstGeom prst="rect">
            <a:avLst/>
          </a:prstGeom>
        </p:spPr>
        <p:txBody>
          <a:bodyPr/>
          <a:lstStyle>
            <a:lvl1pPr>
              <a:defRPr sz="10500"/>
            </a:lvl1pPr>
          </a:lstStyle>
          <a:p>
            <a:pPr/>
            <a:r>
              <a:t>Pharo: Live objects for complex projects </a:t>
            </a:r>
          </a:p>
        </p:txBody>
      </p:sp>
      <p:sp>
        <p:nvSpPr>
          <p:cNvPr id="139" name="http://stephane.ducasse.free.fr…"/>
          <p:cNvSpPr txBox="1"/>
          <p:nvPr>
            <p:ph type="subTitle" sz="quarter" idx="1"/>
          </p:nvPr>
        </p:nvSpPr>
        <p:spPr>
          <a:xfrm>
            <a:off x="1119248" y="6282952"/>
            <a:ext cx="10766304" cy="1219555"/>
          </a:xfrm>
          <a:prstGeom prst="rect">
            <a:avLst/>
          </a:prstGeom>
        </p:spPr>
        <p:txBody>
          <a:bodyPr/>
          <a:lstStyle/>
          <a:p>
            <a:pPr defTabSz="461518">
              <a:defRPr sz="3634">
                <a:effectLst>
                  <a:outerShdw sx="100000" sy="100000" kx="0" ky="0" algn="b" rotWithShape="0" blurRad="40132" dist="20066" dir="5400000">
                    <a:srgbClr val="000000"/>
                  </a:outerShdw>
                </a:effectLst>
              </a:defRPr>
            </a:pPr>
            <a:r>
              <a:rPr u="sng">
                <a:hlinkClick r:id="rId3" invalidUrl="" action="" tgtFrame="" tooltip="" history="1" highlightClick="0" endSnd="0"/>
              </a:rPr>
              <a:t>http://stephane.ducasse.free.fr</a:t>
            </a:r>
          </a:p>
          <a:p>
            <a:pPr defTabSz="461518">
              <a:defRPr sz="3634">
                <a:effectLst>
                  <a:outerShdw sx="100000" sy="100000" kx="0" ky="0" algn="b" rotWithShape="0" blurRad="40132" dist="20066" dir="5400000">
                    <a:srgbClr val="000000"/>
                  </a:outerShdw>
                </a:effectLst>
              </a:defRPr>
            </a:pPr>
            <a:r>
              <a:rPr u="sng">
                <a:hlinkClick r:id="rId4" invalidUrl="" action="" tgtFrame="" tooltip="" history="1" highlightClick="0" endSnd="0"/>
              </a:rPr>
              <a:t>http://www.pharo.org</a:t>
            </a:r>
          </a:p>
        </p:txBody>
      </p:sp>
      <p:pic>
        <p:nvPicPr>
          <p:cNvPr id="140" name="jdevlogoLeBon.png" descr="jdevlogoLeBon.png"/>
          <p:cNvPicPr>
            <a:picLocks noChangeAspect="1"/>
          </p:cNvPicPr>
          <p:nvPr/>
        </p:nvPicPr>
        <p:blipFill>
          <a:blip r:embed="rId5">
            <a:extLst/>
          </a:blip>
          <a:stretch>
            <a:fillRect/>
          </a:stretch>
        </p:blipFill>
        <p:spPr>
          <a:xfrm>
            <a:off x="506339" y="8127538"/>
            <a:ext cx="2937632" cy="1310675"/>
          </a:xfrm>
          <a:prstGeom prst="rect">
            <a:avLst/>
          </a:prstGeom>
          <a:ln w="12700">
            <a:miter lim="400000"/>
          </a:ln>
        </p:spPr>
      </p:pic>
      <p:pic>
        <p:nvPicPr>
          <p:cNvPr id="141" name="UL-RVB-2014.png" descr="UL-RVB-2014.png"/>
          <p:cNvPicPr>
            <a:picLocks noChangeAspect="1"/>
          </p:cNvPicPr>
          <p:nvPr/>
        </p:nvPicPr>
        <p:blipFill>
          <a:blip r:embed="rId6">
            <a:extLst/>
          </a:blip>
          <a:stretch>
            <a:fillRect/>
          </a:stretch>
        </p:blipFill>
        <p:spPr>
          <a:xfrm>
            <a:off x="8238224" y="8578636"/>
            <a:ext cx="2333827" cy="781512"/>
          </a:xfrm>
          <a:prstGeom prst="rect">
            <a:avLst/>
          </a:prstGeom>
          <a:ln w="12700">
            <a:miter lim="400000"/>
          </a:ln>
        </p:spPr>
      </p:pic>
      <p:pic>
        <p:nvPicPr>
          <p:cNvPr id="142" name="inr_logo_rouge.png" descr="inr_logo_rouge.png"/>
          <p:cNvPicPr>
            <a:picLocks noChangeAspect="1"/>
          </p:cNvPicPr>
          <p:nvPr/>
        </p:nvPicPr>
        <p:blipFill>
          <a:blip r:embed="rId7">
            <a:extLst/>
          </a:blip>
          <a:stretch>
            <a:fillRect/>
          </a:stretch>
        </p:blipFill>
        <p:spPr>
          <a:xfrm>
            <a:off x="4269653" y="8247490"/>
            <a:ext cx="3465254" cy="1219555"/>
          </a:xfrm>
          <a:prstGeom prst="rect">
            <a:avLst/>
          </a:prstGeom>
          <a:ln w="12700">
            <a:miter lim="400000"/>
          </a:ln>
        </p:spPr>
      </p:pic>
      <p:pic>
        <p:nvPicPr>
          <p:cNvPr id="143" name="768px-Centre_national_de_la_recherche_scientifique.svg.png" descr="768px-Centre_national_de_la_recherche_scientifique.svg.png"/>
          <p:cNvPicPr>
            <a:picLocks noChangeAspect="1"/>
          </p:cNvPicPr>
          <p:nvPr/>
        </p:nvPicPr>
        <p:blipFill>
          <a:blip r:embed="rId8">
            <a:extLst/>
          </a:blip>
          <a:stretch>
            <a:fillRect/>
          </a:stretch>
        </p:blipFill>
        <p:spPr>
          <a:xfrm>
            <a:off x="11487729" y="8253793"/>
            <a:ext cx="1310675" cy="131067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Yes there is nothing else…"/>
          <p:cNvSpPr txBox="1"/>
          <p:nvPr>
            <p:ph type="title"/>
          </p:nvPr>
        </p:nvSpPr>
        <p:spPr>
          <a:prstGeom prst="rect">
            <a:avLst/>
          </a:prstGeom>
        </p:spPr>
        <p:txBody>
          <a:bodyPr/>
          <a:lstStyle/>
          <a:p>
            <a:pPr/>
            <a:r>
              <a:t>Yes there is nothing else…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PharoStampHighQualityTreated.png" descr="PharoStampHighQualityTreated.png"/>
          <p:cNvPicPr>
            <a:picLocks noChangeAspect="1"/>
          </p:cNvPicPr>
          <p:nvPr/>
        </p:nvPicPr>
        <p:blipFill>
          <a:blip r:embed="rId2">
            <a:alphaModFix amt="89685"/>
            <a:extLst/>
          </a:blip>
          <a:stretch>
            <a:fillRect/>
          </a:stretch>
        </p:blipFill>
        <p:spPr>
          <a:xfrm>
            <a:off x="-3250354" y="8411"/>
            <a:ext cx="18989584" cy="9736819"/>
          </a:xfrm>
          <a:prstGeom prst="rect">
            <a:avLst/>
          </a:prstGeom>
          <a:ln w="12700">
            <a:miter lim="400000"/>
          </a:ln>
        </p:spPr>
      </p:pic>
      <p:pic>
        <p:nvPicPr>
          <p:cNvPr id="202" name="postcard.png" descr="postcard.png"/>
          <p:cNvPicPr>
            <a:picLocks noChangeAspect="0"/>
          </p:cNvPicPr>
          <p:nvPr/>
        </p:nvPicPr>
        <p:blipFill>
          <a:blip r:embed="rId3">
            <a:extLst/>
          </a:blip>
          <a:stretch>
            <a:fillRect/>
          </a:stretch>
        </p:blipFill>
        <p:spPr>
          <a:xfrm>
            <a:off x="985865" y="2220461"/>
            <a:ext cx="9741605" cy="7030855"/>
          </a:xfrm>
          <a:prstGeom prst="rect">
            <a:avLst/>
          </a:prstGeom>
          <a:effectLst>
            <a:outerShdw sx="100000" sy="100000" kx="0" ky="0" algn="b" rotWithShape="0" blurRad="38100" dist="12700" dir="5400000">
              <a:srgbClr val="000000">
                <a:alpha val="50000"/>
              </a:srgbClr>
            </a:outerShdw>
          </a:effectLst>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PharoStampHighQualityTreated.png" descr="PharoStampHighQualityTreated.png"/>
          <p:cNvPicPr>
            <a:picLocks noChangeAspect="1"/>
          </p:cNvPicPr>
          <p:nvPr/>
        </p:nvPicPr>
        <p:blipFill>
          <a:blip r:embed="rId2">
            <a:alphaModFix amt="89685"/>
            <a:extLst/>
          </a:blip>
          <a:stretch>
            <a:fillRect/>
          </a:stretch>
        </p:blipFill>
        <p:spPr>
          <a:xfrm>
            <a:off x="-3250354" y="8411"/>
            <a:ext cx="18989584" cy="9736819"/>
          </a:xfrm>
          <a:prstGeom prst="rect">
            <a:avLst/>
          </a:prstGeom>
          <a:ln w="12700">
            <a:miter lim="400000"/>
          </a:ln>
        </p:spPr>
      </p:pic>
      <p:pic>
        <p:nvPicPr>
          <p:cNvPr id="205" name="Screenshot 2020-07-06 at 21.51.55.png" descr="Screenshot 2020-07-06 at 21.51.55.png"/>
          <p:cNvPicPr>
            <a:picLocks noChangeAspect="1"/>
          </p:cNvPicPr>
          <p:nvPr/>
        </p:nvPicPr>
        <p:blipFill>
          <a:blip r:embed="rId3">
            <a:extLst/>
          </a:blip>
          <a:stretch>
            <a:fillRect/>
          </a:stretch>
        </p:blipFill>
        <p:spPr>
          <a:xfrm>
            <a:off x="3236345" y="0"/>
            <a:ext cx="8963069" cy="97536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PharoStampHighQualityTreated.png" descr="PharoStampHighQualityTreated.png"/>
          <p:cNvPicPr>
            <a:picLocks noChangeAspect="1"/>
          </p:cNvPicPr>
          <p:nvPr/>
        </p:nvPicPr>
        <p:blipFill>
          <a:blip r:embed="rId2">
            <a:alphaModFix amt="89685"/>
            <a:extLst/>
          </a:blip>
          <a:stretch>
            <a:fillRect/>
          </a:stretch>
        </p:blipFill>
        <p:spPr>
          <a:xfrm>
            <a:off x="-3279357" y="-8385"/>
            <a:ext cx="19022190" cy="9753538"/>
          </a:xfrm>
          <a:prstGeom prst="rect">
            <a:avLst/>
          </a:prstGeom>
          <a:ln w="12700">
            <a:miter lim="400000"/>
          </a:ln>
        </p:spPr>
      </p:pic>
      <p:pic>
        <p:nvPicPr>
          <p:cNvPr id="208" name="Screenshot 2020-07-06 at 21.51.55.png" descr="Screenshot 2020-07-06 at 21.51.55.png"/>
          <p:cNvPicPr>
            <a:picLocks noChangeAspect="1"/>
          </p:cNvPicPr>
          <p:nvPr/>
        </p:nvPicPr>
        <p:blipFill>
          <a:blip r:embed="rId3">
            <a:extLst/>
          </a:blip>
          <a:stretch>
            <a:fillRect/>
          </a:stretch>
        </p:blipFill>
        <p:spPr>
          <a:xfrm>
            <a:off x="3236345" y="0"/>
            <a:ext cx="8963069" cy="9753600"/>
          </a:xfrm>
          <a:prstGeom prst="rect">
            <a:avLst/>
          </a:prstGeom>
          <a:ln w="12700">
            <a:miter lim="400000"/>
          </a:ln>
        </p:spPr>
      </p:pic>
      <p:sp>
        <p:nvSpPr>
          <p:cNvPr id="209" name="method"/>
          <p:cNvSpPr txBox="1"/>
          <p:nvPr/>
        </p:nvSpPr>
        <p:spPr>
          <a:xfrm>
            <a:off x="1154595" y="-49414"/>
            <a:ext cx="205961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method</a:t>
            </a:r>
          </a:p>
        </p:txBody>
      </p:sp>
      <p:sp>
        <p:nvSpPr>
          <p:cNvPr id="210" name="annotation"/>
          <p:cNvSpPr txBox="1"/>
          <p:nvPr/>
        </p:nvSpPr>
        <p:spPr>
          <a:xfrm>
            <a:off x="395846" y="725286"/>
            <a:ext cx="2840508"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annotation</a:t>
            </a:r>
          </a:p>
        </p:txBody>
      </p:sp>
      <p:sp>
        <p:nvSpPr>
          <p:cNvPr id="211" name="comment"/>
          <p:cNvSpPr txBox="1"/>
          <p:nvPr/>
        </p:nvSpPr>
        <p:spPr>
          <a:xfrm>
            <a:off x="8544890" y="1112636"/>
            <a:ext cx="2671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comment </a:t>
            </a:r>
          </a:p>
        </p:txBody>
      </p:sp>
      <p:sp>
        <p:nvSpPr>
          <p:cNvPr id="212" name="parameter"/>
          <p:cNvSpPr txBox="1"/>
          <p:nvPr/>
        </p:nvSpPr>
        <p:spPr>
          <a:xfrm>
            <a:off x="6955751" y="-49414"/>
            <a:ext cx="2750898"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parameter</a:t>
            </a:r>
          </a:p>
        </p:txBody>
      </p:sp>
      <p:sp>
        <p:nvSpPr>
          <p:cNvPr id="213" name="return"/>
          <p:cNvSpPr txBox="1"/>
          <p:nvPr/>
        </p:nvSpPr>
        <p:spPr>
          <a:xfrm>
            <a:off x="1242187" y="8967586"/>
            <a:ext cx="1655827"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return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PharoStampHighQualityTreated.png" descr="PharoStampHighQualityTreated.png"/>
          <p:cNvPicPr>
            <a:picLocks noChangeAspect="1"/>
          </p:cNvPicPr>
          <p:nvPr/>
        </p:nvPicPr>
        <p:blipFill>
          <a:blip r:embed="rId2">
            <a:alphaModFix amt="89685"/>
            <a:extLst/>
          </a:blip>
          <a:stretch>
            <a:fillRect/>
          </a:stretch>
        </p:blipFill>
        <p:spPr>
          <a:xfrm>
            <a:off x="-3279357" y="-8385"/>
            <a:ext cx="19022190" cy="9753538"/>
          </a:xfrm>
          <a:prstGeom prst="rect">
            <a:avLst/>
          </a:prstGeom>
          <a:ln w="12700">
            <a:miter lim="400000"/>
          </a:ln>
        </p:spPr>
      </p:pic>
      <p:pic>
        <p:nvPicPr>
          <p:cNvPr id="216" name="Screenshot 2020-07-06 at 21.51.55.png" descr="Screenshot 2020-07-06 at 21.51.55.png"/>
          <p:cNvPicPr>
            <a:picLocks noChangeAspect="1"/>
          </p:cNvPicPr>
          <p:nvPr/>
        </p:nvPicPr>
        <p:blipFill>
          <a:blip r:embed="rId3">
            <a:extLst/>
          </a:blip>
          <a:stretch>
            <a:fillRect/>
          </a:stretch>
        </p:blipFill>
        <p:spPr>
          <a:xfrm>
            <a:off x="3236345" y="0"/>
            <a:ext cx="8963069" cy="9753600"/>
          </a:xfrm>
          <a:prstGeom prst="rect">
            <a:avLst/>
          </a:prstGeom>
          <a:ln w="12700">
            <a:miter lim="400000"/>
          </a:ln>
        </p:spPr>
      </p:pic>
      <p:sp>
        <p:nvSpPr>
          <p:cNvPr id="217" name="local var"/>
          <p:cNvSpPr txBox="1"/>
          <p:nvPr/>
        </p:nvSpPr>
        <p:spPr>
          <a:xfrm>
            <a:off x="936548" y="1499986"/>
            <a:ext cx="2267104"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local var</a:t>
            </a:r>
          </a:p>
        </p:txBody>
      </p:sp>
      <p:sp>
        <p:nvSpPr>
          <p:cNvPr id="218" name="parameter"/>
          <p:cNvSpPr txBox="1"/>
          <p:nvPr/>
        </p:nvSpPr>
        <p:spPr>
          <a:xfrm>
            <a:off x="6955751" y="-49414"/>
            <a:ext cx="2750898"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parameter</a:t>
            </a:r>
          </a:p>
        </p:txBody>
      </p:sp>
      <p:sp>
        <p:nvSpPr>
          <p:cNvPr id="219" name="affectation"/>
          <p:cNvSpPr txBox="1"/>
          <p:nvPr/>
        </p:nvSpPr>
        <p:spPr>
          <a:xfrm>
            <a:off x="325170" y="3722486"/>
            <a:ext cx="298186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affectation </a:t>
            </a:r>
          </a:p>
        </p:txBody>
      </p:sp>
      <p:sp>
        <p:nvSpPr>
          <p:cNvPr id="220" name="instance var"/>
          <p:cNvSpPr txBox="1"/>
          <p:nvPr/>
        </p:nvSpPr>
        <p:spPr>
          <a:xfrm>
            <a:off x="-56820" y="4649586"/>
            <a:ext cx="336484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instance var </a:t>
            </a:r>
          </a:p>
        </p:txBody>
      </p:sp>
      <p:sp>
        <p:nvSpPr>
          <p:cNvPr id="221" name="local var"/>
          <p:cNvSpPr txBox="1"/>
          <p:nvPr/>
        </p:nvSpPr>
        <p:spPr>
          <a:xfrm>
            <a:off x="936548" y="6910186"/>
            <a:ext cx="2267104"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local var</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PharoStampHighQualityTreated.png" descr="PharoStampHighQualityTreated.png"/>
          <p:cNvPicPr>
            <a:picLocks noChangeAspect="1"/>
          </p:cNvPicPr>
          <p:nvPr/>
        </p:nvPicPr>
        <p:blipFill>
          <a:blip r:embed="rId2">
            <a:alphaModFix amt="89685"/>
            <a:extLst/>
          </a:blip>
          <a:stretch>
            <a:fillRect/>
          </a:stretch>
        </p:blipFill>
        <p:spPr>
          <a:xfrm>
            <a:off x="-3279357" y="-8385"/>
            <a:ext cx="19022190" cy="9753538"/>
          </a:xfrm>
          <a:prstGeom prst="rect">
            <a:avLst/>
          </a:prstGeom>
          <a:ln w="12700">
            <a:miter lim="400000"/>
          </a:ln>
        </p:spPr>
      </p:pic>
      <p:pic>
        <p:nvPicPr>
          <p:cNvPr id="224" name="Screenshot 2020-07-06 at 21.51.55.png" descr="Screenshot 2020-07-06 at 21.51.55.png"/>
          <p:cNvPicPr>
            <a:picLocks noChangeAspect="1"/>
          </p:cNvPicPr>
          <p:nvPr/>
        </p:nvPicPr>
        <p:blipFill>
          <a:blip r:embed="rId3">
            <a:extLst/>
          </a:blip>
          <a:stretch>
            <a:fillRect/>
          </a:stretch>
        </p:blipFill>
        <p:spPr>
          <a:xfrm>
            <a:off x="3236345" y="0"/>
            <a:ext cx="8963069" cy="9753600"/>
          </a:xfrm>
          <a:prstGeom prst="rect">
            <a:avLst/>
          </a:prstGeom>
          <a:ln w="12700">
            <a:miter lim="400000"/>
          </a:ln>
        </p:spPr>
      </p:pic>
      <p:sp>
        <p:nvSpPr>
          <p:cNvPr id="225" name="closure"/>
          <p:cNvSpPr txBox="1"/>
          <p:nvPr/>
        </p:nvSpPr>
        <p:spPr>
          <a:xfrm>
            <a:off x="7007656" y="3316086"/>
            <a:ext cx="2139088"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closure </a:t>
            </a:r>
          </a:p>
        </p:txBody>
      </p:sp>
      <p:sp>
        <p:nvSpPr>
          <p:cNvPr id="226" name="arg closure"/>
          <p:cNvSpPr txBox="1"/>
          <p:nvPr/>
        </p:nvSpPr>
        <p:spPr>
          <a:xfrm>
            <a:off x="5922238" y="6287886"/>
            <a:ext cx="2963724"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arg closure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PharoStampHighQualityTreated.png" descr="PharoStampHighQualityTreated.png"/>
          <p:cNvPicPr>
            <a:picLocks noChangeAspect="1"/>
          </p:cNvPicPr>
          <p:nvPr/>
        </p:nvPicPr>
        <p:blipFill>
          <a:blip r:embed="rId2">
            <a:alphaModFix amt="89685"/>
            <a:extLst/>
          </a:blip>
          <a:stretch>
            <a:fillRect/>
          </a:stretch>
        </p:blipFill>
        <p:spPr>
          <a:xfrm>
            <a:off x="-3279357" y="-8385"/>
            <a:ext cx="19022190" cy="9753538"/>
          </a:xfrm>
          <a:prstGeom prst="rect">
            <a:avLst/>
          </a:prstGeom>
          <a:ln w="12700">
            <a:miter lim="400000"/>
          </a:ln>
        </p:spPr>
      </p:pic>
      <p:pic>
        <p:nvPicPr>
          <p:cNvPr id="229" name="Screenshot 2020-07-06 at 21.51.55.png" descr="Screenshot 2020-07-06 at 21.51.55.png"/>
          <p:cNvPicPr>
            <a:picLocks noChangeAspect="1"/>
          </p:cNvPicPr>
          <p:nvPr/>
        </p:nvPicPr>
        <p:blipFill>
          <a:blip r:embed="rId3">
            <a:extLst/>
          </a:blip>
          <a:stretch>
            <a:fillRect/>
          </a:stretch>
        </p:blipFill>
        <p:spPr>
          <a:xfrm>
            <a:off x="3236345" y="0"/>
            <a:ext cx="8963069" cy="9753600"/>
          </a:xfrm>
          <a:prstGeom prst="rect">
            <a:avLst/>
          </a:prstGeom>
          <a:ln w="12700">
            <a:miter lim="400000"/>
          </a:ln>
        </p:spPr>
      </p:pic>
      <p:sp>
        <p:nvSpPr>
          <p:cNvPr id="230" name="cascade"/>
          <p:cNvSpPr txBox="1"/>
          <p:nvPr/>
        </p:nvSpPr>
        <p:spPr>
          <a:xfrm>
            <a:off x="8104149" y="7430886"/>
            <a:ext cx="2257502"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cascade</a:t>
            </a:r>
          </a:p>
        </p:txBody>
      </p:sp>
      <p:sp>
        <p:nvSpPr>
          <p:cNvPr id="231" name="separator"/>
          <p:cNvSpPr txBox="1"/>
          <p:nvPr/>
        </p:nvSpPr>
        <p:spPr>
          <a:xfrm>
            <a:off x="8441296" y="8345286"/>
            <a:ext cx="2573808"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separator</a:t>
            </a:r>
          </a:p>
        </p:txBody>
      </p:sp>
      <p:sp>
        <p:nvSpPr>
          <p:cNvPr id="232" name="binary msg"/>
          <p:cNvSpPr txBox="1"/>
          <p:nvPr/>
        </p:nvSpPr>
        <p:spPr>
          <a:xfrm>
            <a:off x="4963998" y="1931786"/>
            <a:ext cx="3076804"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binary msg </a:t>
            </a:r>
          </a:p>
        </p:txBody>
      </p:sp>
      <p:sp>
        <p:nvSpPr>
          <p:cNvPr id="233" name="unary msg"/>
          <p:cNvSpPr txBox="1"/>
          <p:nvPr/>
        </p:nvSpPr>
        <p:spPr>
          <a:xfrm>
            <a:off x="8784107" y="4147936"/>
            <a:ext cx="2929586"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unary msg </a:t>
            </a:r>
          </a:p>
        </p:txBody>
      </p:sp>
      <p:sp>
        <p:nvSpPr>
          <p:cNvPr id="234" name="keyword msg"/>
          <p:cNvSpPr txBox="1"/>
          <p:nvPr/>
        </p:nvSpPr>
        <p:spPr>
          <a:xfrm>
            <a:off x="6351727" y="3335136"/>
            <a:ext cx="3679546"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keyword msg </a:t>
            </a:r>
          </a:p>
        </p:txBody>
      </p:sp>
      <p:sp>
        <p:nvSpPr>
          <p:cNvPr id="235" name="binary msg"/>
          <p:cNvSpPr txBox="1"/>
          <p:nvPr/>
        </p:nvSpPr>
        <p:spPr>
          <a:xfrm>
            <a:off x="4811598" y="8827886"/>
            <a:ext cx="3076804"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binary msg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PharoStampHighQualityTreated.png" descr="PharoStampHighQualityTreated.png"/>
          <p:cNvPicPr>
            <a:picLocks noChangeAspect="1"/>
          </p:cNvPicPr>
          <p:nvPr/>
        </p:nvPicPr>
        <p:blipFill>
          <a:blip r:embed="rId2">
            <a:alphaModFix amt="89685"/>
            <a:extLst/>
          </a:blip>
          <a:stretch>
            <a:fillRect/>
          </a:stretch>
        </p:blipFill>
        <p:spPr>
          <a:xfrm>
            <a:off x="-3279357" y="-8385"/>
            <a:ext cx="19022190" cy="9753538"/>
          </a:xfrm>
          <a:prstGeom prst="rect">
            <a:avLst/>
          </a:prstGeom>
          <a:ln w="12700">
            <a:miter lim="400000"/>
          </a:ln>
        </p:spPr>
      </p:pic>
      <p:pic>
        <p:nvPicPr>
          <p:cNvPr id="238" name="Screenshot 2020-07-06 at 21.51.55.png" descr="Screenshot 2020-07-06 at 21.51.55.png"/>
          <p:cNvPicPr>
            <a:picLocks noChangeAspect="1"/>
          </p:cNvPicPr>
          <p:nvPr/>
        </p:nvPicPr>
        <p:blipFill>
          <a:blip r:embed="rId3">
            <a:extLst/>
          </a:blip>
          <a:stretch>
            <a:fillRect/>
          </a:stretch>
        </p:blipFill>
        <p:spPr>
          <a:xfrm>
            <a:off x="3236345" y="0"/>
            <a:ext cx="8963069" cy="9753600"/>
          </a:xfrm>
          <a:prstGeom prst="rect">
            <a:avLst/>
          </a:prstGeom>
          <a:ln w="12700">
            <a:miter lim="400000"/>
          </a:ln>
        </p:spPr>
      </p:pic>
      <p:sp>
        <p:nvSpPr>
          <p:cNvPr id="239" name="string"/>
          <p:cNvSpPr txBox="1"/>
          <p:nvPr/>
        </p:nvSpPr>
        <p:spPr>
          <a:xfrm>
            <a:off x="7223158" y="6577709"/>
            <a:ext cx="1575817"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string</a:t>
            </a:r>
          </a:p>
        </p:txBody>
      </p:sp>
      <p:sp>
        <p:nvSpPr>
          <p:cNvPr id="240" name="symbol"/>
          <p:cNvSpPr txBox="1"/>
          <p:nvPr/>
        </p:nvSpPr>
        <p:spPr>
          <a:xfrm>
            <a:off x="6250373" y="5970152"/>
            <a:ext cx="2098549"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symbol </a:t>
            </a:r>
          </a:p>
        </p:txBody>
      </p:sp>
      <p:sp>
        <p:nvSpPr>
          <p:cNvPr id="241" name="array"/>
          <p:cNvSpPr txBox="1"/>
          <p:nvPr/>
        </p:nvSpPr>
        <p:spPr>
          <a:xfrm>
            <a:off x="2152547" y="5083621"/>
            <a:ext cx="1418464"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array</a:t>
            </a:r>
          </a:p>
        </p:txBody>
      </p:sp>
      <p:sp>
        <p:nvSpPr>
          <p:cNvPr id="242" name="character"/>
          <p:cNvSpPr txBox="1"/>
          <p:nvPr/>
        </p:nvSpPr>
        <p:spPr>
          <a:xfrm>
            <a:off x="4240312" y="5083621"/>
            <a:ext cx="2712492"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character </a:t>
            </a:r>
          </a:p>
        </p:txBody>
      </p:sp>
      <p:sp>
        <p:nvSpPr>
          <p:cNvPr id="243" name="number"/>
          <p:cNvSpPr txBox="1"/>
          <p:nvPr/>
        </p:nvSpPr>
        <p:spPr>
          <a:xfrm>
            <a:off x="9704856" y="6251185"/>
            <a:ext cx="2069746"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FF161C"/>
                </a:solidFill>
                <a:latin typeface="+mn-lt"/>
                <a:ea typeface="+mn-ea"/>
                <a:cs typeface="+mn-cs"/>
                <a:sym typeface="Helvetica Neue"/>
              </a:defRPr>
            </a:lvl1pPr>
          </a:lstStyle>
          <a:p>
            <a:pPr>
              <a:defRPr>
                <a:effectLst/>
              </a:defRPr>
            </a:pPr>
            <a:r>
              <a:t>number</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A Pure World of Objects"/>
          <p:cNvSpPr txBox="1"/>
          <p:nvPr>
            <p:ph type="title"/>
          </p:nvPr>
        </p:nvSpPr>
        <p:spPr>
          <a:prstGeom prst="rect">
            <a:avLst/>
          </a:prstGeom>
        </p:spPr>
        <p:txBody>
          <a:bodyPr/>
          <a:lstStyle>
            <a:lvl1pPr defTabSz="461518">
              <a:defRPr sz="7821">
                <a:effectLst>
                  <a:outerShdw sx="100000" sy="100000" kx="0" ky="0" algn="b" rotWithShape="0" blurRad="40132" dist="20066" dir="5400000">
                    <a:srgbClr val="000000"/>
                  </a:outerShdw>
                </a:effectLst>
              </a:defRPr>
            </a:lvl1pPr>
          </a:lstStyle>
          <a:p>
            <a:pPr/>
            <a:r>
              <a:t>A Pure World of Objects</a:t>
            </a:r>
          </a:p>
        </p:txBody>
      </p:sp>
      <p:sp>
        <p:nvSpPr>
          <p:cNvPr id="246" name="Only objects + messages + closures!…"/>
          <p:cNvSpPr txBox="1"/>
          <p:nvPr>
            <p:ph type="body" idx="1"/>
          </p:nvPr>
        </p:nvSpPr>
        <p:spPr>
          <a:xfrm>
            <a:off x="516290" y="2419350"/>
            <a:ext cx="11972219" cy="6362700"/>
          </a:xfrm>
          <a:prstGeom prst="rect">
            <a:avLst/>
          </a:prstGeom>
        </p:spPr>
        <p:txBody>
          <a:bodyPr/>
          <a:lstStyle/>
          <a:p>
            <a:pPr marL="0" indent="0">
              <a:spcBef>
                <a:spcPts val="3600"/>
              </a:spcBef>
              <a:buSzTx/>
              <a:buNone/>
              <a:defRPr sz="84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Only objects + messages + closures!</a:t>
            </a:r>
          </a:p>
          <a:p>
            <a:pPr marL="0" indent="0">
              <a:spcBef>
                <a:spcPts val="3600"/>
              </a:spcBef>
              <a:buSzTx/>
              <a:buNone/>
              <a:defRPr sz="1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a:p>
            <a:pPr marL="0" indent="0">
              <a:spcBef>
                <a:spcPts val="3600"/>
              </a:spcBef>
              <a:buSzTx/>
              <a:buNone/>
              <a:defRPr sz="1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mouse, booleans, arrays, numbers, strings, windows, scrollbars, canvas, files, trees, compilers, sound, url, socket, fonts, text, collections, stack, shortcut, streams,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A Full Uniform Model"/>
          <p:cNvSpPr txBox="1"/>
          <p:nvPr>
            <p:ph type="title"/>
          </p:nvPr>
        </p:nvSpPr>
        <p:spPr>
          <a:prstGeom prst="rect">
            <a:avLst/>
          </a:prstGeom>
        </p:spPr>
        <p:txBody>
          <a:bodyPr/>
          <a:lstStyle/>
          <a:p>
            <a:pPr/>
            <a:r>
              <a:t>A Full Uniform Model</a:t>
            </a:r>
          </a:p>
        </p:txBody>
      </p:sp>
      <p:sp>
        <p:nvSpPr>
          <p:cNvPr id="249" name="Dynamically typed…"/>
          <p:cNvSpPr txBox="1"/>
          <p:nvPr>
            <p:ph type="body" idx="1"/>
          </p:nvPr>
        </p:nvSpPr>
        <p:spPr>
          <a:prstGeom prst="rect">
            <a:avLst/>
          </a:prstGeom>
        </p:spPr>
        <p:txBody>
          <a:bodyPr/>
          <a:lstStyle/>
          <a:p>
            <a:pPr marL="394208" indent="-394208" defTabSz="566674">
              <a:spcBef>
                <a:spcPts val="4000"/>
              </a:spcBef>
              <a:defRPr sz="4462">
                <a:effectLst>
                  <a:outerShdw sx="100000" sy="100000" kx="0" ky="0" algn="b" rotWithShape="0" blurRad="49276" dist="24638" dir="5400000">
                    <a:srgbClr val="000000"/>
                  </a:outerShdw>
                </a:effectLst>
              </a:defRPr>
            </a:pPr>
            <a:r>
              <a:t>Dynamically typed</a:t>
            </a:r>
          </a:p>
          <a:p>
            <a:pPr marL="394208" indent="-394208" defTabSz="566674">
              <a:spcBef>
                <a:spcPts val="4000"/>
              </a:spcBef>
              <a:defRPr sz="4462">
                <a:effectLst>
                  <a:outerShdw sx="100000" sy="100000" kx="0" ky="0" algn="b" rotWithShape="0" blurRad="49276" dist="24638" dir="5400000">
                    <a:srgbClr val="000000"/>
                  </a:outerShdw>
                </a:effectLst>
              </a:defRPr>
            </a:pPr>
            <a:r>
              <a:t>Everything is an object instance of a class</a:t>
            </a:r>
          </a:p>
          <a:p>
            <a:pPr marL="394208" indent="-394208" defTabSz="566674">
              <a:spcBef>
                <a:spcPts val="4000"/>
              </a:spcBef>
              <a:defRPr sz="4462">
                <a:effectLst>
                  <a:outerShdw sx="100000" sy="100000" kx="0" ky="0" algn="b" rotWithShape="0" blurRad="49276" dist="24638" dir="5400000">
                    <a:srgbClr val="000000"/>
                  </a:outerShdw>
                </a:effectLst>
              </a:defRPr>
            </a:pPr>
            <a:r>
              <a:t>All methods are public virtual</a:t>
            </a:r>
          </a:p>
          <a:p>
            <a:pPr marL="394208" indent="-394208" defTabSz="566674">
              <a:spcBef>
                <a:spcPts val="4000"/>
              </a:spcBef>
              <a:defRPr sz="4462">
                <a:effectLst>
                  <a:outerShdw sx="100000" sy="100000" kx="0" ky="0" algn="b" rotWithShape="0" blurRad="49276" dist="24638" dir="5400000">
                    <a:srgbClr val="000000"/>
                  </a:outerShdw>
                </a:effectLst>
              </a:defRPr>
            </a:pPr>
            <a:r>
              <a:t>All attributes are protected</a:t>
            </a:r>
          </a:p>
          <a:p>
            <a:pPr marL="394208" indent="-394208" defTabSz="566674">
              <a:spcBef>
                <a:spcPts val="4000"/>
              </a:spcBef>
              <a:defRPr sz="4462">
                <a:effectLst>
                  <a:outerShdw sx="100000" sy="100000" kx="0" ky="0" algn="b" rotWithShape="0" blurRad="49276" dist="24638" dir="5400000">
                    <a:srgbClr val="000000"/>
                  </a:outerShdw>
                </a:effectLst>
              </a:defRPr>
            </a:pPr>
            <a:r>
              <a:t>Single inheritance with traits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FixedLogo.png" descr="FixedLogo.png"/>
          <p:cNvPicPr>
            <a:picLocks noChangeAspect="1"/>
          </p:cNvPicPr>
          <p:nvPr/>
        </p:nvPicPr>
        <p:blipFill>
          <a:blip r:embed="rId2">
            <a:extLst/>
          </a:blip>
          <a:stretch>
            <a:fillRect/>
          </a:stretch>
        </p:blipFill>
        <p:spPr>
          <a:xfrm>
            <a:off x="8135037" y="3033212"/>
            <a:ext cx="2120901" cy="1016001"/>
          </a:xfrm>
          <a:prstGeom prst="rect">
            <a:avLst/>
          </a:prstGeom>
          <a:ln w="12700">
            <a:miter lim="400000"/>
          </a:ln>
        </p:spPr>
      </p:pic>
      <p:pic>
        <p:nvPicPr>
          <p:cNvPr id="146" name="hd_logo_thales.jpg" descr="hd_logo_thales.jpg"/>
          <p:cNvPicPr>
            <a:picLocks noChangeAspect="1"/>
          </p:cNvPicPr>
          <p:nvPr/>
        </p:nvPicPr>
        <p:blipFill>
          <a:blip r:embed="rId3">
            <a:extLst/>
          </a:blip>
          <a:stretch>
            <a:fillRect/>
          </a:stretch>
        </p:blipFill>
        <p:spPr>
          <a:xfrm>
            <a:off x="3560379" y="1551997"/>
            <a:ext cx="2913508" cy="708955"/>
          </a:xfrm>
          <a:prstGeom prst="rect">
            <a:avLst/>
          </a:prstGeom>
          <a:ln w="12700">
            <a:miter lim="400000"/>
          </a:ln>
        </p:spPr>
      </p:pic>
      <p:pic>
        <p:nvPicPr>
          <p:cNvPr id="147" name="www.esug.png" descr="www.esug.png"/>
          <p:cNvPicPr>
            <a:picLocks noChangeAspect="1"/>
          </p:cNvPicPr>
          <p:nvPr/>
        </p:nvPicPr>
        <p:blipFill>
          <a:blip r:embed="rId4">
            <a:extLst/>
          </a:blip>
          <a:stretch>
            <a:fillRect/>
          </a:stretch>
        </p:blipFill>
        <p:spPr>
          <a:xfrm>
            <a:off x="3822700" y="177800"/>
            <a:ext cx="2540000" cy="1041400"/>
          </a:xfrm>
          <a:prstGeom prst="rect">
            <a:avLst/>
          </a:prstGeom>
          <a:ln w="12700">
            <a:miter lim="400000"/>
          </a:ln>
        </p:spPr>
      </p:pic>
      <p:pic>
        <p:nvPicPr>
          <p:cNvPr id="148" name="www.inria.png" descr="www.inria.png"/>
          <p:cNvPicPr>
            <a:picLocks noChangeAspect="1"/>
          </p:cNvPicPr>
          <p:nvPr/>
        </p:nvPicPr>
        <p:blipFill>
          <a:blip r:embed="rId5">
            <a:extLst/>
          </a:blip>
          <a:stretch>
            <a:fillRect/>
          </a:stretch>
        </p:blipFill>
        <p:spPr>
          <a:xfrm>
            <a:off x="7696200" y="228600"/>
            <a:ext cx="2540000" cy="927100"/>
          </a:xfrm>
          <a:prstGeom prst="rect">
            <a:avLst/>
          </a:prstGeom>
          <a:ln w="12700">
            <a:miter lim="400000"/>
          </a:ln>
        </p:spPr>
      </p:pic>
      <p:pic>
        <p:nvPicPr>
          <p:cNvPr id="149" name="www.yesplan.png" descr="www.yesplan.png"/>
          <p:cNvPicPr>
            <a:picLocks noChangeAspect="1"/>
          </p:cNvPicPr>
          <p:nvPr/>
        </p:nvPicPr>
        <p:blipFill>
          <a:blip r:embed="rId6">
            <a:extLst/>
          </a:blip>
          <a:stretch>
            <a:fillRect/>
          </a:stretch>
        </p:blipFill>
        <p:spPr>
          <a:xfrm>
            <a:off x="454352" y="2336321"/>
            <a:ext cx="1610444" cy="1401295"/>
          </a:xfrm>
          <a:prstGeom prst="rect">
            <a:avLst/>
          </a:prstGeom>
          <a:ln w="12700">
            <a:miter lim="400000"/>
          </a:ln>
        </p:spPr>
      </p:pic>
      <p:pic>
        <p:nvPicPr>
          <p:cNvPr id="150" name="www.beta9.png" descr="www.beta9.png"/>
          <p:cNvPicPr>
            <a:picLocks noChangeAspect="1"/>
          </p:cNvPicPr>
          <p:nvPr/>
        </p:nvPicPr>
        <p:blipFill>
          <a:blip r:embed="rId7">
            <a:extLst/>
          </a:blip>
          <a:stretch>
            <a:fillRect/>
          </a:stretch>
        </p:blipFill>
        <p:spPr>
          <a:xfrm>
            <a:off x="2887521" y="5516816"/>
            <a:ext cx="2085031" cy="850901"/>
          </a:xfrm>
          <a:prstGeom prst="rect">
            <a:avLst/>
          </a:prstGeom>
          <a:ln w="12700">
            <a:miter lim="400000"/>
          </a:ln>
        </p:spPr>
      </p:pic>
      <p:pic>
        <p:nvPicPr>
          <p:cNvPr id="151" name="scg.unibe.png" descr="scg.unibe.png"/>
          <p:cNvPicPr>
            <a:picLocks noChangeAspect="1"/>
          </p:cNvPicPr>
          <p:nvPr/>
        </p:nvPicPr>
        <p:blipFill>
          <a:blip r:embed="rId8">
            <a:extLst/>
          </a:blip>
          <a:stretch>
            <a:fillRect/>
          </a:stretch>
        </p:blipFill>
        <p:spPr>
          <a:xfrm>
            <a:off x="4839883" y="8327301"/>
            <a:ext cx="1622324" cy="1257301"/>
          </a:xfrm>
          <a:prstGeom prst="rect">
            <a:avLst/>
          </a:prstGeom>
          <a:ln w="12700">
            <a:miter lim="400000"/>
          </a:ln>
        </p:spPr>
      </p:pic>
      <p:pic>
        <p:nvPicPr>
          <p:cNvPr id="152" name="pleiad.dcc.uchile.png" descr="pleiad.dcc.uchile.png"/>
          <p:cNvPicPr>
            <a:picLocks noChangeAspect="1"/>
          </p:cNvPicPr>
          <p:nvPr/>
        </p:nvPicPr>
        <p:blipFill>
          <a:blip r:embed="rId9">
            <a:extLst/>
          </a:blip>
          <a:stretch>
            <a:fillRect/>
          </a:stretch>
        </p:blipFill>
        <p:spPr>
          <a:xfrm>
            <a:off x="38195" y="8871010"/>
            <a:ext cx="2006601" cy="666572"/>
          </a:xfrm>
          <a:prstGeom prst="rect">
            <a:avLst/>
          </a:prstGeom>
          <a:ln w="12700">
            <a:miter lim="400000"/>
          </a:ln>
        </p:spPr>
      </p:pic>
      <p:pic>
        <p:nvPicPr>
          <p:cNvPr id="153" name="rmod.lille.inria.png" descr="rmod.lille.inria.png"/>
          <p:cNvPicPr>
            <a:picLocks noChangeAspect="1"/>
          </p:cNvPicPr>
          <p:nvPr/>
        </p:nvPicPr>
        <p:blipFill>
          <a:blip r:embed="rId10">
            <a:extLst/>
          </a:blip>
          <a:stretch>
            <a:fillRect/>
          </a:stretch>
        </p:blipFill>
        <p:spPr>
          <a:xfrm>
            <a:off x="6836986" y="8495666"/>
            <a:ext cx="1163497" cy="1163497"/>
          </a:xfrm>
          <a:prstGeom prst="rect">
            <a:avLst/>
          </a:prstGeom>
          <a:ln w="12700">
            <a:miter lim="400000"/>
          </a:ln>
        </p:spPr>
      </p:pic>
      <p:pic>
        <p:nvPicPr>
          <p:cNvPr id="154" name="netstyle-logotype.png" descr="netstyle-logotype.png"/>
          <p:cNvPicPr>
            <a:picLocks noChangeAspect="1"/>
          </p:cNvPicPr>
          <p:nvPr/>
        </p:nvPicPr>
        <p:blipFill>
          <a:blip r:embed="rId11">
            <a:extLst/>
          </a:blip>
          <a:stretch>
            <a:fillRect/>
          </a:stretch>
        </p:blipFill>
        <p:spPr>
          <a:xfrm>
            <a:off x="3729392" y="4757170"/>
            <a:ext cx="2575483" cy="469901"/>
          </a:xfrm>
          <a:prstGeom prst="rect">
            <a:avLst/>
          </a:prstGeom>
          <a:ln w="12700">
            <a:miter lim="400000"/>
          </a:ln>
        </p:spPr>
      </p:pic>
      <p:pic>
        <p:nvPicPr>
          <p:cNvPr id="155" name="sponsor-hrworks.png" descr="sponsor-hrworks.png"/>
          <p:cNvPicPr>
            <a:picLocks noChangeAspect="1"/>
          </p:cNvPicPr>
          <p:nvPr/>
        </p:nvPicPr>
        <p:blipFill>
          <a:blip r:embed="rId12">
            <a:extLst/>
          </a:blip>
          <a:stretch>
            <a:fillRect/>
          </a:stretch>
        </p:blipFill>
        <p:spPr>
          <a:xfrm>
            <a:off x="7870476" y="5487994"/>
            <a:ext cx="2290066" cy="622301"/>
          </a:xfrm>
          <a:prstGeom prst="rect">
            <a:avLst/>
          </a:prstGeom>
          <a:ln w="12700">
            <a:miter lim="400000"/>
          </a:ln>
        </p:spPr>
      </p:pic>
      <p:pic>
        <p:nvPicPr>
          <p:cNvPr id="156" name="HOSLOGO.png" descr="HOSLOGO.png"/>
          <p:cNvPicPr>
            <a:picLocks noChangeAspect="1"/>
          </p:cNvPicPr>
          <p:nvPr/>
        </p:nvPicPr>
        <p:blipFill>
          <a:blip r:embed="rId13">
            <a:extLst/>
          </a:blip>
          <a:stretch>
            <a:fillRect/>
          </a:stretch>
        </p:blipFill>
        <p:spPr>
          <a:xfrm>
            <a:off x="9020615" y="4281243"/>
            <a:ext cx="1355550" cy="812801"/>
          </a:xfrm>
          <a:prstGeom prst="rect">
            <a:avLst/>
          </a:prstGeom>
          <a:ln w="12700">
            <a:miter lim="400000"/>
          </a:ln>
        </p:spPr>
      </p:pic>
      <p:pic>
        <p:nvPicPr>
          <p:cNvPr id="157" name="LogoSensusTransparent.png" descr="LogoSensusTransparent.png"/>
          <p:cNvPicPr>
            <a:picLocks noChangeAspect="1"/>
          </p:cNvPicPr>
          <p:nvPr/>
        </p:nvPicPr>
        <p:blipFill>
          <a:blip r:embed="rId14">
            <a:extLst/>
          </a:blip>
          <a:stretch>
            <a:fillRect/>
          </a:stretch>
        </p:blipFill>
        <p:spPr>
          <a:xfrm>
            <a:off x="72929" y="7038977"/>
            <a:ext cx="1937133" cy="498389"/>
          </a:xfrm>
          <a:prstGeom prst="rect">
            <a:avLst/>
          </a:prstGeom>
          <a:ln w="12700">
            <a:miter lim="400000"/>
          </a:ln>
        </p:spPr>
      </p:pic>
      <p:pic>
        <p:nvPicPr>
          <p:cNvPr id="158" name="tt.png" descr="tt.png"/>
          <p:cNvPicPr>
            <a:picLocks noChangeAspect="1"/>
          </p:cNvPicPr>
          <p:nvPr/>
        </p:nvPicPr>
        <p:blipFill>
          <a:blip r:embed="rId15">
            <a:extLst/>
          </a:blip>
          <a:stretch>
            <a:fillRect/>
          </a:stretch>
        </p:blipFill>
        <p:spPr>
          <a:xfrm>
            <a:off x="8226905" y="8382000"/>
            <a:ext cx="2123595" cy="1130300"/>
          </a:xfrm>
          <a:prstGeom prst="rect">
            <a:avLst/>
          </a:prstGeom>
          <a:ln w="12700">
            <a:miter lim="400000"/>
          </a:ln>
        </p:spPr>
      </p:pic>
      <p:pic>
        <p:nvPicPr>
          <p:cNvPr id="159" name="customLogo.gif.png" descr="customLogo.gif.png"/>
          <p:cNvPicPr>
            <a:picLocks noChangeAspect="1"/>
          </p:cNvPicPr>
          <p:nvPr/>
        </p:nvPicPr>
        <p:blipFill>
          <a:blip r:embed="rId16">
            <a:extLst/>
          </a:blip>
          <a:stretch>
            <a:fillRect/>
          </a:stretch>
        </p:blipFill>
        <p:spPr>
          <a:xfrm>
            <a:off x="2242603" y="8727385"/>
            <a:ext cx="2222501" cy="953824"/>
          </a:xfrm>
          <a:prstGeom prst="rect">
            <a:avLst/>
          </a:prstGeom>
          <a:ln w="12700">
            <a:miter lim="400000"/>
          </a:ln>
        </p:spPr>
      </p:pic>
      <p:pic>
        <p:nvPicPr>
          <p:cNvPr id="160" name="sw.tiff" descr="sw.tiff"/>
          <p:cNvPicPr>
            <a:picLocks noChangeAspect="1"/>
          </p:cNvPicPr>
          <p:nvPr/>
        </p:nvPicPr>
        <p:blipFill>
          <a:blip r:embed="rId17">
            <a:extLst/>
          </a:blip>
          <a:stretch>
            <a:fillRect/>
          </a:stretch>
        </p:blipFill>
        <p:spPr>
          <a:xfrm>
            <a:off x="7181975" y="7651750"/>
            <a:ext cx="1355550" cy="1161058"/>
          </a:xfrm>
          <a:prstGeom prst="rect">
            <a:avLst/>
          </a:prstGeom>
          <a:ln w="12700">
            <a:miter lim="400000"/>
          </a:ln>
        </p:spPr>
      </p:pic>
      <p:pic>
        <p:nvPicPr>
          <p:cNvPr id="161" name="Image" descr="Image"/>
          <p:cNvPicPr>
            <a:picLocks noChangeAspect="1"/>
          </p:cNvPicPr>
          <p:nvPr/>
        </p:nvPicPr>
        <p:blipFill>
          <a:blip r:embed="rId18">
            <a:extLst/>
          </a:blip>
          <a:stretch>
            <a:fillRect/>
          </a:stretch>
        </p:blipFill>
        <p:spPr>
          <a:xfrm>
            <a:off x="624881" y="3812986"/>
            <a:ext cx="3086101" cy="825501"/>
          </a:xfrm>
          <a:prstGeom prst="rect">
            <a:avLst/>
          </a:prstGeom>
          <a:ln w="12700">
            <a:miter lim="400000"/>
          </a:ln>
        </p:spPr>
      </p:pic>
      <p:pic>
        <p:nvPicPr>
          <p:cNvPr id="162" name="Image" descr="Image"/>
          <p:cNvPicPr>
            <a:picLocks noChangeAspect="1"/>
          </p:cNvPicPr>
          <p:nvPr/>
        </p:nvPicPr>
        <p:blipFill>
          <a:blip r:embed="rId19">
            <a:extLst/>
          </a:blip>
          <a:stretch>
            <a:fillRect/>
          </a:stretch>
        </p:blipFill>
        <p:spPr>
          <a:xfrm>
            <a:off x="7649667" y="6406577"/>
            <a:ext cx="2633066" cy="907860"/>
          </a:xfrm>
          <a:prstGeom prst="rect">
            <a:avLst/>
          </a:prstGeom>
          <a:ln w="12700">
            <a:miter lim="400000"/>
          </a:ln>
        </p:spPr>
      </p:pic>
      <p:pic>
        <p:nvPicPr>
          <p:cNvPr id="163" name="Image" descr="Image"/>
          <p:cNvPicPr>
            <a:picLocks noChangeAspect="1"/>
          </p:cNvPicPr>
          <p:nvPr/>
        </p:nvPicPr>
        <p:blipFill>
          <a:blip r:embed="rId20">
            <a:extLst/>
          </a:blip>
          <a:stretch>
            <a:fillRect/>
          </a:stretch>
        </p:blipFill>
        <p:spPr>
          <a:xfrm>
            <a:off x="2841916" y="2375275"/>
            <a:ext cx="2532586" cy="1181874"/>
          </a:xfrm>
          <a:prstGeom prst="rect">
            <a:avLst/>
          </a:prstGeom>
          <a:ln w="12700">
            <a:miter lim="400000"/>
          </a:ln>
        </p:spPr>
      </p:pic>
      <p:pic>
        <p:nvPicPr>
          <p:cNvPr id="164" name="Image" descr="Image"/>
          <p:cNvPicPr>
            <a:picLocks noChangeAspect="1"/>
          </p:cNvPicPr>
          <p:nvPr/>
        </p:nvPicPr>
        <p:blipFill>
          <a:blip r:embed="rId21">
            <a:extLst/>
          </a:blip>
          <a:stretch>
            <a:fillRect/>
          </a:stretch>
        </p:blipFill>
        <p:spPr>
          <a:xfrm>
            <a:off x="2554317" y="7353298"/>
            <a:ext cx="2434724" cy="1163497"/>
          </a:xfrm>
          <a:prstGeom prst="rect">
            <a:avLst/>
          </a:prstGeom>
          <a:ln w="12700">
            <a:miter lim="400000"/>
          </a:ln>
        </p:spPr>
      </p:pic>
      <p:pic>
        <p:nvPicPr>
          <p:cNvPr id="165" name="Image" descr="Image"/>
          <p:cNvPicPr>
            <a:picLocks noChangeAspect="1"/>
          </p:cNvPicPr>
          <p:nvPr/>
        </p:nvPicPr>
        <p:blipFill>
          <a:blip r:embed="rId22">
            <a:extLst/>
          </a:blip>
          <a:stretch>
            <a:fillRect/>
          </a:stretch>
        </p:blipFill>
        <p:spPr>
          <a:xfrm>
            <a:off x="38195" y="7602041"/>
            <a:ext cx="2006601" cy="1077436"/>
          </a:xfrm>
          <a:prstGeom prst="rect">
            <a:avLst/>
          </a:prstGeom>
          <a:ln w="12700">
            <a:miter lim="400000"/>
          </a:ln>
        </p:spPr>
      </p:pic>
      <p:pic>
        <p:nvPicPr>
          <p:cNvPr id="166" name="Image" descr="Image"/>
          <p:cNvPicPr>
            <a:picLocks noChangeAspect="1"/>
          </p:cNvPicPr>
          <p:nvPr/>
        </p:nvPicPr>
        <p:blipFill>
          <a:blip r:embed="rId23">
            <a:extLst/>
          </a:blip>
          <a:stretch>
            <a:fillRect/>
          </a:stretch>
        </p:blipFill>
        <p:spPr>
          <a:xfrm>
            <a:off x="9257293" y="7549822"/>
            <a:ext cx="882194" cy="882194"/>
          </a:xfrm>
          <a:prstGeom prst="rect">
            <a:avLst/>
          </a:prstGeom>
          <a:ln w="12700">
            <a:miter lim="400000"/>
          </a:ln>
        </p:spPr>
      </p:pic>
      <p:pic>
        <p:nvPicPr>
          <p:cNvPr id="167" name="Image" descr="Image"/>
          <p:cNvPicPr>
            <a:picLocks noChangeAspect="1"/>
          </p:cNvPicPr>
          <p:nvPr/>
        </p:nvPicPr>
        <p:blipFill>
          <a:blip r:embed="rId24">
            <a:extLst/>
          </a:blip>
          <a:stretch>
            <a:fillRect/>
          </a:stretch>
        </p:blipFill>
        <p:spPr>
          <a:xfrm>
            <a:off x="5569163" y="7931050"/>
            <a:ext cx="1041401" cy="1041401"/>
          </a:xfrm>
          <a:prstGeom prst="rect">
            <a:avLst/>
          </a:prstGeom>
          <a:ln w="12700">
            <a:miter lim="400000"/>
          </a:ln>
        </p:spPr>
      </p:pic>
      <p:pic>
        <p:nvPicPr>
          <p:cNvPr id="168" name="Image" descr="Image"/>
          <p:cNvPicPr>
            <a:picLocks noChangeAspect="1"/>
          </p:cNvPicPr>
          <p:nvPr/>
        </p:nvPicPr>
        <p:blipFill>
          <a:blip r:embed="rId25">
            <a:extLst/>
          </a:blip>
          <a:stretch>
            <a:fillRect/>
          </a:stretch>
        </p:blipFill>
        <p:spPr>
          <a:xfrm>
            <a:off x="4839883" y="6503644"/>
            <a:ext cx="1229935" cy="1161058"/>
          </a:xfrm>
          <a:prstGeom prst="rect">
            <a:avLst/>
          </a:prstGeom>
          <a:ln w="12700">
            <a:miter lim="400000"/>
          </a:ln>
        </p:spPr>
      </p:pic>
      <p:pic>
        <p:nvPicPr>
          <p:cNvPr id="169" name="Screen Shot 2015-01-28 at 09.08.12.png" descr="Screen Shot 2015-01-28 at 09.08.12.png"/>
          <p:cNvPicPr>
            <a:picLocks noChangeAspect="1"/>
          </p:cNvPicPr>
          <p:nvPr/>
        </p:nvPicPr>
        <p:blipFill>
          <a:blip r:embed="rId26">
            <a:extLst/>
          </a:blip>
          <a:stretch>
            <a:fillRect/>
          </a:stretch>
        </p:blipFill>
        <p:spPr>
          <a:xfrm>
            <a:off x="10374873" y="0"/>
            <a:ext cx="3287470" cy="9753600"/>
          </a:xfrm>
          <a:prstGeom prst="rect">
            <a:avLst/>
          </a:prstGeom>
          <a:ln w="12700">
            <a:miter lim="400000"/>
          </a:ln>
        </p:spPr>
      </p:pic>
      <p:pic>
        <p:nvPicPr>
          <p:cNvPr id="170" name="Image" descr="Image"/>
          <p:cNvPicPr>
            <a:picLocks noChangeAspect="1"/>
          </p:cNvPicPr>
          <p:nvPr/>
        </p:nvPicPr>
        <p:blipFill>
          <a:blip r:embed="rId27">
            <a:extLst/>
          </a:blip>
          <a:stretch>
            <a:fillRect/>
          </a:stretch>
        </p:blipFill>
        <p:spPr>
          <a:xfrm>
            <a:off x="259279" y="6291807"/>
            <a:ext cx="4509771" cy="850901"/>
          </a:xfrm>
          <a:prstGeom prst="rect">
            <a:avLst/>
          </a:prstGeom>
          <a:ln w="12700">
            <a:miter lim="400000"/>
          </a:ln>
        </p:spPr>
      </p:pic>
      <p:pic>
        <p:nvPicPr>
          <p:cNvPr id="171" name="Image" descr="Image"/>
          <p:cNvPicPr>
            <a:picLocks noChangeAspect="1"/>
          </p:cNvPicPr>
          <p:nvPr/>
        </p:nvPicPr>
        <p:blipFill>
          <a:blip r:embed="rId28">
            <a:extLst/>
          </a:blip>
          <a:stretch>
            <a:fillRect/>
          </a:stretch>
        </p:blipFill>
        <p:spPr>
          <a:xfrm>
            <a:off x="1448025" y="4640043"/>
            <a:ext cx="1925669" cy="927101"/>
          </a:xfrm>
          <a:prstGeom prst="rect">
            <a:avLst/>
          </a:prstGeom>
          <a:ln w="12700">
            <a:miter lim="400000"/>
          </a:ln>
        </p:spPr>
      </p:pic>
      <p:pic>
        <p:nvPicPr>
          <p:cNvPr id="172" name="Image" descr="Image"/>
          <p:cNvPicPr>
            <a:picLocks noChangeAspect="1"/>
          </p:cNvPicPr>
          <p:nvPr/>
        </p:nvPicPr>
        <p:blipFill>
          <a:blip r:embed="rId29">
            <a:extLst/>
          </a:blip>
          <a:stretch>
            <a:fillRect/>
          </a:stretch>
        </p:blipFill>
        <p:spPr>
          <a:xfrm>
            <a:off x="106845" y="5459908"/>
            <a:ext cx="2592433" cy="757648"/>
          </a:xfrm>
          <a:prstGeom prst="rect">
            <a:avLst/>
          </a:prstGeom>
          <a:ln w="12700">
            <a:miter lim="400000"/>
          </a:ln>
        </p:spPr>
      </p:pic>
      <p:pic>
        <p:nvPicPr>
          <p:cNvPr id="173" name="Image" descr="Image"/>
          <p:cNvPicPr>
            <a:picLocks noChangeAspect="1"/>
          </p:cNvPicPr>
          <p:nvPr/>
        </p:nvPicPr>
        <p:blipFill>
          <a:blip r:embed="rId30">
            <a:extLst/>
          </a:blip>
          <a:stretch>
            <a:fillRect/>
          </a:stretch>
        </p:blipFill>
        <p:spPr>
          <a:xfrm>
            <a:off x="6010259" y="2570516"/>
            <a:ext cx="2434724" cy="1096724"/>
          </a:xfrm>
          <a:prstGeom prst="rect">
            <a:avLst/>
          </a:prstGeom>
          <a:ln w="12700">
            <a:miter lim="400000"/>
          </a:ln>
        </p:spPr>
      </p:pic>
      <p:pic>
        <p:nvPicPr>
          <p:cNvPr id="174" name="telna-dark.png" descr="telna-dark.png"/>
          <p:cNvPicPr>
            <a:picLocks noChangeAspect="1"/>
          </p:cNvPicPr>
          <p:nvPr/>
        </p:nvPicPr>
        <p:blipFill>
          <a:blip r:embed="rId31">
            <a:extLst/>
          </a:blip>
          <a:stretch>
            <a:fillRect/>
          </a:stretch>
        </p:blipFill>
        <p:spPr>
          <a:xfrm>
            <a:off x="5469014" y="5360994"/>
            <a:ext cx="1905001" cy="876301"/>
          </a:xfrm>
          <a:prstGeom prst="rect">
            <a:avLst/>
          </a:prstGeom>
          <a:ln w="12700">
            <a:miter lim="400000"/>
          </a:ln>
        </p:spPr>
      </p:pic>
      <p:pic>
        <p:nvPicPr>
          <p:cNvPr id="175" name="OSOCO_logo.png" descr="OSOCO_logo.png"/>
          <p:cNvPicPr>
            <a:picLocks noChangeAspect="1"/>
          </p:cNvPicPr>
          <p:nvPr/>
        </p:nvPicPr>
        <p:blipFill>
          <a:blip r:embed="rId32">
            <a:extLst/>
          </a:blip>
          <a:stretch>
            <a:fillRect/>
          </a:stretch>
        </p:blipFill>
        <p:spPr>
          <a:xfrm>
            <a:off x="6649596" y="4431186"/>
            <a:ext cx="1937133" cy="891229"/>
          </a:xfrm>
          <a:prstGeom prst="rect">
            <a:avLst/>
          </a:prstGeom>
          <a:ln w="12700">
            <a:miter lim="400000"/>
          </a:ln>
        </p:spPr>
      </p:pic>
      <p:pic>
        <p:nvPicPr>
          <p:cNvPr id="176" name="logoObjectGuild.png" descr="logoObjectGuild.png"/>
          <p:cNvPicPr>
            <a:picLocks noChangeAspect="1"/>
          </p:cNvPicPr>
          <p:nvPr/>
        </p:nvPicPr>
        <p:blipFill>
          <a:blip r:embed="rId33">
            <a:extLst/>
          </a:blip>
          <a:stretch>
            <a:fillRect/>
          </a:stretch>
        </p:blipFill>
        <p:spPr>
          <a:xfrm>
            <a:off x="6334668" y="6514432"/>
            <a:ext cx="782904" cy="1016001"/>
          </a:xfrm>
          <a:prstGeom prst="rect">
            <a:avLst/>
          </a:prstGeom>
          <a:ln w="12700">
            <a:miter lim="400000"/>
          </a:ln>
        </p:spPr>
      </p:pic>
      <p:pic>
        <p:nvPicPr>
          <p:cNvPr id="177" name="spensfuchs.png" descr="spensfuchs.png"/>
          <p:cNvPicPr>
            <a:picLocks noChangeAspect="1"/>
          </p:cNvPicPr>
          <p:nvPr/>
        </p:nvPicPr>
        <p:blipFill>
          <a:blip r:embed="rId34">
            <a:extLst/>
          </a:blip>
          <a:stretch>
            <a:fillRect/>
          </a:stretch>
        </p:blipFill>
        <p:spPr>
          <a:xfrm>
            <a:off x="4063544" y="3461196"/>
            <a:ext cx="3175001" cy="723901"/>
          </a:xfrm>
          <a:prstGeom prst="rect">
            <a:avLst/>
          </a:prstGeom>
          <a:ln w="12700">
            <a:miter lim="400000"/>
          </a:ln>
        </p:spPr>
      </p:pic>
      <p:pic>
        <p:nvPicPr>
          <p:cNvPr id="178" name="Schmidt_Logo_Sized.png" descr="Schmidt_Logo_Sized.png"/>
          <p:cNvPicPr>
            <a:picLocks noChangeAspect="1"/>
          </p:cNvPicPr>
          <p:nvPr/>
        </p:nvPicPr>
        <p:blipFill>
          <a:blip r:embed="rId35">
            <a:extLst/>
          </a:blip>
          <a:stretch>
            <a:fillRect/>
          </a:stretch>
        </p:blipFill>
        <p:spPr>
          <a:xfrm>
            <a:off x="-77714" y="440472"/>
            <a:ext cx="3567553" cy="757648"/>
          </a:xfrm>
          <a:prstGeom prst="rect">
            <a:avLst/>
          </a:prstGeom>
          <a:ln w="12700">
            <a:miter lim="400000"/>
          </a:ln>
        </p:spPr>
      </p:pic>
      <p:pic>
        <p:nvPicPr>
          <p:cNvPr id="179" name="zweidenker.png" descr="zweidenker.png"/>
          <p:cNvPicPr>
            <a:picLocks noChangeAspect="1"/>
          </p:cNvPicPr>
          <p:nvPr/>
        </p:nvPicPr>
        <p:blipFill>
          <a:blip r:embed="rId36">
            <a:extLst/>
          </a:blip>
          <a:stretch>
            <a:fillRect/>
          </a:stretch>
        </p:blipFill>
        <p:spPr>
          <a:xfrm>
            <a:off x="6575180" y="1618558"/>
            <a:ext cx="3754655" cy="575833"/>
          </a:xfrm>
          <a:prstGeom prst="rect">
            <a:avLst/>
          </a:prstGeom>
          <a:ln w="12700">
            <a:miter lim="400000"/>
          </a:ln>
        </p:spPr>
      </p:pic>
      <p:pic>
        <p:nvPicPr>
          <p:cNvPr id="180" name="ensta-bretagne.png" descr="ensta-bretagne.png"/>
          <p:cNvPicPr>
            <a:picLocks noChangeAspect="1"/>
          </p:cNvPicPr>
          <p:nvPr/>
        </p:nvPicPr>
        <p:blipFill>
          <a:blip r:embed="rId37">
            <a:extLst/>
          </a:blip>
          <a:stretch>
            <a:fillRect/>
          </a:stretch>
        </p:blipFill>
        <p:spPr>
          <a:xfrm>
            <a:off x="413047" y="1518741"/>
            <a:ext cx="2184401" cy="7366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HOUSE, gary larson002.jpg" descr="HOUSE, gary larson002.jpg"/>
          <p:cNvPicPr>
            <a:picLocks noChangeAspect="1"/>
          </p:cNvPicPr>
          <p:nvPr/>
        </p:nvPicPr>
        <p:blipFill>
          <a:blip r:embed="rId2">
            <a:extLst/>
          </a:blip>
          <a:stretch>
            <a:fillRect/>
          </a:stretch>
        </p:blipFill>
        <p:spPr>
          <a:xfrm>
            <a:off x="8051479" y="2034509"/>
            <a:ext cx="5550239" cy="7549885"/>
          </a:xfrm>
          <a:prstGeom prst="rect">
            <a:avLst/>
          </a:prstGeom>
          <a:ln w="12700">
            <a:miter lim="400000"/>
          </a:ln>
        </p:spPr>
      </p:pic>
      <p:sp>
        <p:nvSpPr>
          <p:cNvPr id="252" name="Less is more!"/>
          <p:cNvSpPr txBox="1"/>
          <p:nvPr>
            <p:ph type="title"/>
          </p:nvPr>
        </p:nvSpPr>
        <p:spPr>
          <a:xfrm>
            <a:off x="330200" y="247650"/>
            <a:ext cx="11480800" cy="2146300"/>
          </a:xfrm>
          <a:prstGeom prst="rect">
            <a:avLst/>
          </a:prstGeom>
        </p:spPr>
        <p:txBody>
          <a:bodyPr/>
          <a:lstStyle>
            <a:lvl1pPr algn="l">
              <a:defRPr sz="9000"/>
            </a:lvl1pPr>
          </a:lstStyle>
          <a:p>
            <a:pPr/>
            <a:r>
              <a:t>Less is more!</a:t>
            </a:r>
          </a:p>
        </p:txBody>
      </p:sp>
      <p:sp>
        <p:nvSpPr>
          <p:cNvPr id="253" name="No constructors, no static methods, no operators…"/>
          <p:cNvSpPr txBox="1"/>
          <p:nvPr>
            <p:ph type="body" idx="1"/>
          </p:nvPr>
        </p:nvSpPr>
        <p:spPr>
          <a:xfrm>
            <a:off x="595465" y="2419350"/>
            <a:ext cx="11480801" cy="6362700"/>
          </a:xfrm>
          <a:prstGeom prst="rect">
            <a:avLst/>
          </a:prstGeom>
        </p:spPr>
        <p:txBody>
          <a:bodyPr/>
          <a:lstStyle/>
          <a:p>
            <a:pPr marL="0" indent="0" defTabSz="443991">
              <a:spcBef>
                <a:spcPts val="2700"/>
              </a:spcBef>
              <a:buSzTx/>
              <a:buNone/>
              <a:defRPr sz="3343">
                <a:solidFill>
                  <a:srgbClr val="FFFFFF"/>
                </a:solidFill>
                <a:effectLst>
                  <a:outerShdw sx="100000" sy="100000" kx="0" ky="0" algn="b" rotWithShape="0" blurRad="38608" dist="28956" dir="5400000">
                    <a:srgbClr val="000000"/>
                  </a:outerShdw>
                </a:effectLst>
                <a:latin typeface="Helvetica Neue Light"/>
                <a:ea typeface="Helvetica Neue Light"/>
                <a:cs typeface="Helvetica Neue Light"/>
                <a:sym typeface="Helvetica Neue Light"/>
              </a:defRPr>
            </a:pPr>
            <a:r>
              <a:t>No constructors, no static methods, no operators</a:t>
            </a:r>
          </a:p>
          <a:p>
            <a:pPr marL="0" indent="0" defTabSz="443991">
              <a:spcBef>
                <a:spcPts val="2700"/>
              </a:spcBef>
              <a:buSzTx/>
              <a:buNone/>
              <a:defRPr sz="3343">
                <a:solidFill>
                  <a:srgbClr val="FFFFFF"/>
                </a:solidFill>
                <a:effectLst>
                  <a:outerShdw sx="100000" sy="100000" kx="0" ky="0" algn="b" rotWithShape="0" blurRad="38608" dist="28956" dir="5400000">
                    <a:srgbClr val="000000"/>
                  </a:outerShdw>
                </a:effectLst>
                <a:latin typeface="Helvetica Neue Light"/>
                <a:ea typeface="Helvetica Neue Light"/>
                <a:cs typeface="Helvetica Neue Light"/>
                <a:sym typeface="Helvetica Neue Light"/>
              </a:defRPr>
            </a:pPr>
            <a:r>
              <a:t>No type declaration, no primitive types,</a:t>
            </a:r>
          </a:p>
          <a:p>
            <a:pPr marL="0" indent="0" defTabSz="443991">
              <a:spcBef>
                <a:spcPts val="2700"/>
              </a:spcBef>
              <a:buSzTx/>
              <a:buNone/>
              <a:defRPr sz="3343">
                <a:solidFill>
                  <a:srgbClr val="FFFFFF"/>
                </a:solidFill>
                <a:effectLst>
                  <a:outerShdw sx="100000" sy="100000" kx="0" ky="0" algn="b" rotWithShape="0" blurRad="38608" dist="28956" dir="5400000">
                    <a:srgbClr val="000000"/>
                  </a:outerShdw>
                </a:effectLst>
                <a:latin typeface="Helvetica Neue Light"/>
                <a:ea typeface="Helvetica Neue Light"/>
                <a:cs typeface="Helvetica Neue Light"/>
                <a:sym typeface="Helvetica Neue Light"/>
              </a:defRPr>
            </a:pPr>
            <a:r>
              <a:t>No interfaces, no need for factory</a:t>
            </a:r>
          </a:p>
          <a:p>
            <a:pPr marL="0" indent="0" defTabSz="443991">
              <a:spcBef>
                <a:spcPts val="2700"/>
              </a:spcBef>
              <a:buSzTx/>
              <a:buNone/>
              <a:defRPr sz="3343">
                <a:solidFill>
                  <a:srgbClr val="FFFFFF"/>
                </a:solidFill>
                <a:effectLst>
                  <a:outerShdw sx="100000" sy="100000" kx="0" ky="0" algn="b" rotWithShape="0" blurRad="38608" dist="28956" dir="5400000">
                    <a:srgbClr val="000000"/>
                  </a:outerShdw>
                </a:effectLst>
                <a:latin typeface="Helvetica Neue Light"/>
                <a:ea typeface="Helvetica Neue Light"/>
                <a:cs typeface="Helvetica Neue Light"/>
                <a:sym typeface="Helvetica Neue Light"/>
              </a:defRPr>
            </a:pPr>
            <a:r>
              <a:t>No packages/private/protected modifiers</a:t>
            </a:r>
          </a:p>
          <a:p>
            <a:pPr marL="0" indent="0" defTabSz="443991">
              <a:spcBef>
                <a:spcPts val="2700"/>
              </a:spcBef>
              <a:buSzTx/>
              <a:buNone/>
              <a:defRPr sz="3343">
                <a:solidFill>
                  <a:srgbClr val="FFFFFF"/>
                </a:solidFill>
                <a:effectLst>
                  <a:outerShdw sx="100000" sy="100000" kx="0" ky="0" algn="b" rotWithShape="0" blurRad="38608" dist="28956" dir="5400000">
                    <a:srgbClr val="000000"/>
                  </a:outerShdw>
                </a:effectLst>
                <a:latin typeface="Helvetica Neue Light"/>
                <a:ea typeface="Helvetica Neue Light"/>
                <a:cs typeface="Helvetica Neue Light"/>
                <a:sym typeface="Helvetica Neue Light"/>
              </a:defRPr>
            </a:pPr>
            <a:r>
              <a:t>No parametrized types</a:t>
            </a:r>
          </a:p>
          <a:p>
            <a:pPr marL="0" indent="0" defTabSz="443991">
              <a:spcBef>
                <a:spcPts val="2700"/>
              </a:spcBef>
              <a:buSzTx/>
              <a:buNone/>
              <a:defRPr sz="3343">
                <a:solidFill>
                  <a:srgbClr val="FFFFFF"/>
                </a:solidFill>
                <a:effectLst>
                  <a:outerShdw sx="100000" sy="100000" kx="0" ky="0" algn="b" rotWithShape="0" blurRad="38608" dist="28956" dir="5400000">
                    <a:srgbClr val="000000"/>
                  </a:outerShdw>
                </a:effectLst>
                <a:latin typeface="Helvetica Neue Light"/>
                <a:ea typeface="Helvetica Neue Light"/>
                <a:cs typeface="Helvetica Neue Light"/>
                <a:sym typeface="Helvetica Neue Light"/>
              </a:defRPr>
            </a:pPr>
            <a:r>
              <a:t>No boxing/unboxing</a:t>
            </a:r>
          </a:p>
          <a:p>
            <a:pPr marL="0" indent="0" defTabSz="443991">
              <a:spcBef>
                <a:spcPts val="2700"/>
              </a:spcBef>
              <a:buSzTx/>
              <a:buNone/>
              <a:defRPr sz="6840">
                <a:solidFill>
                  <a:srgbClr val="FFFFFF"/>
                </a:solidFill>
                <a:effectLst>
                  <a:outerShdw sx="100000" sy="100000" kx="0" ky="0" algn="b" rotWithShape="0" blurRad="38608" dist="28956" dir="5400000">
                    <a:srgbClr val="000000"/>
                  </a:outerShdw>
                </a:effectLst>
                <a:latin typeface="Helvetica Neue Light"/>
                <a:ea typeface="Helvetica Neue Light"/>
                <a:cs typeface="Helvetica Neue Light"/>
                <a:sym typeface="Helvetica Neue Light"/>
              </a:defRPr>
            </a:pPr>
            <a:r>
              <a:t>Still powerful</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shutterstock_213064687-small.jpg" descr="shutterstock_213064687-small.jpg"/>
          <p:cNvPicPr>
            <a:picLocks noChangeAspect="1"/>
          </p:cNvPicPr>
          <p:nvPr/>
        </p:nvPicPr>
        <p:blipFill>
          <a:blip r:embed="rId2">
            <a:extLst/>
          </a:blip>
          <a:srcRect l="2295" t="0" r="0" b="0"/>
          <a:stretch>
            <a:fillRect/>
          </a:stretch>
        </p:blipFill>
        <p:spPr>
          <a:xfrm>
            <a:off x="-63614" y="-9182"/>
            <a:ext cx="13131987" cy="10080422"/>
          </a:xfrm>
          <a:prstGeom prst="rect">
            <a:avLst/>
          </a:prstGeom>
          <a:ln w="12700">
            <a:miter lim="400000"/>
          </a:ln>
        </p:spPr>
      </p:pic>
      <p:sp>
        <p:nvSpPr>
          <p:cNvPr id="256" name="Fully Written in Itself"/>
          <p:cNvSpPr txBox="1"/>
          <p:nvPr>
            <p:ph type="title"/>
          </p:nvPr>
        </p:nvSpPr>
        <p:spPr>
          <a:xfrm>
            <a:off x="2835059" y="1698044"/>
            <a:ext cx="11480801" cy="2146301"/>
          </a:xfrm>
          <a:prstGeom prst="rect">
            <a:avLst/>
          </a:prstGeom>
        </p:spPr>
        <p:txBody>
          <a:bodyPr/>
          <a:lstStyle/>
          <a:p>
            <a:pPr/>
            <a:r>
              <a:t>Fully Written in Itself</a:t>
            </a:r>
          </a:p>
        </p:txBody>
      </p:sp>
      <p:sp>
        <p:nvSpPr>
          <p:cNvPr id="257" name="Everything is written in Pharo…"/>
          <p:cNvSpPr txBox="1"/>
          <p:nvPr>
            <p:ph type="body" idx="1"/>
          </p:nvPr>
        </p:nvSpPr>
        <p:spPr>
          <a:xfrm>
            <a:off x="762000" y="3421515"/>
            <a:ext cx="11480800" cy="6362701"/>
          </a:xfrm>
          <a:prstGeom prst="rect">
            <a:avLst/>
          </a:prstGeom>
        </p:spPr>
        <p:txBody>
          <a:bodyPr/>
          <a:lstStyle/>
          <a:p>
            <a:pPr/>
            <a:r>
              <a:t>Everything is written in Pharo</a:t>
            </a:r>
          </a:p>
          <a:p>
            <a:pPr/>
            <a:r>
              <a:t>One simple syntax/model to access everything</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Pharo is highly immersive"/>
          <p:cNvSpPr txBox="1"/>
          <p:nvPr>
            <p:ph type="title"/>
          </p:nvPr>
        </p:nvSpPr>
        <p:spPr>
          <a:prstGeom prst="rect">
            <a:avLst/>
          </a:prstGeom>
        </p:spPr>
        <p:txBody>
          <a:bodyPr/>
          <a:lstStyle/>
          <a:p>
            <a:pPr/>
            <a:r>
              <a:t>Pharo is highly immersive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Requins-small.jpg" descr="Requins-small.jpg"/>
          <p:cNvPicPr>
            <a:picLocks noChangeAspect="1"/>
          </p:cNvPicPr>
          <p:nvPr/>
        </p:nvPicPr>
        <p:blipFill>
          <a:blip r:embed="rId2">
            <a:extLst/>
          </a:blip>
          <a:stretch>
            <a:fillRect/>
          </a:stretch>
        </p:blipFill>
        <p:spPr>
          <a:xfrm>
            <a:off x="-932374" y="-64351"/>
            <a:ext cx="17007527" cy="9882302"/>
          </a:xfrm>
          <a:prstGeom prst="rect">
            <a:avLst/>
          </a:prstGeom>
          <a:ln w="12700">
            <a:miter lim="400000"/>
          </a:ln>
        </p:spPr>
      </p:pic>
      <p:sp>
        <p:nvSpPr>
          <p:cNvPr id="262" name="Immersing…"/>
          <p:cNvSpPr txBox="1"/>
          <p:nvPr>
            <p:ph type="title"/>
          </p:nvPr>
        </p:nvSpPr>
        <p:spPr>
          <a:prstGeom prst="rect">
            <a:avLst/>
          </a:prstGeom>
        </p:spPr>
        <p:txBody>
          <a:bodyPr/>
          <a:lstStyle>
            <a:lvl1pPr>
              <a:defRPr>
                <a:solidFill>
                  <a:srgbClr val="FFFFFF"/>
                </a:solidFill>
              </a:defRPr>
            </a:lvl1pPr>
          </a:lstStyle>
          <a:p>
            <a:pPr>
              <a:defRPr>
                <a:effectLst/>
              </a:defRPr>
            </a:pPr>
            <a:r>
              <a:t>Immersing…</a:t>
            </a:r>
          </a:p>
        </p:txBody>
      </p:sp>
      <p:sp>
        <p:nvSpPr>
          <p:cNvPr id="263" name="Pharo is not a blackbox…"/>
          <p:cNvSpPr txBox="1"/>
          <p:nvPr>
            <p:ph type="body" idx="1"/>
          </p:nvPr>
        </p:nvSpPr>
        <p:spPr>
          <a:prstGeom prst="rect">
            <a:avLst/>
          </a:prstGeom>
        </p:spPr>
        <p:txBody>
          <a:bodyPr/>
          <a:lstStyle/>
          <a:p>
            <a:pPr marL="561730" indent="-561730">
              <a:buSzPct val="50000"/>
              <a:buBlip>
                <a:blip r:embed="rId3"/>
              </a:buBlip>
              <a:defRPr sz="5600">
                <a:solidFill>
                  <a:srgbClr val="FFFFFF"/>
                </a:solidFill>
                <a:effectLst/>
                <a:latin typeface="Helvetica"/>
                <a:ea typeface="Helvetica"/>
                <a:cs typeface="Helvetica"/>
                <a:sym typeface="Helvetica"/>
              </a:defRPr>
            </a:pPr>
            <a:r>
              <a:t>Pharo is not a blackbox</a:t>
            </a:r>
          </a:p>
          <a:p>
            <a:pPr marL="561730" indent="-561730">
              <a:buSzPct val="50000"/>
              <a:buBlip>
                <a:blip r:embed="rId3"/>
              </a:buBlip>
              <a:defRPr sz="5600">
                <a:solidFill>
                  <a:srgbClr val="FFFFFF"/>
                </a:solidFill>
                <a:effectLst/>
                <a:latin typeface="Helvetica"/>
                <a:ea typeface="Helvetica"/>
                <a:cs typeface="Helvetica"/>
                <a:sym typeface="Helvetica"/>
              </a:defRPr>
            </a:pPr>
            <a:r>
              <a:t>Pharo is </a:t>
            </a:r>
            <a:r>
              <a:rPr>
                <a:solidFill>
                  <a:srgbClr val="FF6C00"/>
                </a:solidFill>
              </a:rPr>
              <a:t>fully inspectable</a:t>
            </a:r>
            <a:r>
              <a:t> and reflective</a:t>
            </a:r>
          </a:p>
          <a:p>
            <a:pPr marL="561730" indent="-561730">
              <a:buSzPct val="50000"/>
              <a:buBlip>
                <a:blip r:embed="rId3"/>
              </a:buBlip>
              <a:defRPr sz="5600">
                <a:solidFill>
                  <a:srgbClr val="FFFFFF"/>
                </a:solidFill>
                <a:effectLst/>
                <a:latin typeface="Helvetica"/>
                <a:ea typeface="Helvetica"/>
                <a:cs typeface="Helvetica"/>
                <a:sym typeface="Helvetica"/>
              </a:defRPr>
            </a:pPr>
            <a:r>
              <a:t>but there is more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16153615830_d9a0961b72_k.jpg" descr="16153615830_d9a0961b72_k.jpg"/>
          <p:cNvPicPr>
            <a:picLocks noChangeAspect="1"/>
          </p:cNvPicPr>
          <p:nvPr/>
        </p:nvPicPr>
        <p:blipFill>
          <a:blip r:embed="rId2">
            <a:extLst/>
          </a:blip>
          <a:stretch>
            <a:fillRect/>
          </a:stretch>
        </p:blipFill>
        <p:spPr>
          <a:xfrm>
            <a:off x="-210331" y="-30662"/>
            <a:ext cx="13425462" cy="10069097"/>
          </a:xfrm>
          <a:prstGeom prst="rect">
            <a:avLst/>
          </a:prstGeom>
          <a:ln w="12700">
            <a:miter lim="400000"/>
          </a:ln>
        </p:spPr>
      </p:pic>
      <p:sp>
        <p:nvSpPr>
          <p:cNvPr id="266" name="You are immersed and interacting"/>
          <p:cNvSpPr txBox="1"/>
          <p:nvPr>
            <p:ph type="title"/>
          </p:nvPr>
        </p:nvSpPr>
        <p:spPr>
          <a:xfrm>
            <a:off x="670559" y="1121880"/>
            <a:ext cx="11561660" cy="2099639"/>
          </a:xfrm>
          <a:prstGeom prst="rect">
            <a:avLst/>
          </a:prstGeom>
        </p:spPr>
        <p:txBody>
          <a:bodyPr/>
          <a:lstStyle>
            <a:lvl1pPr>
              <a:defRPr>
                <a:solidFill>
                  <a:srgbClr val="FFFFFF"/>
                </a:solidFill>
              </a:defRPr>
            </a:lvl1pPr>
          </a:lstStyle>
          <a:p>
            <a:pPr>
              <a:defRPr>
                <a:effectLst/>
              </a:defRPr>
            </a:pPr>
            <a:r>
              <a:t>You are immersed and interacting</a:t>
            </a:r>
          </a:p>
        </p:txBody>
      </p:sp>
      <p:sp>
        <p:nvSpPr>
          <p:cNvPr id="267" name="You can interact with live objects"/>
          <p:cNvSpPr txBox="1"/>
          <p:nvPr>
            <p:ph type="body" idx="1"/>
          </p:nvPr>
        </p:nvSpPr>
        <p:spPr>
          <a:xfrm>
            <a:off x="670559" y="5821837"/>
            <a:ext cx="11561660" cy="5325417"/>
          </a:xfrm>
          <a:prstGeom prst="rect">
            <a:avLst/>
          </a:prstGeom>
        </p:spPr>
        <p:txBody>
          <a:bodyPr/>
          <a:lstStyle/>
          <a:p>
            <a:pPr marL="561730" indent="-561730">
              <a:buSzPct val="50000"/>
              <a:buBlip>
                <a:blip r:embed="rId3"/>
              </a:buBlip>
              <a:defRPr sz="4600">
                <a:solidFill>
                  <a:srgbClr val="FFFFFF"/>
                </a:solidFill>
                <a:effectLst/>
              </a:defRPr>
            </a:pPr>
          </a:p>
          <a:p>
            <a:pPr marL="561730" indent="-561730">
              <a:buSzPct val="50000"/>
              <a:buBlip>
                <a:blip r:embed="rId4"/>
              </a:buBlip>
              <a:defRPr sz="4600">
                <a:solidFill>
                  <a:srgbClr val="FFFFFF"/>
                </a:solidFill>
                <a:effectLst/>
                <a:latin typeface="Helvetica"/>
                <a:ea typeface="Helvetica"/>
                <a:cs typeface="Helvetica"/>
                <a:sym typeface="Helvetica"/>
              </a:defRPr>
            </a:pPr>
            <a:r>
              <a:t>You can interact with live objects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5D5D5D"/>
        </a:solidFill>
      </p:bgPr>
    </p:bg>
    <p:spTree>
      <p:nvGrpSpPr>
        <p:cNvPr id="1" name=""/>
        <p:cNvGrpSpPr/>
        <p:nvPr/>
      </p:nvGrpSpPr>
      <p:grpSpPr>
        <a:xfrm>
          <a:off x="0" y="0"/>
          <a:ext cx="0" cy="0"/>
          <a:chOff x="0" y="0"/>
          <a:chExt cx="0" cy="0"/>
        </a:xfrm>
      </p:grpSpPr>
      <p:pic>
        <p:nvPicPr>
          <p:cNvPr id="269" name="RoassalCityLayouts.mp4" descr="RoassalCityLayout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454513"/>
            <a:ext cx="13004801" cy="73152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7412946" fill="hold"/>
                                        <p:tgtEl>
                                          <p:spTgt spid="26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6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We can do the same with web app, sockets, networks, sensors, living programing…."/>
          <p:cNvSpPr txBox="1"/>
          <p:nvPr>
            <p:ph type="title"/>
          </p:nvPr>
        </p:nvSpPr>
        <p:spPr>
          <a:xfrm>
            <a:off x="762000" y="1371959"/>
            <a:ext cx="11480800" cy="6187272"/>
          </a:xfrm>
          <a:prstGeom prst="rect">
            <a:avLst/>
          </a:prstGeom>
        </p:spPr>
        <p:txBody>
          <a:bodyPr/>
          <a:lstStyle/>
          <a:p>
            <a:pPr/>
            <a:r>
              <a:t>We can do the same with web app, sockets, networks, sensors, living programing….</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IMG_1034.jpeg" descr="IMG_1034.jpeg"/>
          <p:cNvPicPr>
            <a:picLocks noChangeAspect="1"/>
          </p:cNvPicPr>
          <p:nvPr>
            <p:ph type="pic" idx="21"/>
          </p:nvPr>
        </p:nvPicPr>
        <p:blipFill>
          <a:blip r:embed="rId2">
            <a:extLst/>
          </a:blip>
          <a:srcRect l="0" t="0" r="0" b="2380"/>
          <a:stretch>
            <a:fillRect/>
          </a:stretch>
        </p:blipFill>
        <p:spPr>
          <a:xfrm>
            <a:off x="495317" y="14307"/>
            <a:ext cx="7471543" cy="9724905"/>
          </a:xfrm>
          <a:prstGeom prst="rect">
            <a:avLst/>
          </a:prstGeom>
        </p:spPr>
      </p:pic>
      <p:sp>
        <p:nvSpPr>
          <p:cNvPr id="274" name="Hackers…"/>
          <p:cNvSpPr txBox="1"/>
          <p:nvPr>
            <p:ph type="title"/>
          </p:nvPr>
        </p:nvSpPr>
        <p:spPr>
          <a:xfrm>
            <a:off x="8333503" y="911365"/>
            <a:ext cx="4656864" cy="4398336"/>
          </a:xfrm>
          <a:prstGeom prst="rect">
            <a:avLst/>
          </a:prstGeom>
        </p:spPr>
        <p:txBody>
          <a:bodyPr anchor="t"/>
          <a:lstStyle/>
          <a:p>
            <a:pPr algn="l" defTabSz="537463">
              <a:defRPr sz="5888">
                <a:effectLst>
                  <a:outerShdw sx="100000" sy="100000" kx="0" ky="0" algn="b" rotWithShape="0" blurRad="46736" dist="23368" dir="5400000">
                    <a:srgbClr val="000000"/>
                  </a:outerShdw>
                </a:effectLst>
              </a:defRPr>
            </a:pPr>
            <a:r>
              <a:t>Hackers</a:t>
            </a:r>
          </a:p>
          <a:p>
            <a:pPr algn="l" defTabSz="537463">
              <a:defRPr sz="5888">
                <a:effectLst>
                  <a:outerShdw sx="100000" sy="100000" kx="0" ky="0" algn="b" rotWithShape="0" blurRad="46736" dist="23368" dir="5400000">
                    <a:srgbClr val="000000"/>
                  </a:outerShdw>
                </a:effectLst>
              </a:defRPr>
            </a:pPr>
            <a:r>
              <a:t>scripting live the coffee machine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PharoThings - Nano Pi Neo controlling MCP9808 sensor and LED.mp4" descr="PharoThings - Nano Pi Neo controlling MCP9808 sensor and LED.mp4"/>
          <p:cNvPicPr>
            <a:picLocks noChangeAspect="0"/>
          </p:cNvPicPr>
          <p:nvPr>
            <p:ph type="pic" idx="21"/>
            <a:videoFile r:link="rId2"/>
            <p:extLst>
              <p:ext uri="{DAA4B4D4-6D71-4841-9C94-3DE7FCFB9230}">
                <p14:media xmlns:p14="http://schemas.microsoft.com/office/powerpoint/2010/main" r:embed="rId3"/>
              </p:ext>
            </p:extLst>
          </p:nvPr>
        </p:nvPicPr>
        <p:blipFill>
          <a:blip r:embed="rId4">
            <a:extLst/>
          </a:blip>
          <a:stretch>
            <a:fillRect/>
          </a:stretch>
        </p:blipFill>
        <p:spPr>
          <a:xfrm>
            <a:off x="6551301" y="0"/>
            <a:ext cx="5490917" cy="9753601"/>
          </a:xfrm>
          <a:prstGeom prst="rect">
            <a:avLst/>
          </a:prstGeom>
        </p:spPr>
      </p:pic>
      <p:sp>
        <p:nvSpPr>
          <p:cNvPr id="277" name="Hackers @…"/>
          <p:cNvSpPr txBox="1"/>
          <p:nvPr>
            <p:ph type="title"/>
          </p:nvPr>
        </p:nvSpPr>
        <p:spPr>
          <a:xfrm>
            <a:off x="811659" y="1167603"/>
            <a:ext cx="4656864" cy="4398336"/>
          </a:xfrm>
          <a:prstGeom prst="rect">
            <a:avLst/>
          </a:prstGeom>
        </p:spPr>
        <p:txBody>
          <a:bodyPr anchor="t"/>
          <a:lstStyle/>
          <a:p>
            <a:pPr algn="l"/>
            <a:r>
              <a:t>Hackers @ </a:t>
            </a:r>
          </a:p>
          <a:p>
            <a:pPr/>
            <a:r>
              <a:t>work</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497999" fill="hold"/>
                                        <p:tgtEl>
                                          <p:spTgt spid="27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7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Our goal..."/>
          <p:cNvSpPr txBox="1"/>
          <p:nvPr>
            <p:ph type="title"/>
          </p:nvPr>
        </p:nvSpPr>
        <p:spPr>
          <a:prstGeom prst="rect">
            <a:avLst/>
          </a:prstGeom>
        </p:spPr>
        <p:txBody>
          <a:bodyPr/>
          <a:lstStyle/>
          <a:p>
            <a:pPr/>
            <a:r>
              <a:t>Our goal...</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2" name="A word of presentation"/>
          <p:cNvSpPr txBox="1"/>
          <p:nvPr>
            <p:ph type="title"/>
          </p:nvPr>
        </p:nvSpPr>
        <p:spPr>
          <a:prstGeom prst="rect">
            <a:avLst/>
          </a:prstGeom>
        </p:spPr>
        <p:txBody>
          <a:bodyPr/>
          <a:lstStyle/>
          <a:p>
            <a:pPr/>
            <a:r>
              <a:t>A word of presentation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466671_72434140.png" descr="466671_72434140.png"/>
          <p:cNvPicPr>
            <a:picLocks noChangeAspect="1"/>
          </p:cNvPicPr>
          <p:nvPr/>
        </p:nvPicPr>
        <p:blipFill>
          <a:blip r:embed="rId2">
            <a:extLst/>
          </a:blip>
          <a:stretch>
            <a:fillRect/>
          </a:stretch>
        </p:blipFill>
        <p:spPr>
          <a:xfrm>
            <a:off x="6350" y="4762"/>
            <a:ext cx="12992100" cy="9744076"/>
          </a:xfrm>
          <a:prstGeom prst="rect">
            <a:avLst/>
          </a:prstGeom>
          <a:ln w="12700">
            <a:miter lim="400000"/>
          </a:ln>
        </p:spPr>
      </p:pic>
      <p:sp>
        <p:nvSpPr>
          <p:cNvPr id="282" name="A powerful engine                  to invent (y)our future"/>
          <p:cNvSpPr txBox="1"/>
          <p:nvPr>
            <p:ph type="title"/>
          </p:nvPr>
        </p:nvSpPr>
        <p:spPr>
          <a:prstGeom prst="rect">
            <a:avLst/>
          </a:prstGeom>
        </p:spPr>
        <p:txBody>
          <a:bodyPr/>
          <a:lstStyle/>
          <a:p>
            <a:pPr algn="l">
              <a:defRPr sz="6000">
                <a:solidFill>
                  <a:srgbClr val="000000"/>
                </a:solidFill>
                <a:effectLst/>
              </a:defRPr>
            </a:pPr>
            <a:r>
              <a:t> A powerful engine </a:t>
            </a:r>
          </a:p>
          <a:p>
            <a:pPr>
              <a:defRPr sz="6000">
                <a:solidFill>
                  <a:srgbClr val="000000"/>
                </a:solidFill>
                <a:effectLst/>
              </a:defRPr>
            </a:pPr>
            <a:r>
              <a:t>                to invent (y)our future</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IMG_0868.jpg" descr="IMG_0868.jpg"/>
          <p:cNvPicPr>
            <a:picLocks noChangeAspect="1"/>
          </p:cNvPicPr>
          <p:nvPr/>
        </p:nvPicPr>
        <p:blipFill>
          <a:blip r:embed="rId2">
            <a:extLst/>
          </a:blip>
          <a:stretch>
            <a:fillRect/>
          </a:stretch>
        </p:blipFill>
        <p:spPr>
          <a:xfrm>
            <a:off x="-914400" y="19330"/>
            <a:ext cx="15029609" cy="10019740"/>
          </a:xfrm>
          <a:prstGeom prst="rect">
            <a:avLst/>
          </a:prstGeom>
          <a:ln w="12700">
            <a:miter lim="400000"/>
          </a:ln>
        </p:spPr>
      </p:pic>
      <p:sp>
        <p:nvSpPr>
          <p:cNvPr id="285" name="An ecosystem where innovation/business bloom"/>
          <p:cNvSpPr txBox="1"/>
          <p:nvPr>
            <p:ph type="title"/>
          </p:nvPr>
        </p:nvSpPr>
        <p:spPr>
          <a:prstGeom prst="rect">
            <a:avLst/>
          </a:prstGeom>
          <a:solidFill>
            <a:srgbClr val="FFFFFF">
              <a:alpha val="80263"/>
            </a:srgbClr>
          </a:solidFill>
        </p:spPr>
        <p:txBody>
          <a:bodyPr/>
          <a:lstStyle>
            <a:lvl1pPr>
              <a:defRPr>
                <a:solidFill>
                  <a:srgbClr val="000000"/>
                </a:solidFill>
              </a:defRPr>
            </a:lvl1pPr>
          </a:lstStyle>
          <a:p>
            <a:pPr>
              <a:defRPr>
                <a:effectLst/>
              </a:defRPr>
            </a:pPr>
            <a:r>
              <a:t>An ecosystem where innovation/business bloom</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 that **you** can make money with Pharo.…"/>
          <p:cNvSpPr txBox="1"/>
          <p:nvPr/>
        </p:nvSpPr>
        <p:spPr>
          <a:xfrm>
            <a:off x="814774" y="1666744"/>
            <a:ext cx="11375252" cy="64201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600"/>
              </a:spcBef>
              <a:defRPr sz="51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 that </a:t>
            </a:r>
            <a:r>
              <a:rPr>
                <a:solidFill>
                  <a:srgbClr val="FF6021"/>
                </a:solidFill>
              </a:rPr>
              <a:t>**you**</a:t>
            </a:r>
            <a:r>
              <a:t> can make money with Pharo. </a:t>
            </a:r>
          </a:p>
          <a:p>
            <a:pPr algn="l">
              <a:spcBef>
                <a:spcPts val="3600"/>
              </a:spcBef>
              <a:defRPr sz="51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 to be able to invent solutions to existing problems.</a:t>
            </a:r>
          </a:p>
          <a:p>
            <a:pPr algn="l">
              <a:spcBef>
                <a:spcPts val="3600"/>
              </a:spcBef>
              <a:defRPr sz="51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 a powerful </a:t>
            </a:r>
            <a:r>
              <a:rPr>
                <a:solidFill>
                  <a:srgbClr val="FF6C00"/>
                </a:solidFill>
              </a:rPr>
              <a:t>innovative dynamic </a:t>
            </a:r>
            <a:r>
              <a:t>language where we can build (y)</a:t>
            </a:r>
            <a:r>
              <a:rPr>
                <a:solidFill>
                  <a:srgbClr val="FF684A"/>
                </a:solidFill>
              </a:rPr>
              <a:t>our</a:t>
            </a:r>
            <a:r>
              <a:t> future.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Screen Shot 2015-07-07 at 17.20.46.png" descr="Screen Shot 2015-07-07 at 17.20.46.png"/>
          <p:cNvPicPr>
            <a:picLocks noChangeAspect="1"/>
          </p:cNvPicPr>
          <p:nvPr/>
        </p:nvPicPr>
        <p:blipFill>
          <a:blip r:embed="rId2">
            <a:extLst/>
          </a:blip>
          <a:stretch>
            <a:fillRect/>
          </a:stretch>
        </p:blipFill>
        <p:spPr>
          <a:xfrm>
            <a:off x="72528" y="119112"/>
            <a:ext cx="2403377" cy="2403376"/>
          </a:xfrm>
          <a:prstGeom prst="rect">
            <a:avLst/>
          </a:prstGeom>
          <a:ln w="12700">
            <a:miter lim="400000"/>
          </a:ln>
        </p:spPr>
      </p:pic>
      <p:pic>
        <p:nvPicPr>
          <p:cNvPr id="290" name="Screen Shot 2015-07-07 at 17.19.42.png" descr="Screen Shot 2015-07-07 at 17.19.42.png"/>
          <p:cNvPicPr>
            <a:picLocks noChangeAspect="1"/>
          </p:cNvPicPr>
          <p:nvPr/>
        </p:nvPicPr>
        <p:blipFill>
          <a:blip r:embed="rId3">
            <a:extLst/>
          </a:blip>
          <a:stretch>
            <a:fillRect/>
          </a:stretch>
        </p:blipFill>
        <p:spPr>
          <a:xfrm>
            <a:off x="2957148" y="119112"/>
            <a:ext cx="3028326" cy="2403376"/>
          </a:xfrm>
          <a:prstGeom prst="rect">
            <a:avLst/>
          </a:prstGeom>
          <a:ln w="12700">
            <a:miter lim="400000"/>
          </a:ln>
        </p:spPr>
      </p:pic>
      <p:pic>
        <p:nvPicPr>
          <p:cNvPr id="291" name="Screen Shot 2015-07-07 at 17.19.32.png" descr="Screen Shot 2015-07-07 at 17.19.32.png"/>
          <p:cNvPicPr>
            <a:picLocks noChangeAspect="1"/>
          </p:cNvPicPr>
          <p:nvPr/>
        </p:nvPicPr>
        <p:blipFill>
          <a:blip r:embed="rId4">
            <a:extLst/>
          </a:blip>
          <a:stretch>
            <a:fillRect/>
          </a:stretch>
        </p:blipFill>
        <p:spPr>
          <a:xfrm>
            <a:off x="76001" y="2631479"/>
            <a:ext cx="3028326" cy="1816996"/>
          </a:xfrm>
          <a:prstGeom prst="rect">
            <a:avLst/>
          </a:prstGeom>
          <a:ln w="12700">
            <a:miter lim="400000"/>
          </a:ln>
        </p:spPr>
      </p:pic>
      <p:pic>
        <p:nvPicPr>
          <p:cNvPr id="292" name="Screen Shot 2015-07-07 at 17.18.09.png" descr="Screen Shot 2015-07-07 at 17.18.09.png"/>
          <p:cNvPicPr>
            <a:picLocks noChangeAspect="1"/>
          </p:cNvPicPr>
          <p:nvPr/>
        </p:nvPicPr>
        <p:blipFill>
          <a:blip r:embed="rId5">
            <a:extLst/>
          </a:blip>
          <a:stretch>
            <a:fillRect/>
          </a:stretch>
        </p:blipFill>
        <p:spPr>
          <a:xfrm>
            <a:off x="8139072" y="2621169"/>
            <a:ext cx="2457417" cy="1837616"/>
          </a:xfrm>
          <a:prstGeom prst="rect">
            <a:avLst/>
          </a:prstGeom>
          <a:ln w="12700">
            <a:miter lim="400000"/>
          </a:ln>
        </p:spPr>
      </p:pic>
      <p:pic>
        <p:nvPicPr>
          <p:cNvPr id="293" name="Screen Shot 2015-07-07 at 17.18.01.png" descr="Screen Shot 2015-07-07 at 17.18.01.png"/>
          <p:cNvPicPr>
            <a:picLocks noChangeAspect="1"/>
          </p:cNvPicPr>
          <p:nvPr/>
        </p:nvPicPr>
        <p:blipFill>
          <a:blip r:embed="rId6">
            <a:extLst/>
          </a:blip>
          <a:stretch>
            <a:fillRect/>
          </a:stretch>
        </p:blipFill>
        <p:spPr>
          <a:xfrm>
            <a:off x="6466718" y="247904"/>
            <a:ext cx="2874232" cy="2145792"/>
          </a:xfrm>
          <a:prstGeom prst="rect">
            <a:avLst/>
          </a:prstGeom>
          <a:ln w="12700">
            <a:miter lim="400000"/>
          </a:ln>
        </p:spPr>
      </p:pic>
      <p:pic>
        <p:nvPicPr>
          <p:cNvPr id="294" name="Screen Shot 2015-07-07 at 17.17.54.png" descr="Screen Shot 2015-07-07 at 17.17.54.png"/>
          <p:cNvPicPr>
            <a:picLocks noChangeAspect="1"/>
          </p:cNvPicPr>
          <p:nvPr/>
        </p:nvPicPr>
        <p:blipFill>
          <a:blip r:embed="rId7">
            <a:extLst/>
          </a:blip>
          <a:stretch>
            <a:fillRect/>
          </a:stretch>
        </p:blipFill>
        <p:spPr>
          <a:xfrm>
            <a:off x="5730666" y="2784863"/>
            <a:ext cx="2386253" cy="1768029"/>
          </a:xfrm>
          <a:prstGeom prst="rect">
            <a:avLst/>
          </a:prstGeom>
          <a:ln w="12700">
            <a:miter lim="400000"/>
          </a:ln>
        </p:spPr>
      </p:pic>
      <p:pic>
        <p:nvPicPr>
          <p:cNvPr id="295" name="Screen Shot 2015-07-07 at 17.17.47.png" descr="Screen Shot 2015-07-07 at 17.17.47.png"/>
          <p:cNvPicPr>
            <a:picLocks noChangeAspect="1"/>
          </p:cNvPicPr>
          <p:nvPr/>
        </p:nvPicPr>
        <p:blipFill>
          <a:blip r:embed="rId8">
            <a:extLst/>
          </a:blip>
          <a:stretch>
            <a:fillRect/>
          </a:stretch>
        </p:blipFill>
        <p:spPr>
          <a:xfrm>
            <a:off x="10603043" y="2253089"/>
            <a:ext cx="2277842" cy="1704463"/>
          </a:xfrm>
          <a:prstGeom prst="rect">
            <a:avLst/>
          </a:prstGeom>
          <a:ln w="12700">
            <a:miter lim="400000"/>
          </a:ln>
        </p:spPr>
      </p:pic>
      <p:pic>
        <p:nvPicPr>
          <p:cNvPr id="296" name="Screen Shot 2015-07-07 at 17.17.40.png" descr="Screen Shot 2015-07-07 at 17.17.40.png"/>
          <p:cNvPicPr>
            <a:picLocks noChangeAspect="1"/>
          </p:cNvPicPr>
          <p:nvPr/>
        </p:nvPicPr>
        <p:blipFill>
          <a:blip r:embed="rId9">
            <a:extLst/>
          </a:blip>
          <a:stretch>
            <a:fillRect/>
          </a:stretch>
        </p:blipFill>
        <p:spPr>
          <a:xfrm>
            <a:off x="91166" y="7771347"/>
            <a:ext cx="2552468" cy="1917513"/>
          </a:xfrm>
          <a:prstGeom prst="rect">
            <a:avLst/>
          </a:prstGeom>
          <a:ln w="12700">
            <a:miter lim="400000"/>
          </a:ln>
        </p:spPr>
      </p:pic>
      <p:pic>
        <p:nvPicPr>
          <p:cNvPr id="297" name="Screen Shot 2015-07-07 at 17.17.34.png" descr="Screen Shot 2015-07-07 at 17.17.34.png"/>
          <p:cNvPicPr>
            <a:picLocks noChangeAspect="1"/>
          </p:cNvPicPr>
          <p:nvPr/>
        </p:nvPicPr>
        <p:blipFill>
          <a:blip r:embed="rId10">
            <a:extLst/>
          </a:blip>
          <a:stretch>
            <a:fillRect/>
          </a:stretch>
        </p:blipFill>
        <p:spPr>
          <a:xfrm>
            <a:off x="10404699" y="5704266"/>
            <a:ext cx="2548240" cy="1917514"/>
          </a:xfrm>
          <a:prstGeom prst="rect">
            <a:avLst/>
          </a:prstGeom>
          <a:ln w="12700">
            <a:miter lim="400000"/>
          </a:ln>
        </p:spPr>
      </p:pic>
      <p:pic>
        <p:nvPicPr>
          <p:cNvPr id="298" name="Screen Shot 2015-07-07 at 17.17.24.png" descr="Screen Shot 2015-07-07 at 17.17.24.png"/>
          <p:cNvPicPr>
            <a:picLocks noChangeAspect="1"/>
          </p:cNvPicPr>
          <p:nvPr/>
        </p:nvPicPr>
        <p:blipFill>
          <a:blip r:embed="rId11">
            <a:extLst/>
          </a:blip>
          <a:stretch>
            <a:fillRect/>
          </a:stretch>
        </p:blipFill>
        <p:spPr>
          <a:xfrm>
            <a:off x="10743258" y="3986100"/>
            <a:ext cx="2174535" cy="1630362"/>
          </a:xfrm>
          <a:prstGeom prst="rect">
            <a:avLst/>
          </a:prstGeom>
          <a:ln w="12700">
            <a:miter lim="400000"/>
          </a:ln>
        </p:spPr>
      </p:pic>
      <p:pic>
        <p:nvPicPr>
          <p:cNvPr id="299" name="Screen Shot 2015-07-07 at 17.17.16.png" descr="Screen Shot 2015-07-07 at 17.17.16.png"/>
          <p:cNvPicPr>
            <a:picLocks noChangeAspect="1"/>
          </p:cNvPicPr>
          <p:nvPr/>
        </p:nvPicPr>
        <p:blipFill>
          <a:blip r:embed="rId12">
            <a:extLst/>
          </a:blip>
          <a:stretch>
            <a:fillRect/>
          </a:stretch>
        </p:blipFill>
        <p:spPr>
          <a:xfrm>
            <a:off x="2795916" y="7643842"/>
            <a:ext cx="2731928" cy="2070140"/>
          </a:xfrm>
          <a:prstGeom prst="rect">
            <a:avLst/>
          </a:prstGeom>
          <a:ln w="12700">
            <a:miter lim="400000"/>
          </a:ln>
        </p:spPr>
      </p:pic>
      <p:pic>
        <p:nvPicPr>
          <p:cNvPr id="300" name="Screen Shot 2015-07-07 at 17.17.09.png" descr="Screen Shot 2015-07-07 at 17.17.09.png"/>
          <p:cNvPicPr>
            <a:picLocks noChangeAspect="1"/>
          </p:cNvPicPr>
          <p:nvPr/>
        </p:nvPicPr>
        <p:blipFill>
          <a:blip r:embed="rId13">
            <a:extLst/>
          </a:blip>
          <a:stretch>
            <a:fillRect/>
          </a:stretch>
        </p:blipFill>
        <p:spPr>
          <a:xfrm>
            <a:off x="5701480" y="5582033"/>
            <a:ext cx="2304410" cy="1739134"/>
          </a:xfrm>
          <a:prstGeom prst="rect">
            <a:avLst/>
          </a:prstGeom>
          <a:ln w="12700">
            <a:miter lim="400000"/>
          </a:ln>
        </p:spPr>
      </p:pic>
      <p:pic>
        <p:nvPicPr>
          <p:cNvPr id="301" name="Screen Shot 2015-07-07 at 17.17.02.png" descr="Screen Shot 2015-07-07 at 17.17.02.png"/>
          <p:cNvPicPr>
            <a:picLocks noChangeAspect="1"/>
          </p:cNvPicPr>
          <p:nvPr/>
        </p:nvPicPr>
        <p:blipFill>
          <a:blip r:embed="rId14">
            <a:extLst/>
          </a:blip>
          <a:stretch>
            <a:fillRect/>
          </a:stretch>
        </p:blipFill>
        <p:spPr>
          <a:xfrm>
            <a:off x="8115887" y="5420678"/>
            <a:ext cx="2178815" cy="1630362"/>
          </a:xfrm>
          <a:prstGeom prst="rect">
            <a:avLst/>
          </a:prstGeom>
          <a:ln w="12700">
            <a:miter lim="400000"/>
          </a:ln>
        </p:spPr>
      </p:pic>
      <p:pic>
        <p:nvPicPr>
          <p:cNvPr id="302" name="Screen Shot 2015-07-07 at 17.16.54.png" descr="Screen Shot 2015-07-07 at 17.16.54.png"/>
          <p:cNvPicPr>
            <a:picLocks noChangeAspect="1"/>
          </p:cNvPicPr>
          <p:nvPr/>
        </p:nvPicPr>
        <p:blipFill>
          <a:blip r:embed="rId15">
            <a:extLst/>
          </a:blip>
          <a:stretch>
            <a:fillRect/>
          </a:stretch>
        </p:blipFill>
        <p:spPr>
          <a:xfrm>
            <a:off x="3164922" y="2784863"/>
            <a:ext cx="2403377" cy="1768029"/>
          </a:xfrm>
          <a:prstGeom prst="rect">
            <a:avLst/>
          </a:prstGeom>
          <a:ln w="12700">
            <a:miter lim="400000"/>
          </a:ln>
        </p:spPr>
      </p:pic>
      <p:pic>
        <p:nvPicPr>
          <p:cNvPr id="303" name="Screen Shot 2015-07-07 at 17.16.46.png" descr="Screen Shot 2015-07-07 at 17.16.46.png"/>
          <p:cNvPicPr>
            <a:picLocks noChangeAspect="1"/>
          </p:cNvPicPr>
          <p:nvPr/>
        </p:nvPicPr>
        <p:blipFill>
          <a:blip r:embed="rId16">
            <a:extLst/>
          </a:blip>
          <a:stretch>
            <a:fillRect/>
          </a:stretch>
        </p:blipFill>
        <p:spPr>
          <a:xfrm>
            <a:off x="3081523" y="5139610"/>
            <a:ext cx="2570176" cy="1917514"/>
          </a:xfrm>
          <a:prstGeom prst="rect">
            <a:avLst/>
          </a:prstGeom>
          <a:ln w="12700">
            <a:miter lim="400000"/>
          </a:ln>
        </p:spPr>
      </p:pic>
      <p:pic>
        <p:nvPicPr>
          <p:cNvPr id="304" name="Screen Shot 2015-07-07 at 17.16.35.png" descr="Screen Shot 2015-07-07 at 17.16.35.png"/>
          <p:cNvPicPr>
            <a:picLocks noChangeAspect="1"/>
          </p:cNvPicPr>
          <p:nvPr/>
        </p:nvPicPr>
        <p:blipFill>
          <a:blip r:embed="rId17">
            <a:extLst/>
          </a:blip>
          <a:stretch>
            <a:fillRect/>
          </a:stretch>
        </p:blipFill>
        <p:spPr>
          <a:xfrm>
            <a:off x="9626002" y="119112"/>
            <a:ext cx="3198193" cy="2403376"/>
          </a:xfrm>
          <a:prstGeom prst="rect">
            <a:avLst/>
          </a:prstGeom>
          <a:ln w="12700">
            <a:miter lim="400000"/>
          </a:ln>
        </p:spPr>
      </p:pic>
      <p:pic>
        <p:nvPicPr>
          <p:cNvPr id="305" name="Screen Shot 2015-07-07 at 17.16.17.png" descr="Screen Shot 2015-07-07 at 17.16.17.png"/>
          <p:cNvPicPr>
            <a:picLocks noChangeAspect="1"/>
          </p:cNvPicPr>
          <p:nvPr/>
        </p:nvPicPr>
        <p:blipFill>
          <a:blip r:embed="rId18">
            <a:extLst/>
          </a:blip>
          <a:stretch>
            <a:fillRect/>
          </a:stretch>
        </p:blipFill>
        <p:spPr>
          <a:xfrm>
            <a:off x="7980504" y="7709583"/>
            <a:ext cx="2613384" cy="1917514"/>
          </a:xfrm>
          <a:prstGeom prst="rect">
            <a:avLst/>
          </a:prstGeom>
          <a:ln w="12700">
            <a:miter lim="400000"/>
          </a:ln>
        </p:spPr>
      </p:pic>
      <p:pic>
        <p:nvPicPr>
          <p:cNvPr id="306" name="Screen Shot 2015-07-07 at 17.16.24.png" descr="Screen Shot 2015-07-07 at 17.16.24.png"/>
          <p:cNvPicPr>
            <a:picLocks noChangeAspect="1"/>
          </p:cNvPicPr>
          <p:nvPr/>
        </p:nvPicPr>
        <p:blipFill>
          <a:blip r:embed="rId19">
            <a:extLst/>
          </a:blip>
          <a:stretch>
            <a:fillRect/>
          </a:stretch>
        </p:blipFill>
        <p:spPr>
          <a:xfrm>
            <a:off x="10371093" y="7709583"/>
            <a:ext cx="2615451" cy="1958342"/>
          </a:xfrm>
          <a:prstGeom prst="rect">
            <a:avLst/>
          </a:prstGeom>
          <a:ln w="12700">
            <a:miter lim="400000"/>
          </a:ln>
        </p:spPr>
      </p:pic>
      <p:pic>
        <p:nvPicPr>
          <p:cNvPr id="307" name="Screen Shot 2015-07-07 at 17.16.09.png" descr="Screen Shot 2015-07-07 at 17.16.09.png"/>
          <p:cNvPicPr>
            <a:picLocks noChangeAspect="1"/>
          </p:cNvPicPr>
          <p:nvPr/>
        </p:nvPicPr>
        <p:blipFill>
          <a:blip r:embed="rId20">
            <a:extLst/>
          </a:blip>
          <a:stretch>
            <a:fillRect/>
          </a:stretch>
        </p:blipFill>
        <p:spPr>
          <a:xfrm>
            <a:off x="-43300" y="5037196"/>
            <a:ext cx="2821399" cy="2122342"/>
          </a:xfrm>
          <a:prstGeom prst="rect">
            <a:avLst/>
          </a:prstGeom>
          <a:ln w="12700">
            <a:miter lim="400000"/>
          </a:ln>
        </p:spPr>
      </p:pic>
      <p:pic>
        <p:nvPicPr>
          <p:cNvPr id="308" name="Screen Shot 2015-07-07 at 17.15.54.png" descr="Screen Shot 2015-07-07 at 17.15.54.png"/>
          <p:cNvPicPr>
            <a:picLocks noChangeAspect="1"/>
          </p:cNvPicPr>
          <p:nvPr/>
        </p:nvPicPr>
        <p:blipFill>
          <a:blip r:embed="rId21">
            <a:extLst/>
          </a:blip>
          <a:stretch>
            <a:fillRect/>
          </a:stretch>
        </p:blipFill>
        <p:spPr>
          <a:xfrm>
            <a:off x="5531474" y="7814176"/>
            <a:ext cx="2378255" cy="1768029"/>
          </a:xfrm>
          <a:prstGeom prst="rect">
            <a:avLst/>
          </a:prstGeom>
          <a:ln w="12700">
            <a:miter lim="400000"/>
          </a:ln>
        </p:spPr>
      </p:pic>
      <p:pic>
        <p:nvPicPr>
          <p:cNvPr id="309" name="Some… Some Success  Stories" descr="Some… Some Success  Stories"/>
          <p:cNvPicPr>
            <a:picLocks noChangeAspect="0"/>
          </p:cNvPicPr>
          <p:nvPr/>
        </p:nvPicPr>
        <p:blipFill>
          <a:blip r:embed="rId22">
            <a:alphaModFix amt="80848"/>
            <a:extLst/>
          </a:blip>
          <a:stretch>
            <a:fillRect/>
          </a:stretch>
        </p:blipFill>
        <p:spPr>
          <a:xfrm>
            <a:off x="2487801" y="2739930"/>
            <a:ext cx="8337287" cy="3167896"/>
          </a:xfrm>
          <a:prstGeom prst="rect">
            <a:avLst/>
          </a:prstGeom>
          <a:effectLst>
            <a:outerShdw sx="100000" sy="100000" kx="0" ky="0" algn="b" rotWithShape="0" blurRad="190500" dist="8455" dir="6218304">
              <a:srgbClr val="000000"/>
            </a:outerShdw>
          </a:effectLst>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Screen Shot 2016-09-13 at 14.29.07.png" descr="Screen Shot 2016-09-13 at 14.29.07.png"/>
          <p:cNvPicPr>
            <a:picLocks noChangeAspect="1"/>
          </p:cNvPicPr>
          <p:nvPr/>
        </p:nvPicPr>
        <p:blipFill>
          <a:blip r:embed="rId2">
            <a:extLst/>
          </a:blip>
          <a:stretch>
            <a:fillRect/>
          </a:stretch>
        </p:blipFill>
        <p:spPr>
          <a:xfrm>
            <a:off x="-9723" y="-29895"/>
            <a:ext cx="9569162" cy="10041990"/>
          </a:xfrm>
          <a:prstGeom prst="rect">
            <a:avLst/>
          </a:prstGeom>
          <a:ln w="12700">
            <a:miter lim="400000"/>
          </a:ln>
        </p:spPr>
      </p:pic>
      <p:pic>
        <p:nvPicPr>
          <p:cNvPr id="312" name="Online marketplace… Online marketplaceraised 4.7 M$" descr="Online marketplace… Online marketplaceraised 4.7 M$"/>
          <p:cNvPicPr>
            <a:picLocks noChangeAspect="0"/>
          </p:cNvPicPr>
          <p:nvPr/>
        </p:nvPicPr>
        <p:blipFill>
          <a:blip r:embed="rId3">
            <a:extLst/>
          </a:blip>
          <a:stretch>
            <a:fillRect/>
          </a:stretch>
        </p:blipFill>
        <p:spPr>
          <a:xfrm>
            <a:off x="6757006" y="1235640"/>
            <a:ext cx="5766840" cy="2390073"/>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Pharo in ATM like Device in Moscow"/>
          <p:cNvSpPr txBox="1"/>
          <p:nvPr>
            <p:ph type="title"/>
          </p:nvPr>
        </p:nvSpPr>
        <p:spPr>
          <a:xfrm>
            <a:off x="647700" y="203200"/>
            <a:ext cx="11480800" cy="2717800"/>
          </a:xfrm>
          <a:prstGeom prst="rect">
            <a:avLst/>
          </a:prstGeom>
        </p:spPr>
        <p:txBody>
          <a:bodyPr/>
          <a:lstStyle/>
          <a:p>
            <a:pPr/>
            <a:r>
              <a:t>Pharo in ATM like Device in Moscow</a:t>
            </a:r>
          </a:p>
        </p:txBody>
      </p:sp>
      <p:pic>
        <p:nvPicPr>
          <p:cNvPr id="315" name="Screen Shot 2016-08-18 at 21.52.12.png" descr="Screen Shot 2016-08-18 at 21.52.12.png"/>
          <p:cNvPicPr>
            <a:picLocks noChangeAspect="1"/>
          </p:cNvPicPr>
          <p:nvPr/>
        </p:nvPicPr>
        <p:blipFill>
          <a:blip r:embed="rId2">
            <a:extLst/>
          </a:blip>
          <a:stretch>
            <a:fillRect/>
          </a:stretch>
        </p:blipFill>
        <p:spPr>
          <a:xfrm>
            <a:off x="1270000" y="2699044"/>
            <a:ext cx="10464800" cy="6622501"/>
          </a:xfrm>
          <a:prstGeom prst="rect">
            <a:avLst/>
          </a:prstGeom>
          <a:ln w="12700">
            <a:miter lim="400000"/>
          </a:ln>
        </p:spPr>
      </p:pic>
      <p:pic>
        <p:nvPicPr>
          <p:cNvPr id="316" name="Now we can say it Now we can say it" descr="Now we can say it Now we can say it"/>
          <p:cNvPicPr>
            <a:picLocks noChangeAspect="0"/>
          </p:cNvPicPr>
          <p:nvPr/>
        </p:nvPicPr>
        <p:blipFill>
          <a:blip r:embed="rId3">
            <a:extLst/>
          </a:blip>
          <a:stretch>
            <a:fillRect/>
          </a:stretch>
        </p:blipFill>
        <p:spPr>
          <a:xfrm>
            <a:off x="6074878" y="4962017"/>
            <a:ext cx="5286910" cy="1679242"/>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droppedImage.pdf" descr="droppedImage.pdf"/>
          <p:cNvPicPr>
            <a:picLocks noChangeAspect="1"/>
          </p:cNvPicPr>
          <p:nvPr/>
        </p:nvPicPr>
        <p:blipFill>
          <a:blip r:embed="rId2">
            <a:extLst/>
          </a:blip>
          <a:stretch>
            <a:fillRect/>
          </a:stretch>
        </p:blipFill>
        <p:spPr>
          <a:xfrm>
            <a:off x="-230048" y="-127000"/>
            <a:ext cx="13464896" cy="10361660"/>
          </a:xfrm>
          <a:prstGeom prst="rect">
            <a:avLst/>
          </a:prstGeom>
          <a:ln w="12700">
            <a:miter lim="400000"/>
          </a:ln>
        </p:spPr>
      </p:pic>
      <p:pic>
        <p:nvPicPr>
          <p:cNvPr id="319" name="Truck fleet monitoring… Truck fleet monitoringPharo as a server530 days as up time" descr="Truck fleet monitoring… Truck fleet monitoringPharo as a server530 days as up time"/>
          <p:cNvPicPr>
            <a:picLocks noChangeAspect="0"/>
          </p:cNvPicPr>
          <p:nvPr/>
        </p:nvPicPr>
        <p:blipFill>
          <a:blip r:embed="rId3">
            <a:extLst/>
          </a:blip>
          <a:stretch>
            <a:fillRect/>
          </a:stretch>
        </p:blipFill>
        <p:spPr>
          <a:xfrm>
            <a:off x="6354013" y="4391824"/>
            <a:ext cx="6232107" cy="2975011"/>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Image" descr="Image"/>
          <p:cNvPicPr>
            <a:picLocks noChangeAspect="1"/>
          </p:cNvPicPr>
          <p:nvPr/>
        </p:nvPicPr>
        <p:blipFill>
          <a:blip r:embed="rId2">
            <a:extLst/>
          </a:blip>
          <a:stretch>
            <a:fillRect/>
          </a:stretch>
        </p:blipFill>
        <p:spPr>
          <a:xfrm>
            <a:off x="-1797908" y="1107342"/>
            <a:ext cx="16600616" cy="8617447"/>
          </a:xfrm>
          <a:prstGeom prst="rect">
            <a:avLst/>
          </a:prstGeom>
          <a:ln w="12700">
            <a:miter lim="400000"/>
          </a:ln>
        </p:spPr>
      </p:pic>
      <p:pic>
        <p:nvPicPr>
          <p:cNvPr id="322" name="Network Monitoring… Network Monitoringfor small ISPs" descr="Network Monitoring… Network Monitoringfor small ISPs"/>
          <p:cNvPicPr>
            <a:picLocks noChangeAspect="0"/>
          </p:cNvPicPr>
          <p:nvPr/>
        </p:nvPicPr>
        <p:blipFill>
          <a:blip r:embed="rId3">
            <a:extLst/>
          </a:blip>
          <a:stretch>
            <a:fillRect/>
          </a:stretch>
        </p:blipFill>
        <p:spPr>
          <a:xfrm>
            <a:off x="8219762" y="27732"/>
            <a:ext cx="4660139" cy="2038526"/>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Screen Shot 2013-11-04 at 3.06.46 PM.pdf" descr="Screen Shot 2013-11-04 at 3.06.46 PM.pdf"/>
          <p:cNvPicPr>
            <a:picLocks noChangeAspect="1"/>
          </p:cNvPicPr>
          <p:nvPr/>
        </p:nvPicPr>
        <p:blipFill>
          <a:blip r:embed="rId2">
            <a:extLst/>
          </a:blip>
          <a:stretch>
            <a:fillRect/>
          </a:stretch>
        </p:blipFill>
        <p:spPr>
          <a:xfrm>
            <a:off x="482600" y="186061"/>
            <a:ext cx="9470033" cy="10576434"/>
          </a:xfrm>
          <a:prstGeom prst="rect">
            <a:avLst/>
          </a:prstGeom>
          <a:ln w="12700">
            <a:miter lim="400000"/>
          </a:ln>
        </p:spPr>
      </p:pic>
      <p:pic>
        <p:nvPicPr>
          <p:cNvPr id="325" name="Distributed… Distributed Resources Management" descr="Distributed… Distributed Resources Management"/>
          <p:cNvPicPr>
            <a:picLocks noChangeAspect="0"/>
          </p:cNvPicPr>
          <p:nvPr/>
        </p:nvPicPr>
        <p:blipFill>
          <a:blip r:embed="rId3">
            <a:extLst/>
          </a:blip>
          <a:stretch>
            <a:fillRect/>
          </a:stretch>
        </p:blipFill>
        <p:spPr>
          <a:xfrm>
            <a:off x="8880079" y="1702394"/>
            <a:ext cx="3596933" cy="2785984"/>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Image" descr="Image"/>
          <p:cNvPicPr>
            <a:picLocks noChangeAspect="1"/>
          </p:cNvPicPr>
          <p:nvPr/>
        </p:nvPicPr>
        <p:blipFill>
          <a:blip r:embed="rId2">
            <a:extLst/>
          </a:blip>
          <a:stretch>
            <a:fillRect/>
          </a:stretch>
        </p:blipFill>
        <p:spPr>
          <a:xfrm>
            <a:off x="184150" y="133350"/>
            <a:ext cx="12636500" cy="9486900"/>
          </a:xfrm>
          <a:prstGeom prst="rect">
            <a:avLst/>
          </a:prstGeom>
          <a:ln w="12700">
            <a:miter lim="400000"/>
          </a:ln>
        </p:spPr>
      </p:pic>
      <p:pic>
        <p:nvPicPr>
          <p:cNvPr id="328" name="Developed in 3 months one dev… Developed in 3 months one devSold to another bankJava team estimated 2 years" descr="Developed in 3 months one dev… Developed in 3 months one devSold to another bankJava team estimated 2 years"/>
          <p:cNvPicPr>
            <a:picLocks noChangeAspect="0"/>
          </p:cNvPicPr>
          <p:nvPr/>
        </p:nvPicPr>
        <p:blipFill>
          <a:blip r:embed="rId3">
            <a:extLst/>
          </a:blip>
          <a:stretch>
            <a:fillRect/>
          </a:stretch>
        </p:blipFill>
        <p:spPr>
          <a:xfrm>
            <a:off x="4650226" y="6128170"/>
            <a:ext cx="7964984" cy="2785984"/>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4" name="Expert in language design…"/>
          <p:cNvSpPr txBox="1"/>
          <p:nvPr>
            <p:ph type="title"/>
          </p:nvPr>
        </p:nvSpPr>
        <p:spPr>
          <a:xfrm>
            <a:off x="762000" y="2953455"/>
            <a:ext cx="11480800" cy="3846690"/>
          </a:xfrm>
          <a:prstGeom prst="rect">
            <a:avLst/>
          </a:prstGeom>
        </p:spPr>
        <p:txBody>
          <a:bodyPr/>
          <a:lstStyle/>
          <a:p>
            <a:pPr defTabSz="461518">
              <a:defRPr sz="7189">
                <a:effectLst>
                  <a:outerShdw sx="100000" sy="100000" kx="0" ky="0" algn="b" rotWithShape="0" blurRad="40132" dist="20066" dir="5400000">
                    <a:srgbClr val="000000"/>
                  </a:outerShdw>
                </a:effectLst>
              </a:defRPr>
            </a:pPr>
            <a:r>
              <a:t>Expert in language design</a:t>
            </a:r>
          </a:p>
          <a:p>
            <a:pPr defTabSz="461518">
              <a:defRPr sz="5056">
                <a:effectLst>
                  <a:outerShdw sx="100000" sy="100000" kx="0" ky="0" algn="b" rotWithShape="0" blurRad="40132" dist="20066" dir="5400000">
                    <a:srgbClr val="000000"/>
                  </a:outerShdw>
                </a:effectLst>
              </a:defRPr>
            </a:pPr>
          </a:p>
          <a:p>
            <a:pPr defTabSz="461518">
              <a:defRPr sz="5056">
                <a:effectLst>
                  <a:outerShdw sx="100000" sy="100000" kx="0" ky="0" algn="b" rotWithShape="0" blurRad="40132" dist="20066" dir="5400000">
                    <a:srgbClr val="000000"/>
                  </a:outerShdw>
                </a:effectLst>
              </a:defRPr>
            </a:pPr>
            <a:r>
              <a:t>Traits in Php7.0, Perl60</a:t>
            </a:r>
          </a:p>
          <a:p>
            <a:pPr defTabSz="461518">
              <a:defRPr sz="5056">
                <a:effectLst>
                  <a:outerShdw sx="100000" sy="100000" kx="0" ky="0" algn="b" rotWithShape="0" blurRad="40132" dist="20066" dir="5400000">
                    <a:srgbClr val="000000"/>
                  </a:outerShdw>
                </a:effectLst>
              </a:defRPr>
            </a:pPr>
            <a:r>
              <a:t>Influenced Traits in Scala</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tretch>
            <a:fillRect/>
          </a:stretch>
        </p:blipFill>
        <p:spPr>
          <a:xfrm>
            <a:off x="-1" y="46001"/>
            <a:ext cx="13004801" cy="8798937"/>
          </a:xfrm>
          <a:prstGeom prst="rect">
            <a:avLst/>
          </a:prstGeom>
          <a:ln w="12700">
            <a:miter lim="400000"/>
          </a:ln>
        </p:spPr>
      </p:pic>
      <p:pic>
        <p:nvPicPr>
          <p:cNvPr id="331" name="Free Software Mobile… Free Software Mobile Communication solutions" descr="Free Software Mobile… Free Software Mobile Communication solutions"/>
          <p:cNvPicPr>
            <a:picLocks noChangeAspect="0"/>
          </p:cNvPicPr>
          <p:nvPr/>
        </p:nvPicPr>
        <p:blipFill>
          <a:blip r:embed="rId3">
            <a:extLst/>
          </a:blip>
          <a:stretch>
            <a:fillRect/>
          </a:stretch>
        </p:blipFill>
        <p:spPr>
          <a:xfrm>
            <a:off x="6247533" y="730429"/>
            <a:ext cx="6422620" cy="2189084"/>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Image" descr="Image"/>
          <p:cNvPicPr>
            <a:picLocks noChangeAspect="1"/>
          </p:cNvPicPr>
          <p:nvPr/>
        </p:nvPicPr>
        <p:blipFill>
          <a:blip r:embed="rId2">
            <a:extLst/>
          </a:blip>
          <a:stretch>
            <a:fillRect/>
          </a:stretch>
        </p:blipFill>
        <p:spPr>
          <a:xfrm>
            <a:off x="0" y="2333957"/>
            <a:ext cx="13004801" cy="6889086"/>
          </a:xfrm>
          <a:prstGeom prst="rect">
            <a:avLst/>
          </a:prstGeom>
          <a:ln w="12700">
            <a:miter lim="400000"/>
          </a:ln>
        </p:spPr>
      </p:pic>
      <p:pic>
        <p:nvPicPr>
          <p:cNvPr id="334" name="Programming environment for… Programming environment forProgrammable Logic Controllers  " descr="Programming environment for… Programming environment forProgrammable Logic Controllers  "/>
          <p:cNvPicPr>
            <a:picLocks noChangeAspect="0"/>
          </p:cNvPicPr>
          <p:nvPr/>
        </p:nvPicPr>
        <p:blipFill>
          <a:blip r:embed="rId3">
            <a:extLst/>
          </a:blip>
          <a:stretch>
            <a:fillRect/>
          </a:stretch>
        </p:blipFill>
        <p:spPr>
          <a:xfrm>
            <a:off x="4445826" y="82257"/>
            <a:ext cx="8286929" cy="2189084"/>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Screen Shot 2013-11-04 at 3.22.28 PM.pdf" descr="Screen Shot 2013-11-04 at 3.22.28 PM.pdf"/>
          <p:cNvPicPr>
            <a:picLocks noChangeAspect="1"/>
          </p:cNvPicPr>
          <p:nvPr/>
        </p:nvPicPr>
        <p:blipFill>
          <a:blip r:embed="rId2">
            <a:extLst/>
          </a:blip>
          <a:stretch>
            <a:fillRect/>
          </a:stretch>
        </p:blipFill>
        <p:spPr>
          <a:xfrm>
            <a:off x="-10362" y="-10389"/>
            <a:ext cx="8369301" cy="7086601"/>
          </a:xfrm>
          <a:prstGeom prst="rect">
            <a:avLst/>
          </a:prstGeom>
          <a:ln w="12700">
            <a:miter lim="400000"/>
          </a:ln>
        </p:spPr>
      </p:pic>
      <p:pic>
        <p:nvPicPr>
          <p:cNvPr id="337" name="drgeo.png" descr="drgeo.png"/>
          <p:cNvPicPr>
            <a:picLocks noChangeAspect="1"/>
          </p:cNvPicPr>
          <p:nvPr/>
        </p:nvPicPr>
        <p:blipFill>
          <a:blip r:embed="rId3">
            <a:extLst/>
          </a:blip>
          <a:stretch>
            <a:fillRect/>
          </a:stretch>
        </p:blipFill>
        <p:spPr>
          <a:xfrm>
            <a:off x="4456390" y="2311201"/>
            <a:ext cx="8485195" cy="7391401"/>
          </a:xfrm>
          <a:prstGeom prst="rect">
            <a:avLst/>
          </a:prstGeom>
          <a:ln w="12700">
            <a:miter lim="400000"/>
          </a:ln>
        </p:spPr>
      </p:pic>
      <p:pic>
        <p:nvPicPr>
          <p:cNvPr id="338" name="Works on linux, mac, windows,… Works on linux, mac, windows,android, OLPC" descr="Works on linux, mac, windows,… Works on linux, mac, windows,android, OLPC"/>
          <p:cNvPicPr>
            <a:picLocks noChangeAspect="0"/>
          </p:cNvPicPr>
          <p:nvPr/>
        </p:nvPicPr>
        <p:blipFill>
          <a:blip r:embed="rId4">
            <a:extLst/>
          </a:blip>
          <a:stretch>
            <a:fillRect/>
          </a:stretch>
        </p:blipFill>
        <p:spPr>
          <a:xfrm>
            <a:off x="4959546" y="6572672"/>
            <a:ext cx="7808965" cy="2189084"/>
          </a:xfrm>
          <a:prstGeom prst="rect">
            <a:avLst/>
          </a:prstGeom>
          <a:effectLst>
            <a:outerShdw sx="100000" sy="100000" kx="0" ky="0" algn="b" rotWithShape="0" blurRad="190500" dist="8455" dir="5400000">
              <a:srgbClr val="000000"/>
            </a:outerShdw>
          </a:effectLst>
        </p:spPr>
      </p:pic>
      <p:pic>
        <p:nvPicPr>
          <p:cNvPr id="339" name="Image" descr="Image"/>
          <p:cNvPicPr>
            <a:picLocks noChangeAspect="1"/>
          </p:cNvPicPr>
          <p:nvPr/>
        </p:nvPicPr>
        <p:blipFill>
          <a:blip r:embed="rId5">
            <a:extLst/>
          </a:blip>
          <a:stretch>
            <a:fillRect/>
          </a:stretch>
        </p:blipFill>
        <p:spPr>
          <a:xfrm>
            <a:off x="244073" y="6144410"/>
            <a:ext cx="3810001" cy="269240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Double-click to edit"/>
          <p:cNvSpPr txBox="1"/>
          <p:nvPr>
            <p:ph type="title"/>
          </p:nvPr>
        </p:nvSpPr>
        <p:spPr>
          <a:prstGeom prst="rect">
            <a:avLst/>
          </a:prstGeom>
        </p:spPr>
        <p:txBody>
          <a:bodyPr/>
          <a:lstStyle/>
          <a:p>
            <a:pPr/>
          </a:p>
        </p:txBody>
      </p:sp>
      <p:sp>
        <p:nvSpPr>
          <p:cNvPr id="342" name="Double-click to edit"/>
          <p:cNvSpPr txBox="1"/>
          <p:nvPr>
            <p:ph type="body" idx="1"/>
          </p:nvPr>
        </p:nvSpPr>
        <p:spPr>
          <a:prstGeom prst="rect">
            <a:avLst/>
          </a:prstGeom>
        </p:spPr>
        <p:txBody>
          <a:bodyPr/>
          <a:lstStyle/>
          <a:p>
            <a:pPr/>
          </a:p>
        </p:txBody>
      </p:sp>
      <p:pic>
        <p:nvPicPr>
          <p:cNvPr id="343" name="Image" descr="Image"/>
          <p:cNvPicPr>
            <a:picLocks noChangeAspect="1"/>
          </p:cNvPicPr>
          <p:nvPr/>
        </p:nvPicPr>
        <p:blipFill>
          <a:blip r:embed="rId2">
            <a:extLst/>
          </a:blip>
          <a:stretch>
            <a:fillRect/>
          </a:stretch>
        </p:blipFill>
        <p:spPr>
          <a:xfrm>
            <a:off x="-95880" y="-235504"/>
            <a:ext cx="13196560" cy="10224608"/>
          </a:xfrm>
          <a:prstGeom prst="rect">
            <a:avLst/>
          </a:prstGeom>
          <a:ln w="12700">
            <a:miter lim="400000"/>
          </a:ln>
        </p:spPr>
      </p:pic>
      <p:pic>
        <p:nvPicPr>
          <p:cNvPr id="344" name="ObjectProfile… ObjectProfileproduces visualizations &amp; analysis toolsDSL" descr="ObjectProfile… ObjectProfileproduces visualizations &amp; analysis toolsDSL"/>
          <p:cNvPicPr>
            <a:picLocks noChangeAspect="0"/>
          </p:cNvPicPr>
          <p:nvPr/>
        </p:nvPicPr>
        <p:blipFill>
          <a:blip r:embed="rId3">
            <a:extLst/>
          </a:blip>
          <a:stretch>
            <a:fillRect/>
          </a:stretch>
        </p:blipFill>
        <p:spPr>
          <a:xfrm>
            <a:off x="5543143" y="3185358"/>
            <a:ext cx="6699493" cy="3382884"/>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UIExtract.jpeg" descr="UIExtract.jpeg"/>
          <p:cNvPicPr>
            <a:picLocks noChangeAspect="1"/>
          </p:cNvPicPr>
          <p:nvPr/>
        </p:nvPicPr>
        <p:blipFill>
          <a:blip r:embed="rId2">
            <a:extLst/>
          </a:blip>
          <a:stretch>
            <a:fillRect/>
          </a:stretch>
        </p:blipFill>
        <p:spPr>
          <a:xfrm>
            <a:off x="0" y="-33070"/>
            <a:ext cx="13827577" cy="9819740"/>
          </a:xfrm>
          <a:prstGeom prst="rect">
            <a:avLst/>
          </a:prstGeom>
          <a:ln w="12700">
            <a:miter lim="400000"/>
          </a:ln>
        </p:spPr>
      </p:pic>
      <p:sp>
        <p:nvSpPr>
          <p:cNvPr id="347" name="Double-click to edit"/>
          <p:cNvSpPr txBox="1"/>
          <p:nvPr>
            <p:ph type="title"/>
          </p:nvPr>
        </p:nvSpPr>
        <p:spPr>
          <a:prstGeom prst="rect">
            <a:avLst/>
          </a:prstGeom>
        </p:spPr>
        <p:txBody>
          <a:bodyPr/>
          <a:lstStyle/>
          <a:p>
            <a:pPr/>
          </a:p>
        </p:txBody>
      </p:sp>
      <p:sp>
        <p:nvSpPr>
          <p:cNvPr id="348" name="Double-click to edit"/>
          <p:cNvSpPr txBox="1"/>
          <p:nvPr>
            <p:ph type="body" idx="1"/>
          </p:nvPr>
        </p:nvSpPr>
        <p:spPr>
          <a:prstGeom prst="rect">
            <a:avLst/>
          </a:prstGeom>
        </p:spPr>
        <p:txBody>
          <a:bodyPr/>
          <a:lstStyle/>
          <a:p>
            <a:pPr/>
          </a:p>
        </p:txBody>
      </p:sp>
      <p:pic>
        <p:nvPicPr>
          <p:cNvPr id="349" name="Advanced UIs at… Advanced UIs at Thales (flights, submarines,…)2D, 3D, Tactile, VR,…" descr="Advanced UIs at… Advanced UIs at Thales (flights, submarines,…)2D, 3D, Tactile, VR,…"/>
          <p:cNvPicPr>
            <a:picLocks noChangeAspect="0"/>
          </p:cNvPicPr>
          <p:nvPr/>
        </p:nvPicPr>
        <p:blipFill>
          <a:blip r:embed="rId3">
            <a:extLst/>
          </a:blip>
          <a:stretch>
            <a:fillRect/>
          </a:stretch>
        </p:blipFill>
        <p:spPr>
          <a:xfrm>
            <a:off x="5287696" y="1261308"/>
            <a:ext cx="7616788" cy="2785984"/>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1" name="Screen Shot 2013-11-04 at 3.13.56 PM.pdf" descr="Screen Shot 2013-11-04 at 3.13.56 PM.pdf"/>
          <p:cNvPicPr>
            <a:picLocks noChangeAspect="1"/>
          </p:cNvPicPr>
          <p:nvPr/>
        </p:nvPicPr>
        <p:blipFill>
          <a:blip r:embed="rId2">
            <a:extLst/>
          </a:blip>
          <a:stretch>
            <a:fillRect/>
          </a:stretch>
        </p:blipFill>
        <p:spPr>
          <a:xfrm>
            <a:off x="-57150" y="647700"/>
            <a:ext cx="13119100" cy="8458200"/>
          </a:xfrm>
          <a:prstGeom prst="rect">
            <a:avLst/>
          </a:prstGeom>
          <a:ln w="12700">
            <a:miter lim="400000"/>
          </a:ln>
        </p:spPr>
      </p:pic>
      <p:pic>
        <p:nvPicPr>
          <p:cNvPr id="352" name="Manage travel costs Manage travel costs" descr="Manage travel costs Manage travel costs"/>
          <p:cNvPicPr>
            <a:picLocks noChangeAspect="0"/>
          </p:cNvPicPr>
          <p:nvPr/>
        </p:nvPicPr>
        <p:blipFill>
          <a:blip r:embed="rId3">
            <a:extLst/>
          </a:blip>
          <a:stretch>
            <a:fillRect/>
          </a:stretch>
        </p:blipFill>
        <p:spPr>
          <a:xfrm>
            <a:off x="6306259" y="1878764"/>
            <a:ext cx="5231424" cy="1592184"/>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4" name="success-stories?zoom=part3672.png" descr="success-stories?zoom=part3672.png"/>
          <p:cNvPicPr>
            <a:picLocks noChangeAspect="1"/>
          </p:cNvPicPr>
          <p:nvPr/>
        </p:nvPicPr>
        <p:blipFill>
          <a:blip r:embed="rId2">
            <a:extLst/>
          </a:blip>
          <a:stretch>
            <a:fillRect/>
          </a:stretch>
        </p:blipFill>
        <p:spPr>
          <a:xfrm>
            <a:off x="9440085" y="24417"/>
            <a:ext cx="3488515" cy="1918683"/>
          </a:xfrm>
          <a:prstGeom prst="rect">
            <a:avLst/>
          </a:prstGeom>
          <a:ln w="12700">
            <a:miter lim="400000"/>
          </a:ln>
        </p:spPr>
      </p:pic>
      <p:pic>
        <p:nvPicPr>
          <p:cNvPr id="355" name="Image" descr="Image"/>
          <p:cNvPicPr>
            <a:picLocks noChangeAspect="1"/>
          </p:cNvPicPr>
          <p:nvPr/>
        </p:nvPicPr>
        <p:blipFill>
          <a:blip r:embed="rId3">
            <a:extLst/>
          </a:blip>
          <a:stretch>
            <a:fillRect/>
          </a:stretch>
        </p:blipFill>
        <p:spPr>
          <a:xfrm>
            <a:off x="139959" y="3161585"/>
            <a:ext cx="12724882" cy="6345034"/>
          </a:xfrm>
          <a:prstGeom prst="rect">
            <a:avLst/>
          </a:prstGeom>
          <a:ln w="12700">
            <a:miter lim="400000"/>
          </a:ln>
        </p:spPr>
      </p:pic>
      <p:pic>
        <p:nvPicPr>
          <p:cNvPr id="356" name="Image" descr="Image"/>
          <p:cNvPicPr>
            <a:picLocks noChangeAspect="1"/>
          </p:cNvPicPr>
          <p:nvPr/>
        </p:nvPicPr>
        <p:blipFill>
          <a:blip r:embed="rId4">
            <a:extLst/>
          </a:blip>
          <a:stretch>
            <a:fillRect/>
          </a:stretch>
        </p:blipFill>
        <p:spPr>
          <a:xfrm>
            <a:off x="152068" y="100654"/>
            <a:ext cx="7594601" cy="2946401"/>
          </a:xfrm>
          <a:prstGeom prst="rect">
            <a:avLst/>
          </a:prstGeom>
          <a:ln w="12700">
            <a:miter lim="400000"/>
          </a:ln>
        </p:spPr>
      </p:pic>
      <p:pic>
        <p:nvPicPr>
          <p:cNvPr id="357" name="To handle return mails… To handle return mails in Switzerlandwith a DataFlow extension of Pharo" descr="To handle return mails… To handle return mails in Switzerlandwith a DataFlow extension of Pharo"/>
          <p:cNvPicPr>
            <a:picLocks noChangeAspect="0"/>
          </p:cNvPicPr>
          <p:nvPr/>
        </p:nvPicPr>
        <p:blipFill>
          <a:blip r:embed="rId5">
            <a:extLst/>
          </a:blip>
          <a:stretch>
            <a:fillRect/>
          </a:stretch>
        </p:blipFill>
        <p:spPr>
          <a:xfrm>
            <a:off x="5833986" y="1557645"/>
            <a:ext cx="6900584" cy="3382884"/>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beam2.jpg" descr="beam2.jpg"/>
          <p:cNvPicPr>
            <a:picLocks noChangeAspect="1"/>
          </p:cNvPicPr>
          <p:nvPr/>
        </p:nvPicPr>
        <p:blipFill>
          <a:blip r:embed="rId2">
            <a:extLst/>
          </a:blip>
          <a:stretch>
            <a:fillRect/>
          </a:stretch>
        </p:blipFill>
        <p:spPr>
          <a:xfrm>
            <a:off x="-482887" y="-1"/>
            <a:ext cx="14566901" cy="9753601"/>
          </a:xfrm>
          <a:prstGeom prst="rect">
            <a:avLst/>
          </a:prstGeom>
          <a:ln w="12700">
            <a:miter lim="400000"/>
          </a:ln>
        </p:spPr>
      </p:pic>
      <p:sp>
        <p:nvSpPr>
          <p:cNvPr id="360" name="A cool community"/>
          <p:cNvSpPr txBox="1"/>
          <p:nvPr>
            <p:ph type="title"/>
          </p:nvPr>
        </p:nvSpPr>
        <p:spPr>
          <a:prstGeom prst="rect">
            <a:avLst/>
          </a:prstGeom>
        </p:spPr>
        <p:txBody>
          <a:bodyPr/>
          <a:lstStyle>
            <a:lvl1pPr>
              <a:defRPr sz="8000"/>
            </a:lvl1pPr>
          </a:lstStyle>
          <a:p>
            <a:pPr/>
            <a:r>
              <a:t>A cool community</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 Uni. of Buenos Aires • Uni. of Bern • Uni. of Maroua • Uni. of Brussels • Ecole des Mines de Douai • Uni. de Savoie • CULS Prague • Uni. of Quilmes • Uni. of La Plata • Northern Michigan Uni. • Uni. Technologica Nacional (UTN) • Uni. Catholic of Argent"/>
          <p:cNvSpPr txBox="1"/>
          <p:nvPr/>
        </p:nvSpPr>
        <p:spPr>
          <a:xfrm>
            <a:off x="819150" y="1500716"/>
            <a:ext cx="11366500" cy="78593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sz="39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 Uni. of Buenos Aires • Uni. of Bern • Uni. of Maroua • Uni. of Brussels • Ecole des Mines de Douai • Uni. de Savoie • CULS Prague</a:t>
            </a:r>
            <a:br/>
            <a:r>
              <a:t>• Uni. of Quilmes • Uni. of La Plata • Northern Michigan Uni. • Uni. Technologica Nacional (UTN) • Uni. Catholic of Argentina • Uni. of Santiago • Uni. Policnica de Catalunya • Uni. de Bretagne Occidentale • Uni. of Tomsk • Uni. of Fernhagen • IT University of Copenhagen • Uni. Cat del Sacro Cuore of Brescia • Uni. of Yaounde • Uni. Maroua • Uni. of Lomé • INFI • Uni. of Lyon • Uni. of Cagliari • Uni. of Cordoba • Uni. Ryerson • Uni. Comchabamba • Uni. Monterrey • USTH • ENIT</a:t>
            </a:r>
          </a:p>
        </p:txBody>
      </p:sp>
      <p:sp>
        <p:nvSpPr>
          <p:cNvPr id="363" name="More Pharo's Teachers"/>
          <p:cNvSpPr txBox="1"/>
          <p:nvPr>
            <p:ph type="title"/>
          </p:nvPr>
        </p:nvSpPr>
        <p:spPr>
          <a:xfrm>
            <a:off x="762000" y="-29634"/>
            <a:ext cx="11480800" cy="2146301"/>
          </a:xfrm>
          <a:prstGeom prst="rect">
            <a:avLst/>
          </a:prstGeom>
        </p:spPr>
        <p:txBody>
          <a:bodyPr/>
          <a:lstStyle/>
          <a:p>
            <a:pPr/>
            <a:r>
              <a:t>More Pharo's Teachers</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IMG_0868.jpg" descr="IMG_0868.jpg"/>
          <p:cNvPicPr>
            <a:picLocks noChangeAspect="1"/>
          </p:cNvPicPr>
          <p:nvPr/>
        </p:nvPicPr>
        <p:blipFill>
          <a:blip r:embed="rId2">
            <a:alphaModFix amt="34940"/>
            <a:extLst/>
          </a:blip>
          <a:stretch>
            <a:fillRect/>
          </a:stretch>
        </p:blipFill>
        <p:spPr>
          <a:xfrm>
            <a:off x="-57558" y="1013462"/>
            <a:ext cx="14790415" cy="9860276"/>
          </a:xfrm>
          <a:prstGeom prst="rect">
            <a:avLst/>
          </a:prstGeom>
          <a:ln w="12700">
            <a:miter lim="400000"/>
          </a:ln>
        </p:spPr>
      </p:pic>
      <p:sp>
        <p:nvSpPr>
          <p:cNvPr id="366" name="Lafhis (AR)…"/>
          <p:cNvSpPr txBox="1"/>
          <p:nvPr/>
        </p:nvSpPr>
        <p:spPr>
          <a:xfrm>
            <a:off x="1233562" y="3131674"/>
            <a:ext cx="10895494" cy="61761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544774"/>
          <a:lstStyle/>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Lafhis (</a:t>
            </a:r>
            <a:r>
              <a:rPr>
                <a:hlinkClick r:id="rId3" invalidUrl="" action="" tgtFrame="" tooltip="" history="1" highlightClick="0" endSnd="0"/>
              </a:rPr>
              <a:t>AR)</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rPr>
                <a:hlinkClick r:id="rId4" invalidUrl="" action="" tgtFrame="" tooltip="" history="1" highlightClick="0" endSnd="0"/>
              </a:rPr>
              <a:t>SCG (CH)</a:t>
            </a:r>
            <a:br>
              <a:rPr>
                <a:hlinkClick r:id="rId5" invalidUrl="" action="" tgtFrame="" tooltip="" history="1" highlightClick="0" endSnd="0"/>
              </a:rPr>
            </a:br>
            <a:r>
              <a:rPr>
                <a:hlinkClick r:id="rId5" invalidUrl="" action="" tgtFrame="" tooltip="" history="1" highlightClick="0" endSnd="0"/>
              </a:rPr>
              <a:t>CAR (FR)</a:t>
            </a:r>
            <a:br>
              <a:rPr>
                <a:hlinkClick r:id="rId6" invalidUrl="" action="" tgtFrame="" tooltip="" history="1" highlightClick="0" endSnd="0"/>
              </a:rPr>
            </a:br>
            <a:r>
              <a:t>RMOD (FR)</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Ummisco (IRD)</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Reveal (CH)</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Lysic (FR)</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ENSTA-Bretagne (FR)</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CEA-List (FR) </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Ryerson (CAN)</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OC (FR)</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CCMI-FIT (CZ)</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ASERG (BR)</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Pleiad (CL)</a:t>
            </a:r>
            <a:br/>
            <a:r>
              <a:t>Macau (UNO)</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Cirad (FR)</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USTH (Vietnam)</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Soft-Qual (Serbia)</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Uni. Quilmes (AR)</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ENIT (FR)</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Cochabamba (Bo)</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Maroua (CAM)</a:t>
            </a:r>
          </a:p>
          <a:p>
            <a:pPr algn="l" defTabSz="415431">
              <a:defRPr sz="3200">
                <a:solidFill>
                  <a:srgbClr val="FFFFFF"/>
                </a:solidFill>
                <a:effectLst>
                  <a:outerShdw sx="100000" sy="100000" kx="0" ky="0" algn="b" rotWithShape="0" blurRad="38100" dist="64529" dir="2700000">
                    <a:srgbClr val="000000">
                      <a:alpha val="48275"/>
                    </a:srgbClr>
                  </a:outerShdw>
                </a:effectLst>
                <a:latin typeface="Helvetica Neue Light"/>
                <a:ea typeface="Helvetica Neue Light"/>
                <a:cs typeface="Helvetica Neue Light"/>
                <a:sym typeface="Helvetica Neue Light"/>
              </a:defRPr>
            </a:pPr>
            <a:r>
              <a:t>ETS (CAN)</a:t>
            </a:r>
          </a:p>
          <a:p>
            <a:pPr defTabSz="457200">
              <a:defRPr b="1" sz="1300">
                <a:solidFill>
                  <a:srgbClr val="262626"/>
                </a:solidFill>
                <a:effectLst/>
                <a:latin typeface="+mn-lt"/>
                <a:ea typeface="+mn-ea"/>
                <a:cs typeface="+mn-cs"/>
                <a:sym typeface="Helvetica Neue"/>
              </a:defRPr>
            </a:pPr>
          </a:p>
        </p:txBody>
      </p:sp>
      <p:sp>
        <p:nvSpPr>
          <p:cNvPr id="367" name="International Research Groups"/>
          <p:cNvSpPr txBox="1"/>
          <p:nvPr/>
        </p:nvSpPr>
        <p:spPr>
          <a:xfrm>
            <a:off x="607175" y="1459792"/>
            <a:ext cx="11993166" cy="107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7022">
              <a:defRPr b="1" sz="6400">
                <a:solidFill>
                  <a:srgbClr val="FFFFFF"/>
                </a:solidFill>
                <a:effectLst>
                  <a:outerShdw sx="100000" sy="100000" kx="0" ky="0" algn="b" rotWithShape="0" blurRad="12700" dist="25400" dir="18900000">
                    <a:srgbClr val="000000"/>
                  </a:outerShdw>
                </a:effectLst>
                <a:latin typeface="Helvetica"/>
                <a:ea typeface="Helvetica"/>
                <a:cs typeface="Helvetica"/>
                <a:sym typeface="Helvetica"/>
              </a:defRPr>
            </a:lvl1pPr>
          </a:lstStyle>
          <a:p>
            <a:pPr/>
            <a:r>
              <a:t>International Research Groups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6" name="Expert in maintenance…"/>
          <p:cNvSpPr txBox="1"/>
          <p:nvPr>
            <p:ph type="title"/>
          </p:nvPr>
        </p:nvSpPr>
        <p:spPr>
          <a:xfrm>
            <a:off x="762000" y="3517900"/>
            <a:ext cx="11480800" cy="4123259"/>
          </a:xfrm>
          <a:prstGeom prst="rect">
            <a:avLst/>
          </a:prstGeom>
        </p:spPr>
        <p:txBody>
          <a:bodyPr/>
          <a:lstStyle/>
          <a:p>
            <a:pPr defTabSz="438150">
              <a:defRPr sz="7125">
                <a:effectLst>
                  <a:outerShdw sx="100000" sy="100000" kx="0" ky="0" algn="b" rotWithShape="0" blurRad="38100" dist="19050" dir="5400000">
                    <a:srgbClr val="000000"/>
                  </a:outerShdw>
                </a:effectLst>
              </a:defRPr>
            </a:pPr>
            <a:r>
              <a:t>Expert in maintenance</a:t>
            </a:r>
          </a:p>
          <a:p>
            <a:pPr defTabSz="438150">
              <a:defRPr sz="4800">
                <a:effectLst>
                  <a:outerShdw sx="100000" sy="100000" kx="0" ky="0" algn="b" rotWithShape="0" blurRad="38100" dist="19050" dir="5400000">
                    <a:srgbClr val="000000"/>
                  </a:outerShdw>
                </a:effectLst>
              </a:defRPr>
            </a:pPr>
          </a:p>
          <a:p>
            <a:pPr defTabSz="438150">
              <a:defRPr sz="4800">
                <a:effectLst>
                  <a:outerShdw sx="100000" sy="100000" kx="0" ky="0" algn="b" rotWithShape="0" blurRad="38100" dist="19050" dir="5400000">
                    <a:srgbClr val="000000"/>
                  </a:outerShdw>
                </a:effectLst>
              </a:defRPr>
            </a:pPr>
            <a:r>
              <a:t>Program analysis, Metamodels, visualization, testing, refactorings, metrics….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ince May 2008"/>
          <p:cNvSpPr txBox="1"/>
          <p:nvPr>
            <p:ph type="title"/>
          </p:nvPr>
        </p:nvSpPr>
        <p:spPr>
          <a:xfrm>
            <a:off x="-1981200" y="-292100"/>
            <a:ext cx="11480800" cy="2717800"/>
          </a:xfrm>
          <a:prstGeom prst="rect">
            <a:avLst/>
          </a:prstGeom>
        </p:spPr>
        <p:txBody>
          <a:bodyPr/>
          <a:lstStyle/>
          <a:p>
            <a:pPr/>
            <a:r>
              <a:t>Since May 2008</a:t>
            </a:r>
          </a:p>
        </p:txBody>
      </p:sp>
      <p:pic>
        <p:nvPicPr>
          <p:cNvPr id="370" name="1280px-Pharo_look_history.png" descr="1280px-Pharo_look_history.png"/>
          <p:cNvPicPr>
            <a:picLocks noChangeAspect="1"/>
          </p:cNvPicPr>
          <p:nvPr/>
        </p:nvPicPr>
        <p:blipFill>
          <a:blip r:embed="rId2">
            <a:alphaModFix amt="41260"/>
            <a:extLst/>
          </a:blip>
          <a:stretch>
            <a:fillRect/>
          </a:stretch>
        </p:blipFill>
        <p:spPr>
          <a:xfrm>
            <a:off x="-136791" y="1663105"/>
            <a:ext cx="13710182" cy="8568863"/>
          </a:xfrm>
          <a:prstGeom prst="rect">
            <a:avLst/>
          </a:prstGeom>
          <a:ln w="12700">
            <a:miter lim="400000"/>
          </a:ln>
        </p:spPr>
      </p:pic>
      <p:pic>
        <p:nvPicPr>
          <p:cNvPr id="371" name="Screenshot 2020-07-06 at 16.09.16.png" descr="Screenshot 2020-07-06 at 16.09.16.png"/>
          <p:cNvPicPr>
            <a:picLocks noChangeAspect="1"/>
          </p:cNvPicPr>
          <p:nvPr/>
        </p:nvPicPr>
        <p:blipFill>
          <a:blip r:embed="rId3">
            <a:extLst/>
          </a:blip>
          <a:stretch>
            <a:fillRect/>
          </a:stretch>
        </p:blipFill>
        <p:spPr>
          <a:xfrm>
            <a:off x="2914302" y="2940893"/>
            <a:ext cx="8077201" cy="6756401"/>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Pharo in Numbers"/>
          <p:cNvSpPr txBox="1"/>
          <p:nvPr>
            <p:ph type="title"/>
          </p:nvPr>
        </p:nvSpPr>
        <p:spPr>
          <a:xfrm>
            <a:off x="838200" y="558800"/>
            <a:ext cx="11328400" cy="1540173"/>
          </a:xfrm>
          <a:prstGeom prst="rect">
            <a:avLst/>
          </a:prstGeom>
        </p:spPr>
        <p:txBody>
          <a:bodyPr anchor="t"/>
          <a:lstStyle>
            <a:lvl1pPr algn="l" defTabSz="432308">
              <a:defRPr sz="9398">
                <a:effectLst>
                  <a:outerShdw sx="100000" sy="100000" kx="0" ky="0" algn="b" rotWithShape="0" blurRad="37592" dist="18796" dir="5400000">
                    <a:srgbClr val="000000"/>
                  </a:outerShdw>
                </a:effectLst>
              </a:defRPr>
            </a:lvl1pPr>
          </a:lstStyle>
          <a:p>
            <a:pPr/>
            <a:r>
              <a:t>Pharo in Numbers</a:t>
            </a:r>
          </a:p>
        </p:txBody>
      </p:sp>
      <p:sp>
        <p:nvSpPr>
          <p:cNvPr id="374" name="Since 2008…"/>
          <p:cNvSpPr txBox="1"/>
          <p:nvPr>
            <p:ph type="body" idx="1"/>
          </p:nvPr>
        </p:nvSpPr>
        <p:spPr>
          <a:xfrm>
            <a:off x="847625" y="2578100"/>
            <a:ext cx="11309550" cy="6158856"/>
          </a:xfrm>
          <a:prstGeom prst="rect">
            <a:avLst/>
          </a:prstGeom>
        </p:spPr>
        <p:txBody>
          <a:bodyPr numCol="2" spcCol="565477"/>
          <a:lstStyle/>
          <a:p>
            <a:pPr algn="l" defTabSz="543305">
              <a:defRPr sz="3534">
                <a:effectLst>
                  <a:outerShdw sx="100000" sy="100000" kx="0" ky="0" algn="b" rotWithShape="0" blurRad="47244" dist="23622" dir="5400000">
                    <a:srgbClr val="000000"/>
                  </a:outerShdw>
                </a:effectLst>
              </a:defRPr>
            </a:pPr>
            <a:r>
              <a:t>Since 2008</a:t>
            </a:r>
          </a:p>
          <a:p>
            <a:pPr algn="l" defTabSz="543305">
              <a:defRPr sz="3534">
                <a:effectLst>
                  <a:outerShdw sx="100000" sy="100000" kx="0" ky="0" algn="b" rotWithShape="0" blurRad="47244" dist="23622" dir="5400000">
                    <a:srgbClr val="000000"/>
                  </a:outerShdw>
                </a:effectLst>
              </a:defRPr>
            </a:pPr>
            <a:r>
              <a:t>Language Core </a:t>
            </a:r>
            <a:r>
              <a:rPr>
                <a:solidFill>
                  <a:schemeClr val="accent4">
                    <a:hueOff val="481991"/>
                    <a:satOff val="11971"/>
                    <a:lumOff val="19007"/>
                  </a:schemeClr>
                </a:solidFill>
              </a:rPr>
              <a:t>+</a:t>
            </a:r>
            <a:r>
              <a:t> IDE </a:t>
            </a:r>
            <a:r>
              <a:rPr>
                <a:solidFill>
                  <a:schemeClr val="accent4">
                    <a:hueOff val="481991"/>
                    <a:satOff val="11971"/>
                    <a:lumOff val="19007"/>
                  </a:schemeClr>
                </a:solidFill>
              </a:rPr>
              <a:t>+</a:t>
            </a:r>
            <a:r>
              <a:t> Tools </a:t>
            </a:r>
            <a:r>
              <a:rPr>
                <a:solidFill>
                  <a:schemeClr val="accent4">
                    <a:hueOff val="481991"/>
                    <a:satOff val="11971"/>
                    <a:lumOff val="19007"/>
                  </a:schemeClr>
                </a:solidFill>
              </a:rPr>
              <a:t>+</a:t>
            </a:r>
            <a:r>
              <a:t> Frameworks</a:t>
            </a:r>
          </a:p>
          <a:p>
            <a:pPr algn="l" defTabSz="543305">
              <a:defRPr sz="3534">
                <a:effectLst>
                  <a:outerShdw sx="100000" sy="100000" kx="0" ky="0" algn="b" rotWithShape="0" blurRad="47244" dist="23622" dir="5400000">
                    <a:srgbClr val="000000"/>
                  </a:outerShdw>
                </a:effectLst>
              </a:defRPr>
            </a:pPr>
            <a:r>
              <a:t>710 packages (tests included)</a:t>
            </a:r>
          </a:p>
          <a:p>
            <a:pPr algn="l" defTabSz="543305">
              <a:defRPr sz="3534">
                <a:effectLst>
                  <a:outerShdw sx="100000" sy="100000" kx="0" ky="0" algn="b" rotWithShape="0" blurRad="47244" dist="23622" dir="5400000">
                    <a:srgbClr val="000000"/>
                  </a:outerShdw>
                </a:effectLst>
              </a:defRPr>
            </a:pPr>
            <a:r>
              <a:t>~ </a:t>
            </a:r>
            <a:r>
              <a:rPr>
                <a:solidFill>
                  <a:schemeClr val="accent4">
                    <a:hueOff val="481991"/>
                    <a:satOff val="11971"/>
                    <a:lumOff val="19007"/>
                  </a:schemeClr>
                </a:solidFill>
              </a:rPr>
              <a:t>25000 tests</a:t>
            </a:r>
          </a:p>
          <a:p>
            <a:pPr algn="l" defTabSz="543305">
              <a:defRPr sz="3534">
                <a:effectLst>
                  <a:outerShdw sx="100000" sy="100000" kx="0" ky="0" algn="b" rotWithShape="0" blurRad="47244" dist="23622" dir="5400000">
                    <a:srgbClr val="000000"/>
                  </a:outerShdw>
                </a:effectLst>
              </a:defRPr>
            </a:pPr>
            <a:r>
              <a:t>5 platforms</a:t>
            </a:r>
          </a:p>
          <a:p>
            <a:pPr algn="l" defTabSz="543305">
              <a:defRPr sz="3534">
                <a:effectLst>
                  <a:outerShdw sx="100000" sy="100000" kx="0" ky="0" algn="b" rotWithShape="0" blurRad="47244" dist="23622" dir="5400000">
                    <a:srgbClr val="000000"/>
                  </a:outerShdw>
                </a:effectLst>
              </a:defRPr>
            </a:pPr>
            <a:r>
              <a:t># 9 400 classes </a:t>
            </a:r>
          </a:p>
          <a:p>
            <a:pPr algn="l" defTabSz="543305">
              <a:defRPr sz="3534">
                <a:effectLst>
                  <a:outerShdw sx="100000" sy="100000" kx="0" ky="0" algn="b" rotWithShape="0" blurRad="47244" dist="23622" dir="5400000">
                    <a:srgbClr val="000000"/>
                  </a:outerShdw>
                </a:effectLst>
              </a:defRPr>
            </a:pPr>
            <a:r>
              <a:t># 130 000 methods</a:t>
            </a:r>
          </a:p>
          <a:p>
            <a:pPr algn="l" defTabSz="543305">
              <a:defRPr sz="3534">
                <a:effectLst>
                  <a:outerShdw sx="100000" sy="100000" kx="0" ky="0" algn="b" rotWithShape="0" blurRad="47244" dist="23622" dir="5400000">
                    <a:srgbClr val="000000"/>
                  </a:outerShdw>
                </a:effectLst>
              </a:defRPr>
            </a:pPr>
            <a:r>
              <a:t>61 Mb (64 bits)</a:t>
            </a:r>
          </a:p>
          <a:p>
            <a:pPr algn="l" defTabSz="543305">
              <a:defRPr sz="3534">
                <a:effectLst>
                  <a:outerShdw sx="100000" sy="100000" kx="0" ky="0" algn="b" rotWithShape="0" blurRad="47244" dist="23622" dir="5400000">
                    <a:srgbClr val="000000"/>
                  </a:outerShdw>
                </a:effectLst>
              </a:defRPr>
            </a:pPr>
            <a:r>
              <a:rPr u="sng">
                <a:hlinkClick r:id="rId2" invalidUrl="" action="" tgtFrame="" tooltip="" history="1" highlightClick="0" endSnd="0"/>
              </a:rPr>
              <a:t>http://github.com/pharo-project/Pharo</a:t>
            </a:r>
            <a:r>
              <a:t> (~220 forks, 15/123 contributors)</a:t>
            </a:r>
          </a:p>
          <a:p>
            <a:pPr algn="l" defTabSz="543305">
              <a:defRPr sz="3534">
                <a:effectLst>
                  <a:outerShdw sx="100000" sy="100000" kx="0" ky="0" algn="b" rotWithShape="0" blurRad="47244" dist="23622" dir="5400000">
                    <a:srgbClr val="000000"/>
                  </a:outerShdw>
                </a:effectLst>
              </a:defRPr>
            </a:pPr>
          </a:p>
          <a:p>
            <a:pPr algn="l" defTabSz="543305">
              <a:defRPr sz="3534">
                <a:effectLst>
                  <a:outerShdw sx="100000" sy="100000" kx="0" ky="0" algn="b" rotWithShape="0" blurRad="47244" dist="23622" dir="5400000">
                    <a:srgbClr val="000000"/>
                  </a:outerShdw>
                </a:effectLst>
              </a:defRPr>
            </a:pPr>
            <a:r>
              <a:t>Growing ecosystem</a:t>
            </a:r>
          </a:p>
          <a:p>
            <a:pPr lvl="1" indent="212597" algn="l" defTabSz="543305">
              <a:defRPr sz="3534">
                <a:effectLst>
                  <a:outerShdw sx="100000" sy="100000" kx="0" ky="0" algn="b" rotWithShape="0" blurRad="47244" dist="23622" dir="5400000">
                    <a:srgbClr val="000000"/>
                  </a:outerShdw>
                </a:effectLst>
              </a:defRPr>
            </a:pPr>
            <a:r>
              <a:t>polymath</a:t>
            </a:r>
          </a:p>
          <a:p>
            <a:pPr lvl="1" indent="212597" algn="l" defTabSz="543305">
              <a:defRPr sz="3534">
                <a:effectLst>
                  <a:outerShdw sx="100000" sy="100000" kx="0" ky="0" algn="b" rotWithShape="0" blurRad="47244" dist="23622" dir="5400000">
                    <a:srgbClr val="000000"/>
                  </a:outerShdw>
                </a:effectLst>
              </a:defRPr>
            </a:pPr>
            <a:r>
              <a:t>pharo-graphics</a:t>
            </a:r>
          </a:p>
          <a:p>
            <a:pPr lvl="1" indent="212597" algn="l" defTabSz="543305">
              <a:defRPr sz="3534">
                <a:effectLst>
                  <a:outerShdw sx="100000" sy="100000" kx="0" ky="0" algn="b" rotWithShape="0" blurRad="47244" dist="23622" dir="5400000">
                    <a:srgbClr val="000000"/>
                  </a:outerShdw>
                </a:effectLst>
              </a:defRPr>
            </a:pPr>
            <a:r>
              <a:t>pharo-gis</a:t>
            </a:r>
          </a:p>
          <a:p>
            <a:pPr lvl="1" indent="212597" algn="l" defTabSz="543305">
              <a:defRPr sz="3534">
                <a:effectLst>
                  <a:outerShdw sx="100000" sy="100000" kx="0" ky="0" algn="b" rotWithShape="0" blurRad="47244" dist="23622" dir="5400000">
                    <a:srgbClr val="000000"/>
                  </a:outerShdw>
                </a:effectLst>
              </a:defRPr>
            </a:pPr>
            <a:r>
              <a:t>pharo-container</a:t>
            </a:r>
          </a:p>
          <a:p>
            <a:pPr lvl="1" indent="212597" algn="l" defTabSz="543305">
              <a:defRPr sz="3534">
                <a:effectLst>
                  <a:outerShdw sx="100000" sy="100000" kx="0" ky="0" algn="b" rotWithShape="0" blurRad="47244" dist="23622" dir="5400000">
                    <a:srgbClr val="000000"/>
                  </a:outerShdw>
                </a:effectLst>
              </a:defRPr>
            </a:pPr>
            <a:r>
              <a:t>pharo-ai</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Pharo is our vehicle…"/>
          <p:cNvSpPr txBox="1"/>
          <p:nvPr>
            <p:ph type="title"/>
          </p:nvPr>
        </p:nvSpPr>
        <p:spPr>
          <a:xfrm>
            <a:off x="762000" y="6959600"/>
            <a:ext cx="11480800" cy="2717800"/>
          </a:xfrm>
          <a:prstGeom prst="rect">
            <a:avLst/>
          </a:prstGeom>
        </p:spPr>
        <p:txBody>
          <a:bodyPr/>
          <a:lstStyle/>
          <a:p>
            <a:pPr/>
            <a:r>
              <a:t>Pharo is our vehicle</a:t>
            </a:r>
          </a:p>
          <a:p>
            <a:pPr/>
            <a:r>
              <a:t>We improve it everyday</a:t>
            </a:r>
          </a:p>
        </p:txBody>
      </p:sp>
      <p:pic>
        <p:nvPicPr>
          <p:cNvPr id="377" name="F1.jpg" descr="F1.jpg"/>
          <p:cNvPicPr>
            <a:picLocks noChangeAspect="1"/>
          </p:cNvPicPr>
          <p:nvPr/>
        </p:nvPicPr>
        <p:blipFill>
          <a:blip r:embed="rId2">
            <a:extLst/>
          </a:blip>
          <a:srcRect l="0" t="5964" r="0" b="14956"/>
          <a:stretch>
            <a:fillRect/>
          </a:stretch>
        </p:blipFill>
        <p:spPr>
          <a:xfrm>
            <a:off x="-1" y="-581109"/>
            <a:ext cx="13004801" cy="7713087"/>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Of course not everything…"/>
          <p:cNvSpPr txBox="1"/>
          <p:nvPr>
            <p:ph type="title"/>
          </p:nvPr>
        </p:nvSpPr>
        <p:spPr>
          <a:xfrm>
            <a:off x="1054100" y="2540000"/>
            <a:ext cx="5147817" cy="4673600"/>
          </a:xfrm>
          <a:prstGeom prst="rect">
            <a:avLst/>
          </a:prstGeom>
        </p:spPr>
        <p:txBody>
          <a:bodyPr/>
          <a:lstStyle/>
          <a:p>
            <a:pPr algn="l">
              <a:defRPr b="0">
                <a:effectLst/>
                <a:latin typeface="Helvetica Neue Light"/>
                <a:ea typeface="Helvetica Neue Light"/>
                <a:cs typeface="Helvetica Neue Light"/>
                <a:sym typeface="Helvetica Neue Light"/>
              </a:defRPr>
            </a:pPr>
            <a:r>
              <a:t>Of course not everything </a:t>
            </a:r>
          </a:p>
          <a:p>
            <a:pPr algn="l">
              <a:defRPr b="0">
                <a:effectLst/>
                <a:latin typeface="Helvetica Neue Light"/>
                <a:ea typeface="Helvetica Neue Light"/>
                <a:cs typeface="Helvetica Neue Light"/>
                <a:sym typeface="Helvetica Neue Light"/>
              </a:defRPr>
            </a:pPr>
            <a:r>
              <a:t>is perfect :)</a:t>
            </a:r>
          </a:p>
          <a:p>
            <a:pPr algn="l">
              <a:defRPr b="0">
                <a:effectLst/>
                <a:latin typeface="Helvetica Neue Light"/>
                <a:ea typeface="Helvetica Neue Light"/>
                <a:cs typeface="Helvetica Neue Light"/>
                <a:sym typeface="Helvetica Neue Light"/>
              </a:defRPr>
            </a:pPr>
            <a:r>
              <a:t>But it feels like </a:t>
            </a:r>
          </a:p>
        </p:txBody>
      </p:sp>
      <p:pic>
        <p:nvPicPr>
          <p:cNvPr id="380" name="Lighthouse-Rocket-Launch--55330.jpg" descr="Lighthouse-Rocket-Launch--55330.jpg"/>
          <p:cNvPicPr>
            <a:picLocks noChangeAspect="1"/>
          </p:cNvPicPr>
          <p:nvPr/>
        </p:nvPicPr>
        <p:blipFill>
          <a:blip r:embed="rId2">
            <a:extLst/>
          </a:blip>
          <a:srcRect l="8528" t="13838" r="1" b="13753"/>
          <a:stretch>
            <a:fillRect/>
          </a:stretch>
        </p:blipFill>
        <p:spPr>
          <a:xfrm>
            <a:off x="6916507" y="-58540"/>
            <a:ext cx="7925496" cy="9870844"/>
          </a:xfrm>
          <a:prstGeom prst="rect">
            <a:avLst/>
          </a:prstGeom>
          <a:ln w="254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2" name="Screenshot 2020-07-06 at 16.20.35.png" descr="Screenshot 2020-07-06 at 16.20.35.png"/>
          <p:cNvPicPr>
            <a:picLocks noChangeAspect="1"/>
          </p:cNvPicPr>
          <p:nvPr/>
        </p:nvPicPr>
        <p:blipFill>
          <a:blip r:embed="rId2">
            <a:extLst/>
          </a:blip>
          <a:stretch>
            <a:fillRect/>
          </a:stretch>
        </p:blipFill>
        <p:spPr>
          <a:xfrm>
            <a:off x="7364556" y="446385"/>
            <a:ext cx="5655976" cy="9753601"/>
          </a:xfrm>
          <a:prstGeom prst="rect">
            <a:avLst/>
          </a:prstGeom>
          <a:ln w="12700">
            <a:miter lim="400000"/>
          </a:ln>
        </p:spPr>
      </p:pic>
      <p:sp>
        <p:nvSpPr>
          <p:cNvPr id="383" name="Not a single head…"/>
          <p:cNvSpPr txBox="1"/>
          <p:nvPr>
            <p:ph type="title"/>
          </p:nvPr>
        </p:nvSpPr>
        <p:spPr>
          <a:xfrm>
            <a:off x="520700" y="393700"/>
            <a:ext cx="6697822" cy="2146300"/>
          </a:xfrm>
          <a:prstGeom prst="rect">
            <a:avLst/>
          </a:prstGeom>
        </p:spPr>
        <p:txBody>
          <a:bodyPr/>
          <a:lstStyle/>
          <a:p>
            <a:pPr defTabSz="566674">
              <a:defRPr sz="6208">
                <a:effectLst>
                  <a:outerShdw sx="100000" sy="100000" kx="0" ky="0" algn="b" rotWithShape="0" blurRad="49276" dist="24638" dir="5400000">
                    <a:srgbClr val="000000"/>
                  </a:outerShdw>
                </a:effectLst>
              </a:defRPr>
            </a:pPr>
            <a:r>
              <a:t>Not a single head</a:t>
            </a:r>
          </a:p>
          <a:p>
            <a:pPr defTabSz="566674">
              <a:defRPr sz="6208">
                <a:effectLst>
                  <a:outerShdw sx="100000" sy="100000" kx="0" ky="0" algn="b" rotWithShape="0" blurRad="49276" dist="24638" dir="5400000">
                    <a:srgbClr val="000000"/>
                  </a:outerShdw>
                </a:effectLst>
              </a:defRPr>
            </a:pPr>
            <a:r>
              <a:t> project</a:t>
            </a:r>
          </a:p>
        </p:txBody>
      </p:sp>
      <p:sp>
        <p:nvSpPr>
          <p:cNvPr id="384" name="No truck factor…"/>
          <p:cNvSpPr txBox="1"/>
          <p:nvPr>
            <p:ph type="body" sz="half" idx="1"/>
          </p:nvPr>
        </p:nvSpPr>
        <p:spPr>
          <a:prstGeom prst="rect">
            <a:avLst/>
          </a:prstGeom>
        </p:spPr>
        <p:txBody>
          <a:bodyPr/>
          <a:lstStyle/>
          <a:p>
            <a:pPr/>
            <a:r>
              <a:t>No truck factor</a:t>
            </a:r>
          </a:p>
          <a:p>
            <a:pPr/>
            <a:r>
              <a:t>With multiple subprojects</a:t>
            </a:r>
          </a:p>
          <a:p>
            <a:pPr lvl="1"/>
            <a:r>
              <a:t>Tools</a:t>
            </a:r>
          </a:p>
          <a:p>
            <a:pPr lvl="1"/>
            <a:r>
              <a:t>UI, graphics</a:t>
            </a:r>
          </a:p>
          <a:p>
            <a:pPr lvl="1"/>
            <a:r>
              <a:t>vcs</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Pharo…"/>
          <p:cNvSpPr txBox="1"/>
          <p:nvPr>
            <p:ph type="title"/>
          </p:nvPr>
        </p:nvSpPr>
        <p:spPr>
          <a:xfrm>
            <a:off x="762000" y="1687630"/>
            <a:ext cx="11480800" cy="6012840"/>
          </a:xfrm>
          <a:prstGeom prst="rect">
            <a:avLst/>
          </a:prstGeom>
        </p:spPr>
        <p:txBody>
          <a:bodyPr/>
          <a:lstStyle/>
          <a:p>
            <a:pPr defTabSz="479044">
              <a:defRPr sz="11152">
                <a:effectLst>
                  <a:outerShdw sx="100000" sy="100000" kx="0" ky="0" algn="b" rotWithShape="0" blurRad="41656" dist="20828" dir="5400000">
                    <a:srgbClr val="000000"/>
                  </a:outerShdw>
                </a:effectLst>
              </a:defRPr>
            </a:pPr>
            <a:r>
              <a:t>Pharo </a:t>
            </a:r>
          </a:p>
          <a:p>
            <a:pPr defTabSz="479044">
              <a:lnSpc>
                <a:spcPct val="40000"/>
              </a:lnSpc>
              <a:defRPr sz="11152">
                <a:effectLst>
                  <a:outerShdw sx="100000" sy="100000" kx="0" ky="0" algn="b" rotWithShape="0" blurRad="41656" dist="20828" dir="5400000">
                    <a:srgbClr val="000000"/>
                  </a:outerShdw>
                </a:effectLst>
              </a:defRPr>
            </a:pPr>
            <a:r>
              <a:rPr sz="8528"/>
              <a:t>is</a:t>
            </a:r>
            <a:r>
              <a:rPr sz="6396"/>
              <a:t> </a:t>
            </a:r>
            <a:r>
              <a:rPr sz="27634"/>
              <a:t>yours</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Amazing moldable tools"/>
          <p:cNvSpPr txBox="1"/>
          <p:nvPr>
            <p:ph type="title"/>
          </p:nvPr>
        </p:nvSpPr>
        <p:spPr>
          <a:prstGeom prst="rect">
            <a:avLst/>
          </a:prstGeom>
        </p:spPr>
        <p:txBody>
          <a:bodyPr/>
          <a:lstStyle>
            <a:lvl1pPr defTabSz="502412">
              <a:defRPr sz="8514">
                <a:effectLst>
                  <a:outerShdw sx="100000" sy="100000" kx="0" ky="0" algn="b" rotWithShape="0" blurRad="43688" dist="21844" dir="5400000">
                    <a:srgbClr val="000000"/>
                  </a:outerShdw>
                </a:effectLst>
              </a:defRPr>
            </a:lvl1pPr>
          </a:lstStyle>
          <a:p>
            <a:pPr/>
            <a:r>
              <a:t>Amazing moldable tools</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Example-based finder"/>
          <p:cNvSpPr txBox="1"/>
          <p:nvPr>
            <p:ph type="title"/>
          </p:nvPr>
        </p:nvSpPr>
        <p:spPr>
          <a:prstGeom prst="rect">
            <a:avLst/>
          </a:prstGeom>
        </p:spPr>
        <p:txBody>
          <a:bodyPr/>
          <a:lstStyle>
            <a:lvl1pPr defTabSz="502412">
              <a:defRPr sz="8514">
                <a:effectLst>
                  <a:outerShdw sx="100000" sy="100000" kx="0" ky="0" algn="b" rotWithShape="0" blurRad="43688" dist="21844" dir="5400000">
                    <a:srgbClr val="000000"/>
                  </a:outerShdw>
                </a:effectLst>
              </a:defRPr>
            </a:lvl1pPr>
          </a:lstStyle>
          <a:p>
            <a:pPr/>
            <a:r>
              <a:t>Example-based finder</a:t>
            </a:r>
          </a:p>
        </p:txBody>
      </p:sp>
      <p:sp>
        <p:nvSpPr>
          <p:cNvPr id="391" name="Double-click to edit"/>
          <p:cNvSpPr txBox="1"/>
          <p:nvPr>
            <p:ph type="body" idx="1"/>
          </p:nvPr>
        </p:nvSpPr>
        <p:spPr>
          <a:prstGeom prst="rect">
            <a:avLst/>
          </a:prstGeom>
        </p:spPr>
        <p:txBody>
          <a:bodyPr/>
          <a:lstStyle/>
          <a:p>
            <a:pPr/>
          </a:p>
        </p:txBody>
      </p:sp>
      <p:pic>
        <p:nvPicPr>
          <p:cNvPr id="392" name="Screenshot 2020-07-09 at 09.04.15.png" descr="Screenshot 2020-07-09 at 09.04.15.png"/>
          <p:cNvPicPr>
            <a:picLocks noChangeAspect="1"/>
          </p:cNvPicPr>
          <p:nvPr/>
        </p:nvPicPr>
        <p:blipFill>
          <a:blip r:embed="rId2">
            <a:extLst/>
          </a:blip>
          <a:stretch>
            <a:fillRect/>
          </a:stretch>
        </p:blipFill>
        <p:spPr>
          <a:xfrm>
            <a:off x="933450" y="2639767"/>
            <a:ext cx="11137900" cy="8382001"/>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Customized object interaction/presentation"/>
          <p:cNvSpPr txBox="1"/>
          <p:nvPr>
            <p:ph type="title"/>
          </p:nvPr>
        </p:nvSpPr>
        <p:spPr>
          <a:prstGeom prst="rect">
            <a:avLst/>
          </a:prstGeom>
        </p:spPr>
        <p:txBody>
          <a:bodyPr/>
          <a:lstStyle>
            <a:lvl1pPr defTabSz="455675">
              <a:defRPr sz="7721">
                <a:effectLst>
                  <a:outerShdw sx="100000" sy="100000" kx="0" ky="0" algn="b" rotWithShape="0" blurRad="39624" dist="19812" dir="5400000">
                    <a:srgbClr val="000000"/>
                  </a:outerShdw>
                </a:effectLst>
              </a:defRPr>
            </a:lvl1pPr>
          </a:lstStyle>
          <a:p>
            <a:pPr/>
            <a:r>
              <a:t>Customized object interaction/presentation</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6" name="Screen Shot 2016-09-29 at 21.22.00.png" descr="Screen Shot 2016-09-29 at 21.22.00.png"/>
          <p:cNvPicPr>
            <a:picLocks noChangeAspect="1"/>
          </p:cNvPicPr>
          <p:nvPr/>
        </p:nvPicPr>
        <p:blipFill>
          <a:blip r:embed="rId2">
            <a:extLst/>
          </a:blip>
          <a:stretch>
            <a:fillRect/>
          </a:stretch>
        </p:blipFill>
        <p:spPr>
          <a:xfrm>
            <a:off x="-1" y="1622597"/>
            <a:ext cx="13004801" cy="650840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Pharo!"/>
          <p:cNvSpPr txBox="1"/>
          <p:nvPr>
            <p:ph type="title"/>
          </p:nvPr>
        </p:nvSpPr>
        <p:spPr>
          <a:prstGeom prst="rect">
            <a:avLst/>
          </a:prstGeom>
        </p:spPr>
        <p:txBody>
          <a:bodyPr/>
          <a:lstStyle>
            <a:lvl1pPr defTabSz="578358">
              <a:defRPr sz="13364">
                <a:effectLst>
                  <a:outerShdw sx="100000" sy="100000" kx="0" ky="0" algn="b" rotWithShape="0" blurRad="50292" dist="25146" dir="5400000">
                    <a:srgbClr val="000000"/>
                  </a:outerShdw>
                </a:effectLst>
              </a:defRPr>
            </a:lvl1pPr>
          </a:lstStyle>
          <a:p>
            <a:pPr/>
            <a:r>
              <a:t>Pharo!</a:t>
            </a:r>
          </a:p>
        </p:txBody>
      </p:sp>
      <p:sp>
        <p:nvSpPr>
          <p:cNvPr id="189" name="System: Pure object language + full IDE…"/>
          <p:cNvSpPr txBox="1"/>
          <p:nvPr>
            <p:ph type="body" idx="1"/>
          </p:nvPr>
        </p:nvSpPr>
        <p:spPr>
          <a:prstGeom prst="rect">
            <a:avLst/>
          </a:prstGeom>
        </p:spPr>
        <p:txBody>
          <a:bodyPr/>
          <a:lstStyle/>
          <a:p>
            <a:pPr marL="296672" indent="-296672" defTabSz="426466">
              <a:spcBef>
                <a:spcPts val="3000"/>
              </a:spcBef>
              <a:defRPr sz="3942">
                <a:effectLst>
                  <a:outerShdw sx="100000" sy="100000" kx="0" ky="0" algn="b" rotWithShape="0" blurRad="37084" dist="18542" dir="5400000">
                    <a:srgbClr val="000000"/>
                  </a:outerShdw>
                </a:effectLst>
              </a:defRPr>
            </a:pPr>
            <a:r>
              <a:t>System: Pure object language + full IDE</a:t>
            </a:r>
          </a:p>
          <a:p>
            <a:pPr marL="296672" indent="-296672" defTabSz="426466">
              <a:spcBef>
                <a:spcPts val="3000"/>
              </a:spcBef>
              <a:defRPr sz="3942">
                <a:effectLst>
                  <a:outerShdw sx="100000" sy="100000" kx="0" ky="0" algn="b" rotWithShape="0" blurRad="37084" dist="18542" dir="5400000">
                    <a:srgbClr val="000000"/>
                  </a:outerShdw>
                </a:effectLst>
              </a:defRPr>
            </a:pPr>
            <a:r>
              <a:t>Powerful, elegant and fun to program</a:t>
            </a:r>
          </a:p>
          <a:p>
            <a:pPr marL="296672" indent="-296672" defTabSz="426466">
              <a:spcBef>
                <a:spcPts val="3000"/>
              </a:spcBef>
              <a:defRPr sz="3942">
                <a:effectLst>
                  <a:outerShdw sx="100000" sy="100000" kx="0" ky="0" algn="b" rotWithShape="0" blurRad="37084" dist="18542" dir="5400000">
                    <a:srgbClr val="000000"/>
                  </a:outerShdw>
                </a:effectLst>
              </a:defRPr>
            </a:pPr>
            <a:r>
              <a:t>Great community</a:t>
            </a:r>
          </a:p>
          <a:p>
            <a:pPr marL="296672" indent="-296672" defTabSz="426466">
              <a:spcBef>
                <a:spcPts val="3000"/>
              </a:spcBef>
              <a:defRPr sz="3942">
                <a:effectLst>
                  <a:outerShdw sx="100000" sy="100000" kx="0" ky="0" algn="b" rotWithShape="0" blurRad="37084" dist="18542" dir="5400000">
                    <a:srgbClr val="000000"/>
                  </a:outerShdw>
                </a:effectLst>
              </a:defRPr>
            </a:pPr>
            <a:r>
              <a:t>Living system under your fingers</a:t>
            </a:r>
          </a:p>
          <a:p>
            <a:pPr marL="296672" indent="-296672" defTabSz="426466">
              <a:spcBef>
                <a:spcPts val="3000"/>
              </a:spcBef>
              <a:defRPr sz="3942">
                <a:effectLst>
                  <a:outerShdw sx="100000" sy="100000" kx="0" ky="0" algn="b" rotWithShape="0" blurRad="37084" dist="18542" dir="5400000">
                    <a:srgbClr val="000000"/>
                  </a:outerShdw>
                </a:effectLst>
              </a:defRPr>
            </a:pPr>
            <a:r>
              <a:t>Works on Mac OSX, Linux(es), iOS, Windows, Pi, and “android”</a:t>
            </a:r>
          </a:p>
          <a:p>
            <a:pPr marL="296672" indent="-296672" defTabSz="426466">
              <a:spcBef>
                <a:spcPts val="3000"/>
              </a:spcBef>
              <a:defRPr sz="3942">
                <a:effectLst>
                  <a:outerShdw sx="100000" sy="100000" kx="0" ky="0" algn="b" rotWithShape="0" blurRad="37084" dist="18542" dir="5400000">
                    <a:srgbClr val="000000"/>
                  </a:outerShdw>
                </a:effectLst>
              </a:defRPr>
            </a:pPr>
            <a:r>
              <a:t>100% MIT</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Screen Shot 2016-09-29 at 21.30.06.png" descr="Screen Shot 2016-09-29 at 21.30.06.png"/>
          <p:cNvPicPr>
            <a:picLocks noChangeAspect="1"/>
          </p:cNvPicPr>
          <p:nvPr/>
        </p:nvPicPr>
        <p:blipFill>
          <a:blip r:embed="rId2">
            <a:extLst/>
          </a:blip>
          <a:stretch>
            <a:fillRect/>
          </a:stretch>
        </p:blipFill>
        <p:spPr>
          <a:xfrm>
            <a:off x="-1" y="1493631"/>
            <a:ext cx="13004801" cy="6346468"/>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0" name="Screen Shot 2016-09-29 at 21.32.05.png" descr="Screen Shot 2016-09-29 at 21.32.05.png"/>
          <p:cNvPicPr>
            <a:picLocks noChangeAspect="1"/>
          </p:cNvPicPr>
          <p:nvPr/>
        </p:nvPicPr>
        <p:blipFill>
          <a:blip r:embed="rId2">
            <a:extLst/>
          </a:blip>
          <a:stretch>
            <a:fillRect/>
          </a:stretch>
        </p:blipFill>
        <p:spPr>
          <a:xfrm>
            <a:off x="0" y="1262402"/>
            <a:ext cx="13004801" cy="7228796"/>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 of specific views developed by the community"/>
          <p:cNvSpPr txBox="1"/>
          <p:nvPr>
            <p:ph type="title"/>
          </p:nvPr>
        </p:nvSpPr>
        <p:spPr>
          <a:prstGeom prst="rect">
            <a:avLst/>
          </a:prstGeom>
        </p:spPr>
        <p:txBody>
          <a:bodyPr/>
          <a:lstStyle/>
          <a:p>
            <a:pPr/>
            <a:r>
              <a:t># of specific views developed by the community</a:t>
            </a:r>
          </a:p>
        </p:txBody>
      </p:sp>
      <p:pic>
        <p:nvPicPr>
          <p:cNvPr id="403" name="PastedGraphic-2.png" descr="PastedGraphic-2.png"/>
          <p:cNvPicPr>
            <a:picLocks noChangeAspect="1"/>
          </p:cNvPicPr>
          <p:nvPr/>
        </p:nvPicPr>
        <p:blipFill>
          <a:blip r:embed="rId2">
            <a:extLst/>
          </a:blip>
          <a:stretch>
            <a:fillRect/>
          </a:stretch>
        </p:blipFill>
        <p:spPr>
          <a:xfrm>
            <a:off x="3066037" y="2190063"/>
            <a:ext cx="7549492" cy="756522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Hot update on the spot customizable debugger"/>
          <p:cNvSpPr txBox="1"/>
          <p:nvPr>
            <p:ph type="title"/>
          </p:nvPr>
        </p:nvSpPr>
        <p:spPr>
          <a:prstGeom prst="rect">
            <a:avLst/>
          </a:prstGeom>
        </p:spPr>
        <p:txBody>
          <a:bodyPr/>
          <a:lstStyle/>
          <a:p>
            <a:pPr defTabSz="467359">
              <a:defRPr sz="7920">
                <a:effectLst>
                  <a:outerShdw sx="100000" sy="100000" kx="0" ky="0" algn="b" rotWithShape="0" blurRad="40640" dist="20320" dir="5400000">
                    <a:srgbClr val="000000"/>
                  </a:outerShdw>
                </a:effectLst>
              </a:defRPr>
            </a:pPr>
            <a:r>
              <a:t>Hot update on the spot </a:t>
            </a:r>
            <a:r>
              <a:rPr>
                <a:solidFill>
                  <a:srgbClr val="FFC345"/>
                </a:solidFill>
              </a:rPr>
              <a:t>customizable</a:t>
            </a:r>
            <a:r>
              <a:t> debugger</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Screen Shot 2016-10-01 at 12.31.25.png" descr="Screen Shot 2016-10-01 at 12.31.25.png"/>
          <p:cNvPicPr>
            <a:picLocks noChangeAspect="1"/>
          </p:cNvPicPr>
          <p:nvPr/>
        </p:nvPicPr>
        <p:blipFill>
          <a:blip r:embed="rId2">
            <a:extLst/>
          </a:blip>
          <a:stretch>
            <a:fillRect/>
          </a:stretch>
        </p:blipFill>
        <p:spPr>
          <a:xfrm>
            <a:off x="33975" y="0"/>
            <a:ext cx="12936850" cy="9753601"/>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9" name="kiijoghcadcdoemm.png" descr="kiijoghcadcdoemm.png"/>
          <p:cNvPicPr>
            <a:picLocks noChangeAspect="1"/>
          </p:cNvPicPr>
          <p:nvPr/>
        </p:nvPicPr>
        <p:blipFill>
          <a:blip r:embed="rId2">
            <a:extLst/>
          </a:blip>
          <a:stretch>
            <a:fillRect/>
          </a:stretch>
        </p:blipFill>
        <p:spPr>
          <a:xfrm>
            <a:off x="1620195" y="2240864"/>
            <a:ext cx="12176780" cy="9753601"/>
          </a:xfrm>
          <a:prstGeom prst="rect">
            <a:avLst/>
          </a:prstGeom>
          <a:ln w="12700">
            <a:miter lim="400000"/>
          </a:ln>
        </p:spPr>
      </p:pic>
      <p:pic>
        <p:nvPicPr>
          <p:cNvPr id="410" name="hkiodikpdlaopllj.png" descr="hkiodikpdlaopllj.png"/>
          <p:cNvPicPr>
            <a:picLocks noChangeAspect="1"/>
          </p:cNvPicPr>
          <p:nvPr/>
        </p:nvPicPr>
        <p:blipFill>
          <a:blip r:embed="rId3">
            <a:extLst/>
          </a:blip>
          <a:stretch>
            <a:fillRect/>
          </a:stretch>
        </p:blipFill>
        <p:spPr>
          <a:xfrm>
            <a:off x="-193320" y="392568"/>
            <a:ext cx="8936948" cy="7160273"/>
          </a:xfrm>
          <a:prstGeom prst="rect">
            <a:avLst/>
          </a:prstGeom>
          <a:ln w="12700">
            <a:miter lim="400000"/>
          </a:ln>
        </p:spPr>
      </p:pic>
      <p:sp>
        <p:nvSpPr>
          <p:cNvPr id="411" name="specific view"/>
          <p:cNvSpPr txBox="1"/>
          <p:nvPr/>
        </p:nvSpPr>
        <p:spPr>
          <a:xfrm rot="1364063">
            <a:off x="4030013" y="588911"/>
            <a:ext cx="11480801" cy="3204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1" sz="8000">
                <a:solidFill>
                  <a:srgbClr val="FF4B44"/>
                </a:solidFill>
                <a:latin typeface="+mn-lt"/>
                <a:ea typeface="+mn-ea"/>
                <a:cs typeface="+mn-cs"/>
                <a:sym typeface="Helvetica Neue"/>
              </a:defRPr>
            </a:lvl1pPr>
          </a:lstStyle>
          <a:p>
            <a:pPr/>
            <a:r>
              <a:t>specific view</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Hot update on the spot customizable debugger"/>
          <p:cNvSpPr txBox="1"/>
          <p:nvPr>
            <p:ph type="title"/>
          </p:nvPr>
        </p:nvSpPr>
        <p:spPr>
          <a:prstGeom prst="rect">
            <a:avLst/>
          </a:prstGeom>
        </p:spPr>
        <p:txBody>
          <a:bodyPr/>
          <a:lstStyle>
            <a:lvl1pPr defTabSz="467359">
              <a:defRPr sz="7920">
                <a:effectLst>
                  <a:outerShdw sx="100000" sy="100000" kx="0" ky="0" algn="b" rotWithShape="0" blurRad="40640" dist="20320" dir="5400000">
                    <a:srgbClr val="000000"/>
                  </a:outerShdw>
                </a:effectLst>
              </a:defRPr>
            </a:lvl1pPr>
          </a:lstStyle>
          <a:p>
            <a:pPr/>
            <a:r>
              <a:t>Hot update on the spot customizable debugger</a:t>
            </a:r>
          </a:p>
        </p:txBody>
      </p:sp>
      <p:pic>
        <p:nvPicPr>
          <p:cNvPr id="414" name="SmaCC debugger.png" descr="SmaCC debugger.png"/>
          <p:cNvPicPr>
            <a:picLocks noChangeAspect="1"/>
          </p:cNvPicPr>
          <p:nvPr/>
        </p:nvPicPr>
        <p:blipFill>
          <a:blip r:embed="rId3">
            <a:extLst/>
          </a:blip>
          <a:stretch>
            <a:fillRect/>
          </a:stretch>
        </p:blipFill>
        <p:spPr>
          <a:xfrm>
            <a:off x="0" y="102310"/>
            <a:ext cx="13004801" cy="9548980"/>
          </a:xfrm>
          <a:prstGeom prst="rect">
            <a:avLst/>
          </a:prstGeom>
          <a:ln w="12700">
            <a:miter lim="400000"/>
          </a:ln>
        </p:spPr>
      </p:pic>
      <p:sp>
        <p:nvSpPr>
          <p:cNvPr id="415" name="A specific…"/>
          <p:cNvSpPr txBox="1"/>
          <p:nvPr/>
        </p:nvSpPr>
        <p:spPr>
          <a:xfrm rot="1364063">
            <a:off x="3903616" y="1052365"/>
            <a:ext cx="11480801" cy="3204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286258">
              <a:defRPr b="1" sz="6664">
                <a:solidFill>
                  <a:srgbClr val="FF4B44"/>
                </a:solidFill>
                <a:effectLst>
                  <a:outerShdw sx="100000" sy="100000" kx="0" ky="0" algn="b" rotWithShape="0" blurRad="24892" dist="12446" dir="5400000">
                    <a:srgbClr val="000000"/>
                  </a:outerShdw>
                </a:effectLst>
                <a:latin typeface="+mn-lt"/>
                <a:ea typeface="+mn-ea"/>
                <a:cs typeface="+mn-cs"/>
                <a:sym typeface="Helvetica Neue"/>
              </a:defRPr>
            </a:pPr>
            <a:r>
              <a:t>A specific </a:t>
            </a:r>
          </a:p>
          <a:p>
            <a:pPr defTabSz="286258">
              <a:defRPr b="1" sz="6664">
                <a:solidFill>
                  <a:srgbClr val="FF4B44"/>
                </a:solidFill>
                <a:effectLst>
                  <a:outerShdw sx="100000" sy="100000" kx="0" ky="0" algn="b" rotWithShape="0" blurRad="24892" dist="12446" dir="5400000">
                    <a:srgbClr val="000000"/>
                  </a:outerShdw>
                </a:effectLst>
                <a:latin typeface="+mn-lt"/>
                <a:ea typeface="+mn-ea"/>
                <a:cs typeface="+mn-cs"/>
                <a:sym typeface="Helvetica Neue"/>
              </a:defRPr>
            </a:pPr>
            <a:r>
              <a:t>parser compiler </a:t>
            </a:r>
          </a:p>
          <a:p>
            <a:pPr defTabSz="286258">
              <a:defRPr b="1" sz="6664">
                <a:solidFill>
                  <a:srgbClr val="FF4B44"/>
                </a:solidFill>
                <a:effectLst>
                  <a:outerShdw sx="100000" sy="100000" kx="0" ky="0" algn="b" rotWithShape="0" blurRad="24892" dist="12446" dir="5400000">
                    <a:srgbClr val="000000"/>
                  </a:outerShdw>
                </a:effectLst>
                <a:latin typeface="+mn-lt"/>
                <a:ea typeface="+mn-ea"/>
                <a:cs typeface="+mn-cs"/>
                <a:sym typeface="Helvetica Neue"/>
              </a:defRPr>
            </a:pPr>
            <a:r>
              <a:t>debugger</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Pharo Pro users"/>
          <p:cNvSpPr txBox="1"/>
          <p:nvPr>
            <p:ph type="title"/>
          </p:nvPr>
        </p:nvSpPr>
        <p:spPr>
          <a:prstGeom prst="rect">
            <a:avLst/>
          </a:prstGeom>
        </p:spPr>
        <p:txBody>
          <a:bodyPr/>
          <a:lstStyle>
            <a:lvl1pPr>
              <a:defRPr sz="9900"/>
            </a:lvl1pPr>
          </a:lstStyle>
          <a:p>
            <a:pPr/>
            <a:r>
              <a:t>Pharo Pro users</a:t>
            </a:r>
          </a:p>
        </p:txBody>
      </p:sp>
      <p:sp>
        <p:nvSpPr>
          <p:cNvPr id="420" name="Get productivity boost…"/>
          <p:cNvSpPr txBox="1"/>
          <p:nvPr>
            <p:ph type="body" idx="1"/>
          </p:nvPr>
        </p:nvSpPr>
        <p:spPr>
          <a:prstGeom prst="rect">
            <a:avLst/>
          </a:prstGeom>
        </p:spPr>
        <p:txBody>
          <a:bodyPr/>
          <a:lstStyle/>
          <a:p>
            <a:pPr>
              <a:defRPr sz="4300"/>
            </a:pPr>
            <a:r>
              <a:t>Get </a:t>
            </a:r>
            <a:r>
              <a:rPr>
                <a:solidFill>
                  <a:srgbClr val="FF6C00"/>
                </a:solidFill>
              </a:rPr>
              <a:t>productivity boost</a:t>
            </a:r>
          </a:p>
          <a:p>
            <a:pPr>
              <a:defRPr sz="4300"/>
            </a:pPr>
            <a:r>
              <a:t>Xtreme TDD </a:t>
            </a:r>
          </a:p>
          <a:p>
            <a:pPr lvl="1">
              <a:defRPr sz="4300"/>
            </a:pPr>
            <a:r>
              <a:t>write test, </a:t>
            </a:r>
          </a:p>
          <a:p>
            <a:pPr lvl="1">
              <a:defRPr sz="4300"/>
            </a:pPr>
            <a:r>
              <a:t>test fails</a:t>
            </a:r>
          </a:p>
          <a:p>
            <a:pPr lvl="1">
              <a:defRPr sz="4300">
                <a:solidFill>
                  <a:srgbClr val="FF6C00"/>
                </a:solidFill>
              </a:defRPr>
            </a:pPr>
            <a:r>
              <a:t>code in debugger</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The Pharo Stack is Gorgeous"/>
          <p:cNvSpPr txBox="1"/>
          <p:nvPr>
            <p:ph type="title"/>
          </p:nvPr>
        </p:nvSpPr>
        <p:spPr>
          <a:prstGeom prst="rect">
            <a:avLst/>
          </a:prstGeom>
        </p:spPr>
        <p:txBody>
          <a:bodyPr/>
          <a:lstStyle/>
          <a:p>
            <a:pPr/>
            <a:r>
              <a:t>The Pharo Stack is Gorgeous</a:t>
            </a:r>
          </a:p>
        </p:txBody>
      </p:sp>
      <p:sp>
        <p:nvSpPr>
          <p:cNvPr id="425" name="Seaside, Rest, Zinc Rest, WebSockets…"/>
          <p:cNvSpPr txBox="1"/>
          <p:nvPr>
            <p:ph type="body" idx="1"/>
          </p:nvPr>
        </p:nvSpPr>
        <p:spPr>
          <a:xfrm>
            <a:off x="889000" y="2419350"/>
            <a:ext cx="11480800" cy="6362700"/>
          </a:xfrm>
          <a:prstGeom prst="rect">
            <a:avLst/>
          </a:prstGeom>
        </p:spPr>
        <p:txBody>
          <a:bodyPr/>
          <a:lstStyle/>
          <a:p>
            <a:pPr marL="353567" indent="-353567" defTabSz="508254">
              <a:spcBef>
                <a:spcPts val="3600"/>
              </a:spcBef>
              <a:defRPr sz="4785">
                <a:effectLst>
                  <a:outerShdw sx="100000" sy="100000" kx="0" ky="0" algn="b" rotWithShape="0" blurRad="44196" dist="22098" dir="5400000">
                    <a:srgbClr val="000000"/>
                  </a:outerShdw>
                </a:effectLst>
              </a:defRPr>
            </a:pPr>
            <a:r>
              <a:t>Seaside, Rest, Zinc Rest, WebSockets</a:t>
            </a:r>
          </a:p>
          <a:p>
            <a:pPr marL="353567" indent="-353567" defTabSz="508254">
              <a:spcBef>
                <a:spcPts val="3600"/>
              </a:spcBef>
              <a:defRPr sz="4785">
                <a:effectLst>
                  <a:outerShdw sx="100000" sy="100000" kx="0" ky="0" algn="b" rotWithShape="0" blurRad="44196" dist="22098" dir="5400000">
                    <a:srgbClr val="000000"/>
                  </a:outerShdw>
                </a:effectLst>
              </a:defRPr>
            </a:pPr>
            <a:r>
              <a:t>Magritte (meta application generator)</a:t>
            </a:r>
          </a:p>
          <a:p>
            <a:pPr marL="353567" indent="-353567" defTabSz="508254">
              <a:spcBef>
                <a:spcPts val="3600"/>
              </a:spcBef>
              <a:defRPr sz="4785">
                <a:effectLst>
                  <a:outerShdw sx="100000" sy="100000" kx="0" ky="0" algn="b" rotWithShape="0" blurRad="44196" dist="22098" dir="5400000">
                    <a:srgbClr val="000000"/>
                  </a:outerShdw>
                </a:effectLst>
              </a:defRPr>
            </a:pPr>
            <a:r>
              <a:t>STON, JSON, LDAP...</a:t>
            </a:r>
          </a:p>
          <a:p>
            <a:pPr marL="353567" indent="-353567" defTabSz="508254">
              <a:spcBef>
                <a:spcPts val="3600"/>
              </a:spcBef>
              <a:defRPr sz="4785">
                <a:effectLst>
                  <a:outerShdw sx="100000" sy="100000" kx="0" ky="0" algn="b" rotWithShape="0" blurRad="44196" dist="22098" dir="5400000">
                    <a:srgbClr val="000000"/>
                  </a:outerShdw>
                </a:effectLst>
              </a:defRPr>
            </a:pPr>
            <a:r>
              <a:t>Zinc, Zodiac(HTTPS), Oauth, ...</a:t>
            </a:r>
          </a:p>
          <a:p>
            <a:pPr marL="353567" indent="-353567" defTabSz="508254">
              <a:spcBef>
                <a:spcPts val="3600"/>
              </a:spcBef>
              <a:defRPr sz="4785">
                <a:effectLst>
                  <a:outerShdw sx="100000" sy="100000" kx="0" ky="0" algn="b" rotWithShape="0" blurRad="44196" dist="22098" dir="5400000">
                    <a:srgbClr val="000000"/>
                  </a:outerShdw>
                </a:effectLst>
              </a:defRPr>
            </a:pPr>
            <a:r>
              <a:t>mySql/postgres… / NoSQL/ Mongo / Gemstone :)</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Dynamic Web Applications with Seaside…"/>
          <p:cNvSpPr txBox="1"/>
          <p:nvPr>
            <p:ph type="ctrTitle"/>
          </p:nvPr>
        </p:nvSpPr>
        <p:spPr>
          <a:xfrm>
            <a:off x="762000" y="4611564"/>
            <a:ext cx="11480800" cy="2540001"/>
          </a:xfrm>
          <a:prstGeom prst="rect">
            <a:avLst/>
          </a:prstGeom>
        </p:spPr>
        <p:txBody>
          <a:bodyPr/>
          <a:lstStyle/>
          <a:p>
            <a:pPr defTabSz="479044">
              <a:defRPr sz="5248">
                <a:effectLst>
                  <a:outerShdw sx="100000" sy="100000" kx="0" ky="0" algn="b" rotWithShape="0" blurRad="41656" dist="20828" dir="5400000">
                    <a:srgbClr val="000000"/>
                  </a:outerShdw>
                </a:effectLst>
              </a:defRPr>
            </a:pPr>
            <a:r>
              <a:t>Dynamic Web Applications with Seaside</a:t>
            </a:r>
          </a:p>
          <a:p>
            <a:pPr defTabSz="479044">
              <a:defRPr sz="5248">
                <a:effectLst>
                  <a:outerShdw sx="100000" sy="100000" kx="0" ky="0" algn="b" rotWithShape="0" blurRad="41656" dist="20828" dir="5400000">
                    <a:srgbClr val="000000"/>
                  </a:outerShdw>
                </a:effectLst>
              </a:defRPr>
            </a:pPr>
            <a:r>
              <a:rPr u="sng">
                <a:hlinkClick r:id="rId2" invalidUrl="" action="" tgtFrame="" tooltip="" history="1" highlightClick="0" endSnd="0"/>
              </a:rPr>
              <a:t>http://book.seaside.st</a:t>
            </a:r>
          </a:p>
        </p:txBody>
      </p:sp>
      <p:pic>
        <p:nvPicPr>
          <p:cNvPr id="428" name="logo-full.png" descr="logo-full.png"/>
          <p:cNvPicPr>
            <a:picLocks noChangeAspect="1"/>
          </p:cNvPicPr>
          <p:nvPr/>
        </p:nvPicPr>
        <p:blipFill>
          <a:blip r:embed="rId3">
            <a:extLst/>
          </a:blip>
          <a:stretch>
            <a:fillRect/>
          </a:stretch>
        </p:blipFill>
        <p:spPr>
          <a:xfrm>
            <a:off x="2368223" y="438975"/>
            <a:ext cx="8268354" cy="428885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Elegant!"/>
          <p:cNvSpPr txBox="1"/>
          <p:nvPr>
            <p:ph type="title"/>
          </p:nvPr>
        </p:nvSpPr>
        <p:spPr>
          <a:prstGeom prst="rect">
            <a:avLst/>
          </a:prstGeom>
        </p:spPr>
        <p:txBody>
          <a:bodyPr/>
          <a:lstStyle>
            <a:lvl1pPr>
              <a:defRPr sz="13200"/>
            </a:lvl1pPr>
          </a:lstStyle>
          <a:p>
            <a:pPr/>
            <a:r>
              <a:t>Elegant!</a:t>
            </a:r>
          </a:p>
        </p:txBody>
      </p:sp>
      <p:sp>
        <p:nvSpPr>
          <p:cNvPr id="192" name="Full syntax on a postcard…"/>
          <p:cNvSpPr txBox="1"/>
          <p:nvPr>
            <p:ph type="body" idx="1"/>
          </p:nvPr>
        </p:nvSpPr>
        <p:spPr>
          <a:prstGeom prst="rect">
            <a:avLst/>
          </a:prstGeom>
        </p:spPr>
        <p:txBody>
          <a:bodyPr/>
          <a:lstStyle/>
          <a:p>
            <a:pPr>
              <a:defRPr sz="5200"/>
            </a:pPr>
            <a:r>
              <a:t>Full syntax on a postcard</a:t>
            </a:r>
          </a:p>
          <a:p>
            <a:pPr>
              <a:defRPr sz="5200"/>
            </a:pPr>
            <a:r>
              <a:t>Simple and powerful objet model</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A powerful, innovative and flexible framework…"/>
          <p:cNvSpPr txBox="1"/>
          <p:nvPr>
            <p:ph type="body" idx="1"/>
          </p:nvPr>
        </p:nvSpPr>
        <p:spPr>
          <a:prstGeom prst="rect">
            <a:avLst/>
          </a:prstGeom>
        </p:spPr>
        <p:txBody>
          <a:bodyPr/>
          <a:lstStyle/>
          <a:p>
            <a:pPr marL="292607" indent="-292607" defTabSz="420624">
              <a:spcBef>
                <a:spcPts val="3000"/>
              </a:spcBef>
              <a:defRPr sz="4104">
                <a:effectLst>
                  <a:outerShdw sx="100000" sy="100000" kx="0" ky="0" algn="b" rotWithShape="0" blurRad="36576" dist="18288" dir="5400000">
                    <a:srgbClr val="000000"/>
                  </a:outerShdw>
                </a:effectLst>
              </a:defRPr>
            </a:pPr>
            <a:r>
              <a:t>A powerful, innovative and flexible framework </a:t>
            </a:r>
          </a:p>
          <a:p>
            <a:pPr marL="292607" indent="-292607" defTabSz="420624">
              <a:spcBef>
                <a:spcPts val="3000"/>
              </a:spcBef>
              <a:defRPr sz="4104">
                <a:effectLst>
                  <a:outerShdw sx="100000" sy="100000" kx="0" ky="0" algn="b" rotWithShape="0" blurRad="36576" dist="18288" dir="5400000">
                    <a:srgbClr val="000000"/>
                  </a:outerShdw>
                </a:effectLst>
              </a:defRPr>
            </a:pPr>
            <a:r>
              <a:t>Dedicated to build complex Web applications </a:t>
            </a:r>
          </a:p>
          <a:p>
            <a:pPr marL="292607" indent="-292607" defTabSz="420624">
              <a:spcBef>
                <a:spcPts val="3000"/>
              </a:spcBef>
              <a:defRPr sz="4104">
                <a:effectLst>
                  <a:outerShdw sx="100000" sy="100000" kx="0" ky="0" algn="b" rotWithShape="0" blurRad="36576" dist="18288" dir="5400000">
                    <a:srgbClr val="000000"/>
                  </a:outerShdw>
                </a:effectLst>
              </a:defRPr>
            </a:pPr>
            <a:r>
              <a:t>Live coding and debugging </a:t>
            </a:r>
          </a:p>
          <a:p>
            <a:pPr marL="292607" indent="-292607" defTabSz="420624">
              <a:spcBef>
                <a:spcPts val="3000"/>
              </a:spcBef>
              <a:defRPr sz="4104">
                <a:effectLst>
                  <a:outerShdw sx="100000" sy="100000" kx="0" ky="0" algn="b" rotWithShape="0" blurRad="36576" dist="18288" dir="5400000">
                    <a:srgbClr val="000000"/>
                  </a:outerShdw>
                </a:effectLst>
              </a:defRPr>
            </a:pPr>
            <a:r>
              <a:t>Support reusable Web components </a:t>
            </a:r>
          </a:p>
          <a:p>
            <a:pPr marL="292607" indent="-292607" defTabSz="420624">
              <a:spcBef>
                <a:spcPts val="3000"/>
              </a:spcBef>
              <a:defRPr sz="4104">
                <a:effectLst>
                  <a:outerShdw sx="100000" sy="100000" kx="0" ky="0" algn="b" rotWithShape="0" blurRad="36576" dist="18288" dir="5400000">
                    <a:srgbClr val="000000"/>
                  </a:outerShdw>
                </a:effectLst>
              </a:defRPr>
            </a:pPr>
            <a:r>
              <a:t>Secure by default </a:t>
            </a:r>
          </a:p>
          <a:p>
            <a:pPr marL="292607" indent="-292607" defTabSz="420624">
              <a:spcBef>
                <a:spcPts val="3000"/>
              </a:spcBef>
              <a:defRPr sz="4104">
                <a:effectLst>
                  <a:outerShdw sx="100000" sy="100000" kx="0" ky="0" algn="b" rotWithShape="0" blurRad="36576" dist="18288" dir="5400000">
                    <a:srgbClr val="000000"/>
                  </a:outerShdw>
                </a:effectLst>
              </a:defRPr>
            </a:pPr>
            <a:r>
              <a:t>Web 2.0 support (Ajax, ...) </a:t>
            </a:r>
          </a:p>
          <a:p>
            <a:pPr marL="292607" indent="-292607" defTabSz="420624">
              <a:spcBef>
                <a:spcPts val="3000"/>
              </a:spcBef>
              <a:defRPr sz="4104">
                <a:effectLst>
                  <a:outerShdw sx="100000" sy="100000" kx="0" ky="0" algn="b" rotWithShape="0" blurRad="36576" dist="18288" dir="5400000">
                    <a:srgbClr val="000000"/>
                  </a:outerShdw>
                </a:effectLst>
              </a:defRPr>
            </a:pPr>
            <a:r>
              <a:t>REST integration </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2" name="Concentrate on  your application ..."/>
          <p:cNvSpPr txBox="1"/>
          <p:nvPr>
            <p:ph type="title"/>
          </p:nvPr>
        </p:nvSpPr>
        <p:spPr>
          <a:prstGeom prst="rect">
            <a:avLst/>
          </a:prstGeom>
        </p:spPr>
        <p:txBody>
          <a:bodyPr/>
          <a:lstStyle/>
          <a:p>
            <a:pPr>
              <a:defRPr b="0" sz="8000">
                <a:effectLst/>
              </a:defRPr>
            </a:pPr>
            <a:r>
              <a:t>Concentrate on </a:t>
            </a:r>
          </a:p>
          <a:p>
            <a:pPr>
              <a:defRPr b="0" sz="8000">
                <a:effectLst/>
              </a:defRPr>
            </a:pPr>
            <a:r>
              <a:t>your application ...</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4" name="... no manual request parsing"/>
          <p:cNvSpPr txBox="1"/>
          <p:nvPr>
            <p:ph type="title"/>
          </p:nvPr>
        </p:nvSpPr>
        <p:spPr>
          <a:prstGeom prst="rect">
            <a:avLst/>
          </a:prstGeom>
        </p:spPr>
        <p:txBody>
          <a:bodyPr/>
          <a:lstStyle/>
          <a:p>
            <a:pPr>
              <a:defRPr b="0" sz="8000">
                <a:effectLst/>
              </a:defRPr>
            </a:pPr>
            <a:r>
              <a:t>... no manual</a:t>
            </a:r>
          </a:p>
          <a:p>
            <a:pPr>
              <a:defRPr b="0" sz="8000">
                <a:effectLst/>
              </a:defRPr>
            </a:pPr>
            <a:r>
              <a:t>request parsing</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6" name="... no XML configuration files"/>
          <p:cNvSpPr txBox="1"/>
          <p:nvPr>
            <p:ph type="title"/>
          </p:nvPr>
        </p:nvSpPr>
        <p:spPr>
          <a:prstGeom prst="rect">
            <a:avLst/>
          </a:prstGeom>
        </p:spPr>
        <p:txBody>
          <a:bodyPr/>
          <a:lstStyle/>
          <a:p>
            <a:pPr>
              <a:defRPr b="0" sz="8000">
                <a:effectLst/>
              </a:defRPr>
            </a:pPr>
            <a:r>
              <a:t>... no XML</a:t>
            </a:r>
          </a:p>
          <a:p>
            <a:pPr>
              <a:defRPr b="0" sz="8000">
                <a:effectLst/>
              </a:defRPr>
            </a:pPr>
            <a:r>
              <a:t>configuration files</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8" name="Natural application…"/>
          <p:cNvSpPr txBox="1"/>
          <p:nvPr>
            <p:ph type="title"/>
          </p:nvPr>
        </p:nvSpPr>
        <p:spPr>
          <a:prstGeom prst="rect">
            <a:avLst/>
          </a:prstGeom>
        </p:spPr>
        <p:txBody>
          <a:bodyPr/>
          <a:lstStyle/>
          <a:p>
            <a:pPr>
              <a:defRPr b="0" sz="8000">
                <a:effectLst/>
              </a:defRPr>
            </a:pPr>
            <a:r>
              <a:t>Natural application</a:t>
            </a:r>
          </a:p>
          <a:p>
            <a:pPr>
              <a:defRPr b="0" sz="8000">
                <a:effectLst/>
              </a:defRPr>
            </a:pPr>
            <a:r>
              <a:t>flow</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0" name="Do not think in terms of pages…"/>
          <p:cNvSpPr txBox="1"/>
          <p:nvPr>
            <p:ph type="title"/>
          </p:nvPr>
        </p:nvSpPr>
        <p:spPr>
          <a:prstGeom prst="rect">
            <a:avLst/>
          </a:prstGeom>
        </p:spPr>
        <p:txBody>
          <a:bodyPr/>
          <a:lstStyle>
            <a:lvl1pPr>
              <a:defRPr b="0" sz="8000"/>
            </a:lvl1pPr>
          </a:lstStyle>
          <a:p>
            <a:pPr>
              <a:defRPr>
                <a:effectLst/>
              </a:defRPr>
            </a:pPr>
            <a:r>
              <a:t>Do not think in terms of pages…</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2" name="..., but in stateful components"/>
          <p:cNvSpPr txBox="1"/>
          <p:nvPr>
            <p:ph type="title"/>
          </p:nvPr>
        </p:nvSpPr>
        <p:spPr>
          <a:prstGeom prst="rect">
            <a:avLst/>
          </a:prstGeom>
        </p:spPr>
        <p:txBody>
          <a:bodyPr/>
          <a:lstStyle/>
          <a:p>
            <a:pPr>
              <a:defRPr b="0" sz="8000">
                <a:effectLst/>
              </a:defRPr>
            </a:pPr>
            <a:r>
              <a:t>..., but in stateful </a:t>
            </a:r>
            <a:r>
              <a:rPr>
                <a:solidFill>
                  <a:srgbClr val="FFAA00"/>
                </a:solidFill>
              </a:rPr>
              <a:t>components</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4" name="Pharo as a DSL for generating valid HTML"/>
          <p:cNvSpPr txBox="1"/>
          <p:nvPr>
            <p:ph type="title"/>
          </p:nvPr>
        </p:nvSpPr>
        <p:spPr>
          <a:prstGeom prst="rect">
            <a:avLst/>
          </a:prstGeom>
        </p:spPr>
        <p:txBody>
          <a:bodyPr/>
          <a:lstStyle>
            <a:lvl1pPr>
              <a:defRPr b="0" sz="8000"/>
            </a:lvl1pPr>
          </a:lstStyle>
          <a:p>
            <a:pPr>
              <a:defRPr>
                <a:effectLst/>
              </a:defRPr>
            </a:pPr>
            <a:r>
              <a:t>Pharo as a DSL for generating valid HTML</a:t>
            </a:r>
          </a:p>
        </p:txBody>
      </p:sp>
      <p:pic>
        <p:nvPicPr>
          <p:cNvPr id="445" name="615962_23001963.png" descr="615962_23001963.png"/>
          <p:cNvPicPr>
            <a:picLocks noChangeAspect="1"/>
          </p:cNvPicPr>
          <p:nvPr/>
        </p:nvPicPr>
        <p:blipFill>
          <a:blip r:embed="rId2">
            <a:extLst/>
          </a:blip>
          <a:srcRect l="7578" t="36788" r="7479" b="38152"/>
          <a:stretch>
            <a:fillRect/>
          </a:stretch>
        </p:blipFill>
        <p:spPr>
          <a:xfrm>
            <a:off x="2967037" y="7345929"/>
            <a:ext cx="7070726" cy="13930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51" y="0"/>
                </a:moveTo>
                <a:lnTo>
                  <a:pt x="11826" y="55"/>
                </a:lnTo>
                <a:lnTo>
                  <a:pt x="11672" y="154"/>
                </a:lnTo>
                <a:lnTo>
                  <a:pt x="11318" y="345"/>
                </a:lnTo>
                <a:lnTo>
                  <a:pt x="10924" y="449"/>
                </a:lnTo>
                <a:lnTo>
                  <a:pt x="10530" y="468"/>
                </a:lnTo>
                <a:lnTo>
                  <a:pt x="10179" y="394"/>
                </a:lnTo>
                <a:lnTo>
                  <a:pt x="9950" y="302"/>
                </a:lnTo>
                <a:lnTo>
                  <a:pt x="9776" y="240"/>
                </a:lnTo>
                <a:lnTo>
                  <a:pt x="9647" y="203"/>
                </a:lnTo>
                <a:lnTo>
                  <a:pt x="9556" y="191"/>
                </a:lnTo>
                <a:lnTo>
                  <a:pt x="9493" y="203"/>
                </a:lnTo>
                <a:lnTo>
                  <a:pt x="9447" y="246"/>
                </a:lnTo>
                <a:lnTo>
                  <a:pt x="9411" y="314"/>
                </a:lnTo>
                <a:lnTo>
                  <a:pt x="9372" y="406"/>
                </a:lnTo>
                <a:lnTo>
                  <a:pt x="9329" y="542"/>
                </a:lnTo>
                <a:lnTo>
                  <a:pt x="9291" y="720"/>
                </a:lnTo>
                <a:lnTo>
                  <a:pt x="9251" y="985"/>
                </a:lnTo>
                <a:lnTo>
                  <a:pt x="9206" y="1378"/>
                </a:lnTo>
                <a:lnTo>
                  <a:pt x="9152" y="1932"/>
                </a:lnTo>
                <a:lnTo>
                  <a:pt x="9087" y="2683"/>
                </a:lnTo>
                <a:lnTo>
                  <a:pt x="9006" y="3674"/>
                </a:lnTo>
                <a:lnTo>
                  <a:pt x="8904" y="4935"/>
                </a:lnTo>
                <a:lnTo>
                  <a:pt x="8698" y="7514"/>
                </a:lnTo>
                <a:lnTo>
                  <a:pt x="8687" y="13212"/>
                </a:lnTo>
                <a:lnTo>
                  <a:pt x="8684" y="14517"/>
                </a:lnTo>
                <a:lnTo>
                  <a:pt x="8681" y="15655"/>
                </a:lnTo>
                <a:lnTo>
                  <a:pt x="8677" y="16634"/>
                </a:lnTo>
                <a:lnTo>
                  <a:pt x="8673" y="17440"/>
                </a:lnTo>
                <a:lnTo>
                  <a:pt x="8669" y="18080"/>
                </a:lnTo>
                <a:lnTo>
                  <a:pt x="8664" y="18535"/>
                </a:lnTo>
                <a:lnTo>
                  <a:pt x="8659" y="18812"/>
                </a:lnTo>
                <a:lnTo>
                  <a:pt x="8654" y="18911"/>
                </a:lnTo>
                <a:lnTo>
                  <a:pt x="8644" y="18745"/>
                </a:lnTo>
                <a:lnTo>
                  <a:pt x="8636" y="18265"/>
                </a:lnTo>
                <a:lnTo>
                  <a:pt x="8627" y="17502"/>
                </a:lnTo>
                <a:lnTo>
                  <a:pt x="8620" y="16492"/>
                </a:lnTo>
                <a:lnTo>
                  <a:pt x="8614" y="15262"/>
                </a:lnTo>
                <a:lnTo>
                  <a:pt x="8608" y="13840"/>
                </a:lnTo>
                <a:lnTo>
                  <a:pt x="8604" y="12265"/>
                </a:lnTo>
                <a:lnTo>
                  <a:pt x="8602" y="10566"/>
                </a:lnTo>
                <a:lnTo>
                  <a:pt x="8598" y="7778"/>
                </a:lnTo>
                <a:lnTo>
                  <a:pt x="8534" y="6972"/>
                </a:lnTo>
                <a:lnTo>
                  <a:pt x="8470" y="6215"/>
                </a:lnTo>
                <a:lnTo>
                  <a:pt x="8389" y="5311"/>
                </a:lnTo>
                <a:lnTo>
                  <a:pt x="8295" y="4326"/>
                </a:lnTo>
                <a:lnTo>
                  <a:pt x="8199" y="3348"/>
                </a:lnTo>
                <a:lnTo>
                  <a:pt x="8107" y="2443"/>
                </a:lnTo>
                <a:lnTo>
                  <a:pt x="8027" y="1680"/>
                </a:lnTo>
                <a:lnTo>
                  <a:pt x="7967" y="1151"/>
                </a:lnTo>
                <a:lnTo>
                  <a:pt x="7931" y="911"/>
                </a:lnTo>
                <a:lnTo>
                  <a:pt x="7858" y="738"/>
                </a:lnTo>
                <a:lnTo>
                  <a:pt x="7757" y="665"/>
                </a:lnTo>
                <a:lnTo>
                  <a:pt x="7609" y="689"/>
                </a:lnTo>
                <a:lnTo>
                  <a:pt x="7393" y="794"/>
                </a:lnTo>
                <a:lnTo>
                  <a:pt x="7010" y="942"/>
                </a:lnTo>
                <a:lnTo>
                  <a:pt x="6572" y="985"/>
                </a:lnTo>
                <a:lnTo>
                  <a:pt x="6127" y="917"/>
                </a:lnTo>
                <a:lnTo>
                  <a:pt x="5724" y="745"/>
                </a:lnTo>
                <a:lnTo>
                  <a:pt x="5576" y="665"/>
                </a:lnTo>
                <a:lnTo>
                  <a:pt x="5442" y="603"/>
                </a:lnTo>
                <a:lnTo>
                  <a:pt x="5337" y="566"/>
                </a:lnTo>
                <a:lnTo>
                  <a:pt x="5276" y="566"/>
                </a:lnTo>
                <a:lnTo>
                  <a:pt x="5217" y="603"/>
                </a:lnTo>
                <a:lnTo>
                  <a:pt x="5168" y="677"/>
                </a:lnTo>
                <a:lnTo>
                  <a:pt x="5124" y="818"/>
                </a:lnTo>
                <a:lnTo>
                  <a:pt x="5079" y="1083"/>
                </a:lnTo>
                <a:lnTo>
                  <a:pt x="5025" y="1495"/>
                </a:lnTo>
                <a:lnTo>
                  <a:pt x="4960" y="2105"/>
                </a:lnTo>
                <a:lnTo>
                  <a:pt x="4875" y="2942"/>
                </a:lnTo>
                <a:lnTo>
                  <a:pt x="4767" y="4055"/>
                </a:lnTo>
                <a:lnTo>
                  <a:pt x="4653" y="5225"/>
                </a:lnTo>
                <a:lnTo>
                  <a:pt x="4568" y="6148"/>
                </a:lnTo>
                <a:lnTo>
                  <a:pt x="4506" y="6886"/>
                </a:lnTo>
                <a:lnTo>
                  <a:pt x="4464" y="7526"/>
                </a:lnTo>
                <a:lnTo>
                  <a:pt x="4439" y="8123"/>
                </a:lnTo>
                <a:lnTo>
                  <a:pt x="4425" y="8757"/>
                </a:lnTo>
                <a:lnTo>
                  <a:pt x="4420" y="9508"/>
                </a:lnTo>
                <a:lnTo>
                  <a:pt x="4419" y="10431"/>
                </a:lnTo>
                <a:lnTo>
                  <a:pt x="4418" y="10775"/>
                </a:lnTo>
                <a:lnTo>
                  <a:pt x="4417" y="11231"/>
                </a:lnTo>
                <a:lnTo>
                  <a:pt x="4413" y="11785"/>
                </a:lnTo>
                <a:lnTo>
                  <a:pt x="4409" y="12412"/>
                </a:lnTo>
                <a:lnTo>
                  <a:pt x="4405" y="13102"/>
                </a:lnTo>
                <a:lnTo>
                  <a:pt x="4400" y="13828"/>
                </a:lnTo>
                <a:lnTo>
                  <a:pt x="4394" y="14585"/>
                </a:lnTo>
                <a:lnTo>
                  <a:pt x="4388" y="15342"/>
                </a:lnTo>
                <a:lnTo>
                  <a:pt x="4380" y="16092"/>
                </a:lnTo>
                <a:lnTo>
                  <a:pt x="4374" y="16812"/>
                </a:lnTo>
                <a:lnTo>
                  <a:pt x="4368" y="17477"/>
                </a:lnTo>
                <a:lnTo>
                  <a:pt x="4362" y="18086"/>
                </a:lnTo>
                <a:lnTo>
                  <a:pt x="4356" y="18603"/>
                </a:lnTo>
                <a:lnTo>
                  <a:pt x="4351" y="19022"/>
                </a:lnTo>
                <a:lnTo>
                  <a:pt x="4346" y="19323"/>
                </a:lnTo>
                <a:lnTo>
                  <a:pt x="4343" y="19489"/>
                </a:lnTo>
                <a:lnTo>
                  <a:pt x="4349" y="19852"/>
                </a:lnTo>
                <a:lnTo>
                  <a:pt x="4389" y="20209"/>
                </a:lnTo>
                <a:lnTo>
                  <a:pt x="4458" y="20523"/>
                </a:lnTo>
                <a:lnTo>
                  <a:pt x="4553" y="20775"/>
                </a:lnTo>
                <a:lnTo>
                  <a:pt x="4595" y="20855"/>
                </a:lnTo>
                <a:lnTo>
                  <a:pt x="4642" y="20917"/>
                </a:lnTo>
                <a:lnTo>
                  <a:pt x="4709" y="20960"/>
                </a:lnTo>
                <a:lnTo>
                  <a:pt x="4804" y="20997"/>
                </a:lnTo>
                <a:lnTo>
                  <a:pt x="4942" y="21022"/>
                </a:lnTo>
                <a:lnTo>
                  <a:pt x="5132" y="21046"/>
                </a:lnTo>
                <a:lnTo>
                  <a:pt x="5389" y="21071"/>
                </a:lnTo>
                <a:lnTo>
                  <a:pt x="5724" y="21089"/>
                </a:lnTo>
                <a:lnTo>
                  <a:pt x="6269" y="21126"/>
                </a:lnTo>
                <a:lnTo>
                  <a:pt x="6764" y="21145"/>
                </a:lnTo>
                <a:lnTo>
                  <a:pt x="7204" y="21157"/>
                </a:lnTo>
                <a:lnTo>
                  <a:pt x="7582" y="21157"/>
                </a:lnTo>
                <a:lnTo>
                  <a:pt x="7895" y="21138"/>
                </a:lnTo>
                <a:lnTo>
                  <a:pt x="8136" y="21120"/>
                </a:lnTo>
                <a:lnTo>
                  <a:pt x="8300" y="21083"/>
                </a:lnTo>
                <a:lnTo>
                  <a:pt x="8380" y="21034"/>
                </a:lnTo>
                <a:lnTo>
                  <a:pt x="8464" y="20855"/>
                </a:lnTo>
                <a:lnTo>
                  <a:pt x="8543" y="20578"/>
                </a:lnTo>
                <a:lnTo>
                  <a:pt x="8604" y="20215"/>
                </a:lnTo>
                <a:lnTo>
                  <a:pt x="8625" y="19772"/>
                </a:lnTo>
                <a:lnTo>
                  <a:pt x="8636" y="19428"/>
                </a:lnTo>
                <a:lnTo>
                  <a:pt x="8653" y="19317"/>
                </a:lnTo>
                <a:lnTo>
                  <a:pt x="8673" y="19446"/>
                </a:lnTo>
                <a:lnTo>
                  <a:pt x="8690" y="19803"/>
                </a:lnTo>
                <a:lnTo>
                  <a:pt x="8720" y="20240"/>
                </a:lnTo>
                <a:lnTo>
                  <a:pt x="8777" y="20603"/>
                </a:lnTo>
                <a:lnTo>
                  <a:pt x="8861" y="20892"/>
                </a:lnTo>
                <a:lnTo>
                  <a:pt x="8974" y="21120"/>
                </a:lnTo>
                <a:lnTo>
                  <a:pt x="9019" y="21169"/>
                </a:lnTo>
                <a:lnTo>
                  <a:pt x="9077" y="21212"/>
                </a:lnTo>
                <a:lnTo>
                  <a:pt x="9160" y="21237"/>
                </a:lnTo>
                <a:lnTo>
                  <a:pt x="9278" y="21255"/>
                </a:lnTo>
                <a:lnTo>
                  <a:pt x="9442" y="21262"/>
                </a:lnTo>
                <a:lnTo>
                  <a:pt x="9662" y="21255"/>
                </a:lnTo>
                <a:lnTo>
                  <a:pt x="9948" y="21237"/>
                </a:lnTo>
                <a:lnTo>
                  <a:pt x="10313" y="21218"/>
                </a:lnTo>
                <a:lnTo>
                  <a:pt x="10568" y="21200"/>
                </a:lnTo>
                <a:lnTo>
                  <a:pt x="10829" y="21175"/>
                </a:lnTo>
                <a:lnTo>
                  <a:pt x="11089" y="21157"/>
                </a:lnTo>
                <a:lnTo>
                  <a:pt x="11338" y="21132"/>
                </a:lnTo>
                <a:lnTo>
                  <a:pt x="11571" y="21108"/>
                </a:lnTo>
                <a:lnTo>
                  <a:pt x="11781" y="21089"/>
                </a:lnTo>
                <a:lnTo>
                  <a:pt x="11959" y="21065"/>
                </a:lnTo>
                <a:lnTo>
                  <a:pt x="12097" y="21046"/>
                </a:lnTo>
                <a:lnTo>
                  <a:pt x="12667" y="20960"/>
                </a:lnTo>
                <a:lnTo>
                  <a:pt x="12794" y="20622"/>
                </a:lnTo>
                <a:lnTo>
                  <a:pt x="12861" y="20431"/>
                </a:lnTo>
                <a:lnTo>
                  <a:pt x="12905" y="20258"/>
                </a:lnTo>
                <a:lnTo>
                  <a:pt x="12934" y="20062"/>
                </a:lnTo>
                <a:lnTo>
                  <a:pt x="12957" y="19791"/>
                </a:lnTo>
                <a:lnTo>
                  <a:pt x="12988" y="19446"/>
                </a:lnTo>
                <a:lnTo>
                  <a:pt x="13013" y="19298"/>
                </a:lnTo>
                <a:lnTo>
                  <a:pt x="13030" y="19465"/>
                </a:lnTo>
                <a:lnTo>
                  <a:pt x="13043" y="19865"/>
                </a:lnTo>
                <a:lnTo>
                  <a:pt x="13056" y="20302"/>
                </a:lnTo>
                <a:lnTo>
                  <a:pt x="13072" y="20566"/>
                </a:lnTo>
                <a:lnTo>
                  <a:pt x="13110" y="20726"/>
                </a:lnTo>
                <a:lnTo>
                  <a:pt x="13179" y="20935"/>
                </a:lnTo>
                <a:lnTo>
                  <a:pt x="13262" y="21132"/>
                </a:lnTo>
                <a:lnTo>
                  <a:pt x="13341" y="21280"/>
                </a:lnTo>
                <a:lnTo>
                  <a:pt x="13391" y="21298"/>
                </a:lnTo>
                <a:lnTo>
                  <a:pt x="13508" y="21317"/>
                </a:lnTo>
                <a:lnTo>
                  <a:pt x="13685" y="21335"/>
                </a:lnTo>
                <a:lnTo>
                  <a:pt x="13916" y="21354"/>
                </a:lnTo>
                <a:lnTo>
                  <a:pt x="14190" y="21366"/>
                </a:lnTo>
                <a:lnTo>
                  <a:pt x="14501" y="21372"/>
                </a:lnTo>
                <a:lnTo>
                  <a:pt x="14842" y="21378"/>
                </a:lnTo>
                <a:lnTo>
                  <a:pt x="15205" y="21378"/>
                </a:lnTo>
                <a:lnTo>
                  <a:pt x="15520" y="21378"/>
                </a:lnTo>
                <a:lnTo>
                  <a:pt x="15797" y="21378"/>
                </a:lnTo>
                <a:lnTo>
                  <a:pt x="16038" y="21378"/>
                </a:lnTo>
                <a:lnTo>
                  <a:pt x="16244" y="21378"/>
                </a:lnTo>
                <a:lnTo>
                  <a:pt x="16419" y="21372"/>
                </a:lnTo>
                <a:lnTo>
                  <a:pt x="16567" y="21372"/>
                </a:lnTo>
                <a:lnTo>
                  <a:pt x="16690" y="21360"/>
                </a:lnTo>
                <a:lnTo>
                  <a:pt x="16789" y="21354"/>
                </a:lnTo>
                <a:lnTo>
                  <a:pt x="16869" y="21342"/>
                </a:lnTo>
                <a:lnTo>
                  <a:pt x="16933" y="21323"/>
                </a:lnTo>
                <a:lnTo>
                  <a:pt x="16982" y="21305"/>
                </a:lnTo>
                <a:lnTo>
                  <a:pt x="17020" y="21280"/>
                </a:lnTo>
                <a:lnTo>
                  <a:pt x="17049" y="21249"/>
                </a:lnTo>
                <a:lnTo>
                  <a:pt x="17072" y="21218"/>
                </a:lnTo>
                <a:lnTo>
                  <a:pt x="17092" y="21182"/>
                </a:lnTo>
                <a:lnTo>
                  <a:pt x="17113" y="21138"/>
                </a:lnTo>
                <a:lnTo>
                  <a:pt x="17194" y="20923"/>
                </a:lnTo>
                <a:lnTo>
                  <a:pt x="17249" y="20689"/>
                </a:lnTo>
                <a:lnTo>
                  <a:pt x="17279" y="20406"/>
                </a:lnTo>
                <a:lnTo>
                  <a:pt x="17289" y="20068"/>
                </a:lnTo>
                <a:lnTo>
                  <a:pt x="17294" y="19772"/>
                </a:lnTo>
                <a:lnTo>
                  <a:pt x="17311" y="19662"/>
                </a:lnTo>
                <a:lnTo>
                  <a:pt x="17340" y="19742"/>
                </a:lnTo>
                <a:lnTo>
                  <a:pt x="17380" y="20006"/>
                </a:lnTo>
                <a:lnTo>
                  <a:pt x="17448" y="20382"/>
                </a:lnTo>
                <a:lnTo>
                  <a:pt x="17543" y="20702"/>
                </a:lnTo>
                <a:lnTo>
                  <a:pt x="17654" y="20985"/>
                </a:lnTo>
                <a:lnTo>
                  <a:pt x="18919" y="21040"/>
                </a:lnTo>
                <a:lnTo>
                  <a:pt x="19209" y="21052"/>
                </a:lnTo>
                <a:lnTo>
                  <a:pt x="19464" y="21071"/>
                </a:lnTo>
                <a:lnTo>
                  <a:pt x="19681" y="21089"/>
                </a:lnTo>
                <a:lnTo>
                  <a:pt x="19860" y="21108"/>
                </a:lnTo>
                <a:lnTo>
                  <a:pt x="20001" y="21132"/>
                </a:lnTo>
                <a:lnTo>
                  <a:pt x="20103" y="21157"/>
                </a:lnTo>
                <a:lnTo>
                  <a:pt x="20165" y="21182"/>
                </a:lnTo>
                <a:lnTo>
                  <a:pt x="20185" y="21206"/>
                </a:lnTo>
                <a:lnTo>
                  <a:pt x="20155" y="21305"/>
                </a:lnTo>
                <a:lnTo>
                  <a:pt x="20081" y="21378"/>
                </a:lnTo>
                <a:lnTo>
                  <a:pt x="20032" y="21415"/>
                </a:lnTo>
                <a:lnTo>
                  <a:pt x="20008" y="21471"/>
                </a:lnTo>
                <a:lnTo>
                  <a:pt x="20030" y="21508"/>
                </a:lnTo>
                <a:lnTo>
                  <a:pt x="20171" y="21575"/>
                </a:lnTo>
                <a:lnTo>
                  <a:pt x="20258" y="21335"/>
                </a:lnTo>
                <a:lnTo>
                  <a:pt x="20275" y="21249"/>
                </a:lnTo>
                <a:lnTo>
                  <a:pt x="20295" y="21182"/>
                </a:lnTo>
                <a:lnTo>
                  <a:pt x="20323" y="21132"/>
                </a:lnTo>
                <a:lnTo>
                  <a:pt x="20366" y="21095"/>
                </a:lnTo>
                <a:lnTo>
                  <a:pt x="20429" y="21071"/>
                </a:lnTo>
                <a:lnTo>
                  <a:pt x="20520" y="21046"/>
                </a:lnTo>
                <a:lnTo>
                  <a:pt x="20642" y="21028"/>
                </a:lnTo>
                <a:lnTo>
                  <a:pt x="20805" y="21009"/>
                </a:lnTo>
                <a:lnTo>
                  <a:pt x="21004" y="20978"/>
                </a:lnTo>
                <a:lnTo>
                  <a:pt x="21179" y="20929"/>
                </a:lnTo>
                <a:lnTo>
                  <a:pt x="21313" y="20880"/>
                </a:lnTo>
                <a:lnTo>
                  <a:pt x="21383" y="20825"/>
                </a:lnTo>
                <a:lnTo>
                  <a:pt x="21461" y="20640"/>
                </a:lnTo>
                <a:lnTo>
                  <a:pt x="21532" y="20375"/>
                </a:lnTo>
                <a:lnTo>
                  <a:pt x="21570" y="20178"/>
                </a:lnTo>
                <a:lnTo>
                  <a:pt x="21590" y="19988"/>
                </a:lnTo>
                <a:lnTo>
                  <a:pt x="21599" y="19723"/>
                </a:lnTo>
                <a:lnTo>
                  <a:pt x="21600" y="19305"/>
                </a:lnTo>
                <a:lnTo>
                  <a:pt x="21595" y="18788"/>
                </a:lnTo>
                <a:lnTo>
                  <a:pt x="21581" y="17932"/>
                </a:lnTo>
                <a:lnTo>
                  <a:pt x="21560" y="16855"/>
                </a:lnTo>
                <a:lnTo>
                  <a:pt x="21535" y="15674"/>
                </a:lnTo>
                <a:lnTo>
                  <a:pt x="21507" y="14357"/>
                </a:lnTo>
                <a:lnTo>
                  <a:pt x="21476" y="12911"/>
                </a:lnTo>
                <a:lnTo>
                  <a:pt x="21447" y="11502"/>
                </a:lnTo>
                <a:lnTo>
                  <a:pt x="21424" y="10314"/>
                </a:lnTo>
                <a:lnTo>
                  <a:pt x="21408" y="9465"/>
                </a:lnTo>
                <a:lnTo>
                  <a:pt x="21395" y="8794"/>
                </a:lnTo>
                <a:lnTo>
                  <a:pt x="21381" y="8258"/>
                </a:lnTo>
                <a:lnTo>
                  <a:pt x="21365" y="7815"/>
                </a:lnTo>
                <a:lnTo>
                  <a:pt x="21345" y="7422"/>
                </a:lnTo>
                <a:lnTo>
                  <a:pt x="21321" y="7046"/>
                </a:lnTo>
                <a:lnTo>
                  <a:pt x="21291" y="6640"/>
                </a:lnTo>
                <a:lnTo>
                  <a:pt x="21251" y="6166"/>
                </a:lnTo>
                <a:lnTo>
                  <a:pt x="21128" y="4726"/>
                </a:lnTo>
                <a:lnTo>
                  <a:pt x="21029" y="3582"/>
                </a:lnTo>
                <a:lnTo>
                  <a:pt x="20950" y="2689"/>
                </a:lnTo>
                <a:lnTo>
                  <a:pt x="20890" y="2031"/>
                </a:lnTo>
                <a:lnTo>
                  <a:pt x="20841" y="1557"/>
                </a:lnTo>
                <a:lnTo>
                  <a:pt x="20805" y="1237"/>
                </a:lnTo>
                <a:lnTo>
                  <a:pt x="20776" y="1040"/>
                </a:lnTo>
                <a:lnTo>
                  <a:pt x="20749" y="935"/>
                </a:lnTo>
                <a:lnTo>
                  <a:pt x="20671" y="788"/>
                </a:lnTo>
                <a:lnTo>
                  <a:pt x="20555" y="732"/>
                </a:lnTo>
                <a:lnTo>
                  <a:pt x="20384" y="775"/>
                </a:lnTo>
                <a:lnTo>
                  <a:pt x="20145" y="911"/>
                </a:lnTo>
                <a:lnTo>
                  <a:pt x="19994" y="978"/>
                </a:lnTo>
                <a:lnTo>
                  <a:pt x="19804" y="1034"/>
                </a:lnTo>
                <a:lnTo>
                  <a:pt x="19589" y="1071"/>
                </a:lnTo>
                <a:lnTo>
                  <a:pt x="19361" y="1089"/>
                </a:lnTo>
                <a:lnTo>
                  <a:pt x="19133" y="1089"/>
                </a:lnTo>
                <a:lnTo>
                  <a:pt x="18918" y="1071"/>
                </a:lnTo>
                <a:lnTo>
                  <a:pt x="18730" y="1028"/>
                </a:lnTo>
                <a:lnTo>
                  <a:pt x="18582" y="966"/>
                </a:lnTo>
                <a:lnTo>
                  <a:pt x="18376" y="868"/>
                </a:lnTo>
                <a:lnTo>
                  <a:pt x="18205" y="831"/>
                </a:lnTo>
                <a:lnTo>
                  <a:pt x="18074" y="862"/>
                </a:lnTo>
                <a:lnTo>
                  <a:pt x="17993" y="954"/>
                </a:lnTo>
                <a:lnTo>
                  <a:pt x="17964" y="1058"/>
                </a:lnTo>
                <a:lnTo>
                  <a:pt x="17929" y="1268"/>
                </a:lnTo>
                <a:lnTo>
                  <a:pt x="17884" y="1600"/>
                </a:lnTo>
                <a:lnTo>
                  <a:pt x="17827" y="2062"/>
                </a:lnTo>
                <a:lnTo>
                  <a:pt x="17758" y="2677"/>
                </a:lnTo>
                <a:lnTo>
                  <a:pt x="17674" y="3458"/>
                </a:lnTo>
                <a:lnTo>
                  <a:pt x="17575" y="4412"/>
                </a:lnTo>
                <a:lnTo>
                  <a:pt x="17457" y="5563"/>
                </a:lnTo>
                <a:lnTo>
                  <a:pt x="17412" y="5988"/>
                </a:lnTo>
                <a:lnTo>
                  <a:pt x="17375" y="6363"/>
                </a:lnTo>
                <a:lnTo>
                  <a:pt x="17342" y="6683"/>
                </a:lnTo>
                <a:lnTo>
                  <a:pt x="17314" y="6978"/>
                </a:lnTo>
                <a:lnTo>
                  <a:pt x="17292" y="7249"/>
                </a:lnTo>
                <a:lnTo>
                  <a:pt x="17275" y="7514"/>
                </a:lnTo>
                <a:lnTo>
                  <a:pt x="17262" y="7785"/>
                </a:lnTo>
                <a:lnTo>
                  <a:pt x="17252" y="8074"/>
                </a:lnTo>
                <a:lnTo>
                  <a:pt x="17248" y="8394"/>
                </a:lnTo>
                <a:lnTo>
                  <a:pt x="17245" y="8763"/>
                </a:lnTo>
                <a:lnTo>
                  <a:pt x="17248" y="9188"/>
                </a:lnTo>
                <a:lnTo>
                  <a:pt x="17251" y="9686"/>
                </a:lnTo>
                <a:lnTo>
                  <a:pt x="17258" y="10265"/>
                </a:lnTo>
                <a:lnTo>
                  <a:pt x="17267" y="10942"/>
                </a:lnTo>
                <a:lnTo>
                  <a:pt x="17278" y="11729"/>
                </a:lnTo>
                <a:lnTo>
                  <a:pt x="17291" y="12646"/>
                </a:lnTo>
                <a:lnTo>
                  <a:pt x="17309" y="14006"/>
                </a:lnTo>
                <a:lnTo>
                  <a:pt x="17323" y="15169"/>
                </a:lnTo>
                <a:lnTo>
                  <a:pt x="17332" y="16142"/>
                </a:lnTo>
                <a:lnTo>
                  <a:pt x="17338" y="16929"/>
                </a:lnTo>
                <a:lnTo>
                  <a:pt x="17340" y="17532"/>
                </a:lnTo>
                <a:lnTo>
                  <a:pt x="17338" y="17963"/>
                </a:lnTo>
                <a:lnTo>
                  <a:pt x="17331" y="18222"/>
                </a:lnTo>
                <a:lnTo>
                  <a:pt x="17312" y="18271"/>
                </a:lnTo>
                <a:lnTo>
                  <a:pt x="17302" y="18062"/>
                </a:lnTo>
                <a:lnTo>
                  <a:pt x="17290" y="17668"/>
                </a:lnTo>
                <a:lnTo>
                  <a:pt x="17277" y="17058"/>
                </a:lnTo>
                <a:lnTo>
                  <a:pt x="17261" y="16191"/>
                </a:lnTo>
                <a:lnTo>
                  <a:pt x="17241" y="15034"/>
                </a:lnTo>
                <a:lnTo>
                  <a:pt x="17218" y="13557"/>
                </a:lnTo>
                <a:lnTo>
                  <a:pt x="17189" y="11723"/>
                </a:lnTo>
                <a:lnTo>
                  <a:pt x="17169" y="10345"/>
                </a:lnTo>
                <a:lnTo>
                  <a:pt x="17151" y="9262"/>
                </a:lnTo>
                <a:lnTo>
                  <a:pt x="17135" y="8431"/>
                </a:lnTo>
                <a:lnTo>
                  <a:pt x="17119" y="7803"/>
                </a:lnTo>
                <a:lnTo>
                  <a:pt x="17103" y="7329"/>
                </a:lnTo>
                <a:lnTo>
                  <a:pt x="17085" y="6954"/>
                </a:lnTo>
                <a:lnTo>
                  <a:pt x="17063" y="6634"/>
                </a:lnTo>
                <a:lnTo>
                  <a:pt x="17037" y="6320"/>
                </a:lnTo>
                <a:lnTo>
                  <a:pt x="17003" y="5938"/>
                </a:lnTo>
                <a:lnTo>
                  <a:pt x="16949" y="5342"/>
                </a:lnTo>
                <a:lnTo>
                  <a:pt x="16884" y="4609"/>
                </a:lnTo>
                <a:lnTo>
                  <a:pt x="16815" y="3828"/>
                </a:lnTo>
                <a:lnTo>
                  <a:pt x="16746" y="3077"/>
                </a:lnTo>
                <a:lnTo>
                  <a:pt x="16685" y="2418"/>
                </a:lnTo>
                <a:lnTo>
                  <a:pt x="16639" y="1932"/>
                </a:lnTo>
                <a:lnTo>
                  <a:pt x="16612" y="1680"/>
                </a:lnTo>
                <a:lnTo>
                  <a:pt x="16577" y="1465"/>
                </a:lnTo>
                <a:lnTo>
                  <a:pt x="16532" y="1298"/>
                </a:lnTo>
                <a:lnTo>
                  <a:pt x="16473" y="1182"/>
                </a:lnTo>
                <a:lnTo>
                  <a:pt x="16396" y="1108"/>
                </a:lnTo>
                <a:lnTo>
                  <a:pt x="16299" y="1077"/>
                </a:lnTo>
                <a:lnTo>
                  <a:pt x="16176" y="1089"/>
                </a:lnTo>
                <a:lnTo>
                  <a:pt x="16024" y="1145"/>
                </a:lnTo>
                <a:lnTo>
                  <a:pt x="15840" y="1231"/>
                </a:lnTo>
                <a:lnTo>
                  <a:pt x="15482" y="1360"/>
                </a:lnTo>
                <a:lnTo>
                  <a:pt x="15093" y="1391"/>
                </a:lnTo>
                <a:lnTo>
                  <a:pt x="14687" y="1323"/>
                </a:lnTo>
                <a:lnTo>
                  <a:pt x="14280" y="1163"/>
                </a:lnTo>
                <a:lnTo>
                  <a:pt x="14065" y="1052"/>
                </a:lnTo>
                <a:lnTo>
                  <a:pt x="13904" y="997"/>
                </a:lnTo>
                <a:lnTo>
                  <a:pt x="13784" y="1015"/>
                </a:lnTo>
                <a:lnTo>
                  <a:pt x="13692" y="1151"/>
                </a:lnTo>
                <a:lnTo>
                  <a:pt x="13616" y="1422"/>
                </a:lnTo>
                <a:lnTo>
                  <a:pt x="13547" y="1865"/>
                </a:lnTo>
                <a:lnTo>
                  <a:pt x="13470" y="2498"/>
                </a:lnTo>
                <a:lnTo>
                  <a:pt x="13374" y="3360"/>
                </a:lnTo>
                <a:lnTo>
                  <a:pt x="13277" y="4234"/>
                </a:lnTo>
                <a:lnTo>
                  <a:pt x="13196" y="4991"/>
                </a:lnTo>
                <a:lnTo>
                  <a:pt x="13127" y="5649"/>
                </a:lnTo>
                <a:lnTo>
                  <a:pt x="13071" y="6209"/>
                </a:lnTo>
                <a:lnTo>
                  <a:pt x="13026" y="6683"/>
                </a:lnTo>
                <a:lnTo>
                  <a:pt x="12994" y="7065"/>
                </a:lnTo>
                <a:lnTo>
                  <a:pt x="12974" y="7366"/>
                </a:lnTo>
                <a:lnTo>
                  <a:pt x="12963" y="7594"/>
                </a:lnTo>
                <a:lnTo>
                  <a:pt x="12962" y="7766"/>
                </a:lnTo>
                <a:lnTo>
                  <a:pt x="12962" y="8080"/>
                </a:lnTo>
                <a:lnTo>
                  <a:pt x="12963" y="8517"/>
                </a:lnTo>
                <a:lnTo>
                  <a:pt x="12965" y="9058"/>
                </a:lnTo>
                <a:lnTo>
                  <a:pt x="12969" y="9686"/>
                </a:lnTo>
                <a:lnTo>
                  <a:pt x="12974" y="10382"/>
                </a:lnTo>
                <a:lnTo>
                  <a:pt x="12979" y="11126"/>
                </a:lnTo>
                <a:lnTo>
                  <a:pt x="12986" y="11908"/>
                </a:lnTo>
                <a:lnTo>
                  <a:pt x="12999" y="13422"/>
                </a:lnTo>
                <a:lnTo>
                  <a:pt x="13009" y="14702"/>
                </a:lnTo>
                <a:lnTo>
                  <a:pt x="13016" y="15748"/>
                </a:lnTo>
                <a:lnTo>
                  <a:pt x="13019" y="16591"/>
                </a:lnTo>
                <a:lnTo>
                  <a:pt x="13019" y="17225"/>
                </a:lnTo>
                <a:lnTo>
                  <a:pt x="13016" y="17674"/>
                </a:lnTo>
                <a:lnTo>
                  <a:pt x="13010" y="17951"/>
                </a:lnTo>
                <a:lnTo>
                  <a:pt x="13000" y="18062"/>
                </a:lnTo>
                <a:lnTo>
                  <a:pt x="12970" y="18037"/>
                </a:lnTo>
                <a:lnTo>
                  <a:pt x="12965" y="17932"/>
                </a:lnTo>
                <a:lnTo>
                  <a:pt x="12960" y="17637"/>
                </a:lnTo>
                <a:lnTo>
                  <a:pt x="12954" y="17126"/>
                </a:lnTo>
                <a:lnTo>
                  <a:pt x="12946" y="16351"/>
                </a:lnTo>
                <a:lnTo>
                  <a:pt x="12936" y="15280"/>
                </a:lnTo>
                <a:lnTo>
                  <a:pt x="12923" y="13883"/>
                </a:lnTo>
                <a:lnTo>
                  <a:pt x="12907" y="12111"/>
                </a:lnTo>
                <a:lnTo>
                  <a:pt x="12889" y="9926"/>
                </a:lnTo>
                <a:lnTo>
                  <a:pt x="12882" y="9083"/>
                </a:lnTo>
                <a:lnTo>
                  <a:pt x="12873" y="8425"/>
                </a:lnTo>
                <a:lnTo>
                  <a:pt x="12862" y="7883"/>
                </a:lnTo>
                <a:lnTo>
                  <a:pt x="12844" y="7403"/>
                </a:lnTo>
                <a:lnTo>
                  <a:pt x="12815" y="6905"/>
                </a:lnTo>
                <a:lnTo>
                  <a:pt x="12774" y="6326"/>
                </a:lnTo>
                <a:lnTo>
                  <a:pt x="12717" y="5600"/>
                </a:lnTo>
                <a:lnTo>
                  <a:pt x="12639" y="4652"/>
                </a:lnTo>
                <a:lnTo>
                  <a:pt x="12534" y="3391"/>
                </a:lnTo>
                <a:lnTo>
                  <a:pt x="12455" y="2455"/>
                </a:lnTo>
                <a:lnTo>
                  <a:pt x="12388" y="1717"/>
                </a:lnTo>
                <a:lnTo>
                  <a:pt x="12323" y="1028"/>
                </a:lnTo>
                <a:lnTo>
                  <a:pt x="12284" y="665"/>
                </a:lnTo>
                <a:lnTo>
                  <a:pt x="12242" y="394"/>
                </a:lnTo>
                <a:lnTo>
                  <a:pt x="12192" y="191"/>
                </a:lnTo>
                <a:lnTo>
                  <a:pt x="12129" y="68"/>
                </a:lnTo>
                <a:lnTo>
                  <a:pt x="12050" y="6"/>
                </a:lnTo>
                <a:lnTo>
                  <a:pt x="11951" y="0"/>
                </a:lnTo>
                <a:close/>
                <a:moveTo>
                  <a:pt x="3425" y="868"/>
                </a:moveTo>
                <a:lnTo>
                  <a:pt x="3265" y="923"/>
                </a:lnTo>
                <a:lnTo>
                  <a:pt x="3026" y="1058"/>
                </a:lnTo>
                <a:lnTo>
                  <a:pt x="2820" y="1175"/>
                </a:lnTo>
                <a:lnTo>
                  <a:pt x="2619" y="1262"/>
                </a:lnTo>
                <a:lnTo>
                  <a:pt x="2416" y="1311"/>
                </a:lnTo>
                <a:lnTo>
                  <a:pt x="2207" y="1329"/>
                </a:lnTo>
                <a:lnTo>
                  <a:pt x="1982" y="1311"/>
                </a:lnTo>
                <a:lnTo>
                  <a:pt x="1739" y="1262"/>
                </a:lnTo>
                <a:lnTo>
                  <a:pt x="1469" y="1175"/>
                </a:lnTo>
                <a:lnTo>
                  <a:pt x="1169" y="1052"/>
                </a:lnTo>
                <a:lnTo>
                  <a:pt x="1021" y="991"/>
                </a:lnTo>
                <a:lnTo>
                  <a:pt x="907" y="972"/>
                </a:lnTo>
                <a:lnTo>
                  <a:pt x="821" y="1009"/>
                </a:lnTo>
                <a:lnTo>
                  <a:pt x="754" y="1114"/>
                </a:lnTo>
                <a:lnTo>
                  <a:pt x="701" y="1323"/>
                </a:lnTo>
                <a:lnTo>
                  <a:pt x="653" y="1637"/>
                </a:lnTo>
                <a:lnTo>
                  <a:pt x="605" y="2086"/>
                </a:lnTo>
                <a:lnTo>
                  <a:pt x="549" y="2683"/>
                </a:lnTo>
                <a:lnTo>
                  <a:pt x="489" y="3342"/>
                </a:lnTo>
                <a:lnTo>
                  <a:pt x="419" y="4123"/>
                </a:lnTo>
                <a:lnTo>
                  <a:pt x="349" y="4942"/>
                </a:lnTo>
                <a:lnTo>
                  <a:pt x="286" y="5686"/>
                </a:lnTo>
                <a:lnTo>
                  <a:pt x="234" y="6338"/>
                </a:lnTo>
                <a:lnTo>
                  <a:pt x="193" y="6898"/>
                </a:lnTo>
                <a:lnTo>
                  <a:pt x="162" y="7415"/>
                </a:lnTo>
                <a:lnTo>
                  <a:pt x="139" y="7957"/>
                </a:lnTo>
                <a:lnTo>
                  <a:pt x="122" y="8578"/>
                </a:lnTo>
                <a:lnTo>
                  <a:pt x="109" y="9342"/>
                </a:lnTo>
                <a:lnTo>
                  <a:pt x="97" y="10302"/>
                </a:lnTo>
                <a:lnTo>
                  <a:pt x="85" y="11520"/>
                </a:lnTo>
                <a:lnTo>
                  <a:pt x="74" y="12615"/>
                </a:lnTo>
                <a:lnTo>
                  <a:pt x="62" y="13754"/>
                </a:lnTo>
                <a:lnTo>
                  <a:pt x="50" y="14788"/>
                </a:lnTo>
                <a:lnTo>
                  <a:pt x="39" y="15594"/>
                </a:lnTo>
                <a:lnTo>
                  <a:pt x="29" y="16320"/>
                </a:lnTo>
                <a:lnTo>
                  <a:pt x="19" y="17120"/>
                </a:lnTo>
                <a:lnTo>
                  <a:pt x="11" y="17908"/>
                </a:lnTo>
                <a:lnTo>
                  <a:pt x="4" y="18572"/>
                </a:lnTo>
                <a:lnTo>
                  <a:pt x="0" y="19575"/>
                </a:lnTo>
                <a:lnTo>
                  <a:pt x="17" y="20209"/>
                </a:lnTo>
                <a:lnTo>
                  <a:pt x="61" y="20597"/>
                </a:lnTo>
                <a:lnTo>
                  <a:pt x="138" y="20862"/>
                </a:lnTo>
                <a:lnTo>
                  <a:pt x="201" y="20991"/>
                </a:lnTo>
                <a:lnTo>
                  <a:pt x="275" y="21095"/>
                </a:lnTo>
                <a:lnTo>
                  <a:pt x="373" y="21169"/>
                </a:lnTo>
                <a:lnTo>
                  <a:pt x="510" y="21218"/>
                </a:lnTo>
                <a:lnTo>
                  <a:pt x="698" y="21249"/>
                </a:lnTo>
                <a:lnTo>
                  <a:pt x="951" y="21255"/>
                </a:lnTo>
                <a:lnTo>
                  <a:pt x="1281" y="21249"/>
                </a:lnTo>
                <a:lnTo>
                  <a:pt x="1705" y="21237"/>
                </a:lnTo>
                <a:lnTo>
                  <a:pt x="1953" y="21225"/>
                </a:lnTo>
                <a:lnTo>
                  <a:pt x="2185" y="21218"/>
                </a:lnTo>
                <a:lnTo>
                  <a:pt x="2396" y="21218"/>
                </a:lnTo>
                <a:lnTo>
                  <a:pt x="2579" y="21225"/>
                </a:lnTo>
                <a:lnTo>
                  <a:pt x="2732" y="21231"/>
                </a:lnTo>
                <a:lnTo>
                  <a:pt x="2848" y="21237"/>
                </a:lnTo>
                <a:lnTo>
                  <a:pt x="2922" y="21255"/>
                </a:lnTo>
                <a:lnTo>
                  <a:pt x="2950" y="21268"/>
                </a:lnTo>
                <a:lnTo>
                  <a:pt x="2946" y="21372"/>
                </a:lnTo>
                <a:lnTo>
                  <a:pt x="2922" y="21477"/>
                </a:lnTo>
                <a:lnTo>
                  <a:pt x="2896" y="21575"/>
                </a:lnTo>
                <a:lnTo>
                  <a:pt x="2929" y="21600"/>
                </a:lnTo>
                <a:lnTo>
                  <a:pt x="2979" y="21532"/>
                </a:lnTo>
                <a:lnTo>
                  <a:pt x="3032" y="21378"/>
                </a:lnTo>
                <a:lnTo>
                  <a:pt x="3072" y="21255"/>
                </a:lnTo>
                <a:lnTo>
                  <a:pt x="3135" y="21188"/>
                </a:lnTo>
                <a:lnTo>
                  <a:pt x="3249" y="21157"/>
                </a:lnTo>
                <a:lnTo>
                  <a:pt x="3438" y="21151"/>
                </a:lnTo>
                <a:lnTo>
                  <a:pt x="3692" y="21132"/>
                </a:lnTo>
                <a:lnTo>
                  <a:pt x="3882" y="21058"/>
                </a:lnTo>
                <a:lnTo>
                  <a:pt x="4023" y="20929"/>
                </a:lnTo>
                <a:lnTo>
                  <a:pt x="4127" y="20738"/>
                </a:lnTo>
                <a:lnTo>
                  <a:pt x="4180" y="20597"/>
                </a:lnTo>
                <a:lnTo>
                  <a:pt x="4219" y="20443"/>
                </a:lnTo>
                <a:lnTo>
                  <a:pt x="4248" y="20203"/>
                </a:lnTo>
                <a:lnTo>
                  <a:pt x="4268" y="19791"/>
                </a:lnTo>
                <a:lnTo>
                  <a:pt x="4281" y="19145"/>
                </a:lnTo>
                <a:lnTo>
                  <a:pt x="4289" y="18191"/>
                </a:lnTo>
                <a:lnTo>
                  <a:pt x="4296" y="16843"/>
                </a:lnTo>
                <a:lnTo>
                  <a:pt x="4302" y="15034"/>
                </a:lnTo>
                <a:lnTo>
                  <a:pt x="4305" y="14018"/>
                </a:lnTo>
                <a:lnTo>
                  <a:pt x="4309" y="13009"/>
                </a:lnTo>
                <a:lnTo>
                  <a:pt x="4311" y="12049"/>
                </a:lnTo>
                <a:lnTo>
                  <a:pt x="4314" y="11151"/>
                </a:lnTo>
                <a:lnTo>
                  <a:pt x="4316" y="10351"/>
                </a:lnTo>
                <a:lnTo>
                  <a:pt x="4319" y="9662"/>
                </a:lnTo>
                <a:lnTo>
                  <a:pt x="4319" y="9120"/>
                </a:lnTo>
                <a:lnTo>
                  <a:pt x="4320" y="8751"/>
                </a:lnTo>
                <a:lnTo>
                  <a:pt x="4320" y="7403"/>
                </a:lnTo>
                <a:lnTo>
                  <a:pt x="4179" y="6000"/>
                </a:lnTo>
                <a:lnTo>
                  <a:pt x="4041" y="4634"/>
                </a:lnTo>
                <a:lnTo>
                  <a:pt x="3931" y="3551"/>
                </a:lnTo>
                <a:lnTo>
                  <a:pt x="3842" y="2714"/>
                </a:lnTo>
                <a:lnTo>
                  <a:pt x="3772" y="2092"/>
                </a:lnTo>
                <a:lnTo>
                  <a:pt x="3717" y="1643"/>
                </a:lnTo>
                <a:lnTo>
                  <a:pt x="3672" y="1342"/>
                </a:lnTo>
                <a:lnTo>
                  <a:pt x="3635" y="1145"/>
                </a:lnTo>
                <a:lnTo>
                  <a:pt x="3600" y="1028"/>
                </a:lnTo>
                <a:lnTo>
                  <a:pt x="3529" y="905"/>
                </a:lnTo>
                <a:lnTo>
                  <a:pt x="3425" y="868"/>
                </a:lnTo>
                <a:close/>
                <a:moveTo>
                  <a:pt x="18776" y="21378"/>
                </a:moveTo>
                <a:lnTo>
                  <a:pt x="18691" y="21409"/>
                </a:lnTo>
                <a:lnTo>
                  <a:pt x="18648" y="21489"/>
                </a:lnTo>
                <a:lnTo>
                  <a:pt x="18667" y="21569"/>
                </a:lnTo>
                <a:lnTo>
                  <a:pt x="18730" y="21600"/>
                </a:lnTo>
                <a:lnTo>
                  <a:pt x="18804" y="21569"/>
                </a:lnTo>
                <a:lnTo>
                  <a:pt x="18859" y="21489"/>
                </a:lnTo>
                <a:lnTo>
                  <a:pt x="18858" y="21403"/>
                </a:lnTo>
                <a:lnTo>
                  <a:pt x="18776" y="21378"/>
                </a:lnTo>
                <a:close/>
              </a:path>
            </a:pathLst>
          </a:custGeom>
          <a:ln w="12700">
            <a:miter lim="400000"/>
          </a:ln>
          <a:effectLst>
            <a:outerShdw sx="100000" sy="100000" kx="0" ky="0" algn="b" rotWithShape="0" blurRad="76200" dist="76200" dir="5400000">
              <a:srgbClr val="000000">
                <a:alpha val="25000"/>
              </a:srgbClr>
            </a:outerShdw>
          </a:effectLst>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7" name="Secure by default…"/>
          <p:cNvSpPr txBox="1"/>
          <p:nvPr>
            <p:ph type="title"/>
          </p:nvPr>
        </p:nvSpPr>
        <p:spPr>
          <a:prstGeom prst="rect">
            <a:avLst/>
          </a:prstGeom>
        </p:spPr>
        <p:txBody>
          <a:bodyPr/>
          <a:lstStyle/>
          <a:p>
            <a:pPr>
              <a:defRPr>
                <a:effectLst/>
              </a:defRPr>
            </a:pPr>
            <a:r>
              <a:t>Secure by default</a:t>
            </a:r>
          </a:p>
          <a:p>
            <a:pPr>
              <a:defRPr>
                <a:effectLst/>
              </a:defRPr>
            </a:pPr>
            <a:r>
              <a:t>no injection</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9" name="Double-click to edit"/>
          <p:cNvSpPr txBox="1"/>
          <p:nvPr>
            <p:ph type="title"/>
          </p:nvPr>
        </p:nvSpPr>
        <p:spPr>
          <a:prstGeom prst="rect">
            <a:avLst/>
          </a:prstGeom>
        </p:spPr>
        <p:txBody>
          <a:bodyPr/>
          <a:lstStyle/>
          <a:p>
            <a:pPr>
              <a:defRPr>
                <a:effectLst/>
              </a:defRPr>
            </a:pPr>
          </a:p>
        </p:txBody>
      </p:sp>
      <p:pic>
        <p:nvPicPr>
          <p:cNvPr id="450" name="droppedImage.pdf" descr="droppedImage.pdf"/>
          <p:cNvPicPr>
            <a:picLocks noChangeAspect="1"/>
          </p:cNvPicPr>
          <p:nvPr/>
        </p:nvPicPr>
        <p:blipFill>
          <a:blip r:embed="rId2">
            <a:extLst/>
          </a:blip>
          <a:stretch>
            <a:fillRect/>
          </a:stretch>
        </p:blipFill>
        <p:spPr>
          <a:xfrm>
            <a:off x="1439862" y="3067050"/>
            <a:ext cx="10112377" cy="3111500"/>
          </a:xfrm>
          <a:prstGeom prst="rect">
            <a:avLst/>
          </a:prstGeom>
          <a:ln w="12700">
            <a:miter lim="400000"/>
          </a:ln>
        </p:spPr>
      </p:pic>
      <p:sp>
        <p:nvSpPr>
          <p:cNvPr id="451" name="Development tools"/>
          <p:cNvSpPr txBox="1"/>
          <p:nvPr/>
        </p:nvSpPr>
        <p:spPr>
          <a:xfrm>
            <a:off x="1447800" y="3619500"/>
            <a:ext cx="10109200" cy="25146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8000">
                <a:solidFill>
                  <a:srgbClr val="000000"/>
                </a:solidFill>
                <a:latin typeface="+mn-lt"/>
                <a:ea typeface="+mn-ea"/>
                <a:cs typeface="+mn-cs"/>
                <a:sym typeface="Helvetica Neue"/>
              </a:defRPr>
            </a:lvl1pPr>
          </a:lstStyle>
          <a:p>
            <a:pPr>
              <a:defRPr>
                <a:effectLst/>
              </a:defRPr>
            </a:pPr>
            <a:r>
              <a:t>Development tools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PharoStampHighQualityTreated.png" descr="PharoStampHighQualityTreated.png"/>
          <p:cNvPicPr>
            <a:picLocks noChangeAspect="1"/>
          </p:cNvPicPr>
          <p:nvPr/>
        </p:nvPicPr>
        <p:blipFill>
          <a:blip r:embed="rId2">
            <a:alphaModFix amt="89685"/>
            <a:extLst/>
          </a:blip>
          <a:stretch>
            <a:fillRect/>
          </a:stretch>
        </p:blipFill>
        <p:spPr>
          <a:xfrm>
            <a:off x="-3250354" y="8411"/>
            <a:ext cx="18989584" cy="9736819"/>
          </a:xfrm>
          <a:prstGeom prst="rect">
            <a:avLst/>
          </a:prstGeom>
          <a:ln w="12700">
            <a:miter lim="400000"/>
          </a:ln>
        </p:spPr>
      </p:pic>
      <p:pic>
        <p:nvPicPr>
          <p:cNvPr id="195" name="postcard.png" descr="postcard.png"/>
          <p:cNvPicPr>
            <a:picLocks noChangeAspect="0"/>
          </p:cNvPicPr>
          <p:nvPr/>
        </p:nvPicPr>
        <p:blipFill>
          <a:blip r:embed="rId3">
            <a:extLst/>
          </a:blip>
          <a:stretch>
            <a:fillRect/>
          </a:stretch>
        </p:blipFill>
        <p:spPr>
          <a:xfrm>
            <a:off x="985865" y="2220461"/>
            <a:ext cx="9741605" cy="7030855"/>
          </a:xfrm>
          <a:prstGeom prst="rect">
            <a:avLst/>
          </a:prstGeom>
          <a:effectLst>
            <a:outerShdw sx="100000" sy="100000" kx="0" ky="0" algn="b" rotWithShape="0" blurRad="38100" dist="12700" dir="5400000">
              <a:srgbClr val="000000">
                <a:alpha val="50000"/>
              </a:srgbClr>
            </a:outerShdw>
          </a:effectLst>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3" name="Screen Shot 2016-08-19 at 08.30.04.png" descr="Screen Shot 2016-08-19 at 08.30.04.png"/>
          <p:cNvPicPr>
            <a:picLocks noChangeAspect="1"/>
          </p:cNvPicPr>
          <p:nvPr/>
        </p:nvPicPr>
        <p:blipFill>
          <a:blip r:embed="rId2">
            <a:extLst/>
          </a:blip>
          <a:stretch>
            <a:fillRect/>
          </a:stretch>
        </p:blipFill>
        <p:spPr>
          <a:xfrm>
            <a:off x="4286561" y="-1"/>
            <a:ext cx="8787249" cy="9753601"/>
          </a:xfrm>
          <a:prstGeom prst="rect">
            <a:avLst/>
          </a:prstGeom>
          <a:ln w="12700">
            <a:miter lim="400000"/>
          </a:ln>
        </p:spPr>
      </p:pic>
      <p:sp>
        <p:nvSpPr>
          <p:cNvPr id="454" name="http://books.pharo.org"/>
          <p:cNvSpPr txBox="1"/>
          <p:nvPr>
            <p:ph type="title"/>
          </p:nvPr>
        </p:nvSpPr>
        <p:spPr>
          <a:xfrm rot="16200000">
            <a:off x="-3860800" y="3517900"/>
            <a:ext cx="11480800" cy="2717800"/>
          </a:xfrm>
          <a:prstGeom prst="rect">
            <a:avLst/>
          </a:prstGeom>
          <a:solidFill>
            <a:srgbClr val="971817"/>
          </a:solidFill>
        </p:spPr>
        <p:txBody>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http://books.pharo.org</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http://mooc.pharo.org"/>
          <p:cNvSpPr txBox="1"/>
          <p:nvPr>
            <p:ph type="title"/>
          </p:nvPr>
        </p:nvSpPr>
        <p:spPr>
          <a:prstGeom prst="rect">
            <a:avLst/>
          </a:prstGeom>
        </p:spPr>
        <p:txBody>
          <a:bodyPr/>
          <a:lstStyle>
            <a:lvl1pPr>
              <a:defRPr u="sng">
                <a:hlinkClick r:id="rId2" invalidUrl="" action="" tgtFrame="" tooltip="" history="1" highlightClick="0" endSnd="0"/>
              </a:defRPr>
            </a:lvl1pPr>
          </a:lstStyle>
          <a:p>
            <a:pPr>
              <a:defRPr u="none"/>
            </a:pPr>
            <a:r>
              <a:rPr u="sng">
                <a:hlinkClick r:id="rId2" invalidUrl="" action="" tgtFrame="" tooltip="" history="1" highlightClick="0" endSnd="0"/>
              </a:rPr>
              <a:t>http://mooc.pharo.org</a:t>
            </a:r>
          </a:p>
        </p:txBody>
      </p:sp>
      <p:pic>
        <p:nvPicPr>
          <p:cNvPr id="457" name="Screen Shot 2017-11-28 at 20.54.53.png" descr="Screen Shot 2017-11-28 at 20.54.53.png"/>
          <p:cNvPicPr>
            <a:picLocks noChangeAspect="1"/>
          </p:cNvPicPr>
          <p:nvPr/>
        </p:nvPicPr>
        <p:blipFill>
          <a:blip r:embed="rId3">
            <a:extLst/>
          </a:blip>
          <a:stretch>
            <a:fillRect/>
          </a:stretch>
        </p:blipFill>
        <p:spPr>
          <a:xfrm>
            <a:off x="990338" y="2131021"/>
            <a:ext cx="11280381" cy="9753601"/>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https://discord.gg/QewZMZa"/>
          <p:cNvSpPr txBox="1"/>
          <p:nvPr>
            <p:ph type="title"/>
          </p:nvPr>
        </p:nvSpPr>
        <p:spPr>
          <a:prstGeom prst="rect">
            <a:avLst/>
          </a:prstGeom>
        </p:spPr>
        <p:txBody>
          <a:bodyPr/>
          <a:lstStyle>
            <a:lvl1pPr>
              <a:defRPr>
                <a:hlinkClick r:id="rId2" invalidUrl="" action="" tgtFrame="" tooltip="" history="1" highlightClick="0" endSnd="0"/>
              </a:defRPr>
            </a:lvl1pPr>
          </a:lstStyle>
          <a:p>
            <a:pPr/>
            <a:r>
              <a:rPr>
                <a:hlinkClick r:id="rId2" invalidUrl="" action="" tgtFrame="" tooltip="" history="1" highlightClick="0" endSnd="0"/>
              </a:rPr>
              <a:t>https://discord.gg/QewZMZa</a:t>
            </a:r>
          </a:p>
        </p:txBody>
      </p:sp>
      <p:pic>
        <p:nvPicPr>
          <p:cNvPr id="460" name="Screen Shot 2017-11-28 at 20.57.36.png" descr="Screen Shot 2017-11-28 at 20.57.36.png"/>
          <p:cNvPicPr>
            <a:picLocks noChangeAspect="1"/>
          </p:cNvPicPr>
          <p:nvPr/>
        </p:nvPicPr>
        <p:blipFill>
          <a:blip r:embed="rId3">
            <a:extLst/>
          </a:blip>
          <a:stretch>
            <a:fillRect/>
          </a:stretch>
        </p:blipFill>
        <p:spPr>
          <a:xfrm>
            <a:off x="0" y="2180604"/>
            <a:ext cx="13004801" cy="77651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About documentation"/>
          <p:cNvSpPr txBox="1"/>
          <p:nvPr>
            <p:ph type="title"/>
          </p:nvPr>
        </p:nvSpPr>
        <p:spPr>
          <a:prstGeom prst="rect">
            <a:avLst/>
          </a:prstGeom>
        </p:spPr>
        <p:txBody>
          <a:bodyPr/>
          <a:lstStyle/>
          <a:p>
            <a:pPr/>
            <a:r>
              <a:t>About documentation</a:t>
            </a:r>
          </a:p>
        </p:txBody>
      </p:sp>
      <p:sp>
        <p:nvSpPr>
          <p:cNvPr id="463" name="Full access to the system internal documentation…"/>
          <p:cNvSpPr txBox="1"/>
          <p:nvPr>
            <p:ph type="body" idx="1"/>
          </p:nvPr>
        </p:nvSpPr>
        <p:spPr>
          <a:prstGeom prst="rect">
            <a:avLst/>
          </a:prstGeom>
        </p:spPr>
        <p:txBody>
          <a:bodyPr/>
          <a:lstStyle/>
          <a:p>
            <a:pPr/>
            <a:r>
              <a:t>Full access to the system internal documentation</a:t>
            </a:r>
          </a:p>
          <a:p>
            <a:pPr/>
            <a:r>
              <a:rPr u="sng">
                <a:hlinkClick r:id="rId2" invalidUrl="" action="" tgtFrame="" tooltip="" history="1" highlightClick="0" endSnd="0"/>
              </a:rPr>
              <a:t>http://books.pharo.org</a:t>
            </a:r>
          </a:p>
          <a:p>
            <a:pPr/>
            <a:r>
              <a:rPr u="sng">
                <a:hlinkClick r:id="rId3" invalidUrl="" action="" tgtFrame="" tooltip="" history="1" highlightClick="0" endSnd="0"/>
              </a:rPr>
              <a:t>https://github.com/pharo-open-documentation/pharo-wiki</a:t>
            </a:r>
          </a:p>
          <a:p>
            <a:pPr/>
            <a:r>
              <a:rPr u="sng">
                <a:hlinkClick r:id="rId4" invalidUrl="" action="" tgtFrame="" tooltip="" history="1" highlightClick="0" endSnd="0"/>
              </a:rPr>
              <a:t>https://github.com/pharo-open-documentation/awesome-pharo</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https://pharoweekly.wordpress.com"/>
          <p:cNvSpPr txBox="1"/>
          <p:nvPr>
            <p:ph type="title"/>
          </p:nvPr>
        </p:nvSpPr>
        <p:spPr>
          <a:prstGeom prst="rect">
            <a:avLst/>
          </a:prstGeom>
        </p:spPr>
        <p:txBody>
          <a:bodyPr/>
          <a:lstStyle/>
          <a:p>
            <a:pPr/>
            <a:r>
              <a:t>https://pharoweekly.wordpress.com</a:t>
            </a:r>
          </a:p>
        </p:txBody>
      </p:sp>
      <p:pic>
        <p:nvPicPr>
          <p:cNvPr id="466" name="Screen Shot 2017-11-28 at 20.59.51.png" descr="Screen Shot 2017-11-28 at 20.59.51.png"/>
          <p:cNvPicPr>
            <a:picLocks noChangeAspect="1"/>
          </p:cNvPicPr>
          <p:nvPr/>
        </p:nvPicPr>
        <p:blipFill>
          <a:blip r:embed="rId2">
            <a:extLst/>
          </a:blip>
          <a:stretch>
            <a:fillRect/>
          </a:stretch>
        </p:blipFill>
        <p:spPr>
          <a:xfrm>
            <a:off x="842491" y="2600792"/>
            <a:ext cx="11319818" cy="9753601"/>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For research"/>
          <p:cNvSpPr txBox="1"/>
          <p:nvPr>
            <p:ph type="title"/>
          </p:nvPr>
        </p:nvSpPr>
        <p:spPr>
          <a:prstGeom prst="rect">
            <a:avLst/>
          </a:prstGeom>
        </p:spPr>
        <p:txBody>
          <a:bodyPr/>
          <a:lstStyle/>
          <a:p>
            <a:pPr/>
            <a:r>
              <a:t>For research</a:t>
            </a:r>
          </a:p>
        </p:txBody>
      </p:sp>
      <p:sp>
        <p:nvSpPr>
          <p:cNvPr id="469" name="Modelling complex systems…"/>
          <p:cNvSpPr txBox="1"/>
          <p:nvPr>
            <p:ph type="body" idx="1"/>
          </p:nvPr>
        </p:nvSpPr>
        <p:spPr>
          <a:prstGeom prst="rect">
            <a:avLst/>
          </a:prstGeom>
        </p:spPr>
        <p:txBody>
          <a:bodyPr/>
          <a:lstStyle/>
          <a:p>
            <a:pPr marL="227583" indent="-227583" defTabSz="327152">
              <a:spcBef>
                <a:spcPts val="2300"/>
              </a:spcBef>
              <a:defRPr sz="3248">
                <a:effectLst>
                  <a:outerShdw sx="100000" sy="100000" kx="0" ky="0" algn="b" rotWithShape="0" blurRad="28448" dist="14224" dir="5400000">
                    <a:srgbClr val="000000"/>
                  </a:outerShdw>
                </a:effectLst>
              </a:defRPr>
            </a:pPr>
            <a:r>
              <a:t>Modelling complex systems</a:t>
            </a:r>
          </a:p>
          <a:p>
            <a:pPr lvl="1" marL="455167" indent="-227583" defTabSz="327152">
              <a:spcBef>
                <a:spcPts val="2300"/>
              </a:spcBef>
              <a:defRPr sz="3248">
                <a:effectLst>
                  <a:outerShdw sx="100000" sy="100000" kx="0" ky="0" algn="b" rotWithShape="0" blurRad="28448" dist="14224" dir="5400000">
                    <a:srgbClr val="000000"/>
                  </a:outerShdw>
                </a:effectLst>
              </a:defRPr>
            </a:pPr>
            <a:r>
              <a:t>Moose ~ 150 packages to model Java, Ada, C++, Power</a:t>
            </a:r>
          </a:p>
          <a:p>
            <a:pPr marL="227583" indent="-227583" defTabSz="327152">
              <a:spcBef>
                <a:spcPts val="2300"/>
              </a:spcBef>
              <a:defRPr sz="3248">
                <a:effectLst>
                  <a:outerShdw sx="100000" sy="100000" kx="0" ky="0" algn="b" rotWithShape="0" blurRad="28448" dist="14224" dir="5400000">
                    <a:srgbClr val="000000"/>
                  </a:outerShdw>
                </a:effectLst>
              </a:defRPr>
            </a:pPr>
            <a:r>
              <a:t>Creating DSLs</a:t>
            </a:r>
          </a:p>
          <a:p>
            <a:pPr marL="227583" indent="-227583" defTabSz="327152">
              <a:spcBef>
                <a:spcPts val="2300"/>
              </a:spcBef>
              <a:defRPr sz="3248">
                <a:effectLst>
                  <a:outerShdw sx="100000" sy="100000" kx="0" ky="0" algn="b" rotWithShape="0" blurRad="28448" dist="14224" dir="5400000">
                    <a:srgbClr val="000000"/>
                  </a:outerShdw>
                </a:effectLst>
              </a:defRPr>
            </a:pPr>
            <a:r>
              <a:t>Gorgeous tools: advanced debuggers, git…</a:t>
            </a:r>
          </a:p>
          <a:p>
            <a:pPr marL="227583" indent="-227583" defTabSz="327152">
              <a:spcBef>
                <a:spcPts val="2300"/>
              </a:spcBef>
              <a:defRPr sz="3248">
                <a:effectLst>
                  <a:outerShdw sx="100000" sy="100000" kx="0" ky="0" algn="b" rotWithShape="0" blurRad="28448" dist="14224" dir="5400000">
                    <a:srgbClr val="000000"/>
                  </a:outerShdw>
                </a:effectLst>
              </a:defRPr>
            </a:pPr>
            <a:r>
              <a:t>Writing your own tools </a:t>
            </a:r>
          </a:p>
          <a:p>
            <a:pPr marL="227583" indent="-227583" defTabSz="327152">
              <a:spcBef>
                <a:spcPts val="2300"/>
              </a:spcBef>
              <a:defRPr sz="3248">
                <a:effectLst>
                  <a:outerShdw sx="100000" sy="100000" kx="0" ky="0" algn="b" rotWithShape="0" blurRad="28448" dist="14224" dir="5400000">
                    <a:srgbClr val="000000"/>
                  </a:outerShdw>
                </a:effectLst>
              </a:defRPr>
            </a:pPr>
            <a:r>
              <a:t>Access to full stack (UX Interaction) and community</a:t>
            </a:r>
          </a:p>
          <a:p>
            <a:pPr marL="227583" indent="-227583" defTabSz="327152">
              <a:spcBef>
                <a:spcPts val="2300"/>
              </a:spcBef>
              <a:defRPr sz="3248">
                <a:effectLst>
                  <a:outerShdw sx="100000" sy="100000" kx="0" ky="0" algn="b" rotWithShape="0" blurRad="28448" dist="14224" dir="5400000">
                    <a:srgbClr val="000000"/>
                  </a:outerShdw>
                </a:effectLst>
              </a:defRPr>
            </a:pPr>
            <a:r>
              <a:t>Web stack </a:t>
            </a:r>
          </a:p>
          <a:p>
            <a:pPr marL="227583" indent="-227583" defTabSz="327152">
              <a:spcBef>
                <a:spcPts val="2300"/>
              </a:spcBef>
              <a:defRPr sz="3248">
                <a:effectLst>
                  <a:outerShdw sx="100000" sy="100000" kx="0" ky="0" algn="b" rotWithShape="0" blurRad="28448" dist="14224" dir="5400000">
                    <a:srgbClr val="000000"/>
                  </a:outerShdw>
                </a:effectLst>
              </a:defRPr>
            </a:pPr>
            <a:r>
              <a:t>Scripting visualisation with Roassal</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1" name="mondrianClassHierarchySystemComplexity.png" descr="mondrianClassHierarchySystemComplexity.png"/>
          <p:cNvPicPr>
            <a:picLocks noChangeAspect="1"/>
          </p:cNvPicPr>
          <p:nvPr/>
        </p:nvPicPr>
        <p:blipFill>
          <a:blip r:embed="rId2">
            <a:extLst/>
          </a:blip>
          <a:stretch>
            <a:fillRect/>
          </a:stretch>
        </p:blipFill>
        <p:spPr>
          <a:xfrm>
            <a:off x="6076073" y="1855178"/>
            <a:ext cx="6861259" cy="4980213"/>
          </a:xfrm>
          <a:prstGeom prst="rect">
            <a:avLst/>
          </a:prstGeom>
          <a:ln w="12700">
            <a:miter lim="400000"/>
          </a:ln>
        </p:spPr>
      </p:pic>
      <p:sp>
        <p:nvSpPr>
          <p:cNvPr id="472" name="Scripting visualisations"/>
          <p:cNvSpPr txBox="1"/>
          <p:nvPr>
            <p:ph type="title"/>
          </p:nvPr>
        </p:nvSpPr>
        <p:spPr>
          <a:prstGeom prst="rect">
            <a:avLst/>
          </a:prstGeom>
        </p:spPr>
        <p:txBody>
          <a:bodyPr/>
          <a:lstStyle/>
          <a:p>
            <a:pPr/>
            <a:r>
              <a:t>Scripting visualisations</a:t>
            </a:r>
          </a:p>
        </p:txBody>
      </p:sp>
      <p:sp>
        <p:nvSpPr>
          <p:cNvPr id="473" name="b := RTMondrian new.…"/>
          <p:cNvSpPr txBox="1"/>
          <p:nvPr>
            <p:ph type="body" idx="1"/>
          </p:nvPr>
        </p:nvSpPr>
        <p:spPr>
          <a:xfrm>
            <a:off x="381000" y="1695450"/>
            <a:ext cx="11480800" cy="6362700"/>
          </a:xfrm>
          <a:prstGeom prst="rect">
            <a:avLst/>
          </a:prstGeom>
        </p:spPr>
        <p:txBody>
          <a:bodyPr/>
          <a:lstStyle/>
          <a:p>
            <a:pPr marL="0" indent="0" algn="just" defTabSz="457200">
              <a:spcBef>
                <a:spcPts val="0"/>
              </a:spcBef>
              <a:buSzTx/>
              <a:buNone/>
              <a:defRPr b="1" sz="1800">
                <a:solidFill>
                  <a:srgbClr val="880000"/>
                </a:solidFill>
                <a:effectLst/>
                <a:latin typeface="Menlo Regular"/>
                <a:ea typeface="Menlo Regular"/>
                <a:cs typeface="Menlo Regular"/>
                <a:sym typeface="Menlo Regular"/>
              </a:defRPr>
            </a:pPr>
            <a:r>
              <a:rPr b="0">
                <a:solidFill>
                  <a:srgbClr val="333333"/>
                </a:solidFill>
              </a:rPr>
              <a:t>b := </a:t>
            </a:r>
            <a:r>
              <a:t>RTMondrian</a:t>
            </a:r>
            <a:r>
              <a:rPr b="0">
                <a:solidFill>
                  <a:srgbClr val="333333"/>
                </a:solidFill>
              </a:rPr>
              <a:t> new.</a:t>
            </a:r>
            <a:endParaRPr b="0">
              <a:solidFill>
                <a:srgbClr val="333333"/>
              </a:solidFill>
            </a:endParaRPr>
          </a:p>
          <a:p>
            <a:pPr marL="0" indent="0" algn="just" defTabSz="457200">
              <a:spcBef>
                <a:spcPts val="0"/>
              </a:spcBef>
              <a:buSzTx/>
              <a:buNone/>
              <a:defRPr sz="1800">
                <a:solidFill>
                  <a:srgbClr val="333333"/>
                </a:solidFill>
                <a:effectLst/>
                <a:latin typeface="Menlo Regular"/>
                <a:ea typeface="Menlo Regular"/>
                <a:cs typeface="Menlo Regular"/>
                <a:sym typeface="Menlo Regular"/>
              </a:defRPr>
            </a:pPr>
            <a:r>
              <a:t>	b shape rectangle</a:t>
            </a:r>
          </a:p>
          <a:p>
            <a:pPr marL="0" indent="0" algn="just" defTabSz="457200">
              <a:spcBef>
                <a:spcPts val="0"/>
              </a:spcBef>
              <a:buSzTx/>
              <a:buNone/>
              <a:defRPr sz="1800">
                <a:solidFill>
                  <a:srgbClr val="333333"/>
                </a:solidFill>
                <a:effectLst/>
                <a:latin typeface="Menlo Regular"/>
                <a:ea typeface="Menlo Regular"/>
                <a:cs typeface="Menlo Regular"/>
                <a:sym typeface="Menlo Regular"/>
              </a:defRPr>
            </a:pPr>
            <a:r>
              <a:t>		withBorder;</a:t>
            </a:r>
          </a:p>
          <a:p>
            <a:pPr marL="0" indent="0" algn="just" defTabSz="457200">
              <a:spcBef>
                <a:spcPts val="0"/>
              </a:spcBef>
              <a:buSzTx/>
              <a:buNone/>
              <a:defRPr sz="1800">
                <a:solidFill>
                  <a:srgbClr val="333333"/>
                </a:solidFill>
                <a:effectLst/>
                <a:latin typeface="Menlo Regular"/>
                <a:ea typeface="Menlo Regular"/>
                <a:cs typeface="Menlo Regular"/>
                <a:sym typeface="Menlo Regular"/>
              </a:defRPr>
            </a:pPr>
            <a:r>
              <a:t>		width: [ :cls | cls numberOfVariables * </a:t>
            </a:r>
            <a:r>
              <a:rPr>
                <a:solidFill>
                  <a:srgbClr val="008800"/>
                </a:solidFill>
              </a:rPr>
              <a:t>5</a:t>
            </a:r>
            <a:r>
              <a:t> ];</a:t>
            </a:r>
          </a:p>
          <a:p>
            <a:pPr marL="0" indent="0" algn="just" defTabSz="457200">
              <a:spcBef>
                <a:spcPts val="0"/>
              </a:spcBef>
              <a:buSzTx/>
              <a:buNone/>
              <a:defRPr sz="1800">
                <a:solidFill>
                  <a:srgbClr val="333333"/>
                </a:solidFill>
                <a:effectLst/>
                <a:latin typeface="Menlo Regular"/>
                <a:ea typeface="Menlo Regular"/>
                <a:cs typeface="Menlo Regular"/>
                <a:sym typeface="Menlo Regular"/>
              </a:defRPr>
            </a:pPr>
            <a:r>
              <a:t>		height: [ :cls | cls numberOfMethods ].</a:t>
            </a:r>
          </a:p>
          <a:p>
            <a:pPr marL="0" indent="0" algn="just" defTabSz="457200">
              <a:spcBef>
                <a:spcPts val="0"/>
              </a:spcBef>
              <a:buSzTx/>
              <a:buNone/>
              <a:defRPr sz="1800">
                <a:solidFill>
                  <a:srgbClr val="333333"/>
                </a:solidFill>
                <a:effectLst/>
                <a:latin typeface="Menlo Regular"/>
                <a:ea typeface="Menlo Regular"/>
                <a:cs typeface="Menlo Regular"/>
                <a:sym typeface="Menlo Regular"/>
              </a:defRPr>
            </a:pPr>
          </a:p>
          <a:p>
            <a:pPr marL="0" indent="0" algn="just" defTabSz="457200">
              <a:spcBef>
                <a:spcPts val="0"/>
              </a:spcBef>
              <a:buSzTx/>
              <a:buNone/>
              <a:defRPr sz="1800">
                <a:solidFill>
                  <a:srgbClr val="333333"/>
                </a:solidFill>
                <a:effectLst/>
                <a:latin typeface="Menlo Regular"/>
                <a:ea typeface="Menlo Regular"/>
                <a:cs typeface="Menlo Regular"/>
                <a:sym typeface="Menlo Regular"/>
              </a:defRPr>
            </a:pPr>
            <a:r>
              <a:t>	b nodes: </a:t>
            </a:r>
            <a:r>
              <a:rPr b="1">
                <a:solidFill>
                  <a:srgbClr val="880000"/>
                </a:solidFill>
              </a:rPr>
              <a:t>Collection</a:t>
            </a:r>
            <a:r>
              <a:t> withAllSubclasses.</a:t>
            </a:r>
          </a:p>
          <a:p>
            <a:pPr marL="0" indent="0" algn="just" defTabSz="457200">
              <a:spcBef>
                <a:spcPts val="0"/>
              </a:spcBef>
              <a:buSzTx/>
              <a:buNone/>
              <a:defRPr sz="1800">
                <a:solidFill>
                  <a:srgbClr val="333333"/>
                </a:solidFill>
                <a:effectLst/>
                <a:latin typeface="Menlo Regular"/>
                <a:ea typeface="Menlo Regular"/>
                <a:cs typeface="Menlo Regular"/>
                <a:sym typeface="Menlo Regular"/>
              </a:defRPr>
            </a:pPr>
            <a:r>
              <a:t>	b edges connectToAll: [ :cls | cls subclasses ].</a:t>
            </a:r>
          </a:p>
          <a:p>
            <a:pPr marL="0" indent="0" algn="just" defTabSz="457200">
              <a:spcBef>
                <a:spcPts val="0"/>
              </a:spcBef>
              <a:buSzTx/>
              <a:buNone/>
              <a:defRPr sz="1800">
                <a:solidFill>
                  <a:srgbClr val="333333"/>
                </a:solidFill>
                <a:effectLst/>
                <a:latin typeface="Menlo Regular"/>
                <a:ea typeface="Menlo Regular"/>
                <a:cs typeface="Menlo Regular"/>
                <a:sym typeface="Menlo Regular"/>
              </a:defRPr>
            </a:pPr>
            <a:r>
              <a:t>	b layout tree.</a:t>
            </a:r>
          </a:p>
          <a:p>
            <a:pPr marL="0" indent="0" algn="just" defTabSz="457200">
              <a:spcBef>
                <a:spcPts val="0"/>
              </a:spcBef>
              <a:buSzTx/>
              <a:buNone/>
              <a:defRPr sz="1800">
                <a:solidFill>
                  <a:srgbClr val="333333"/>
                </a:solidFill>
                <a:effectLst/>
                <a:latin typeface="Menlo Regular"/>
                <a:ea typeface="Menlo Regular"/>
                <a:cs typeface="Menlo Regular"/>
                <a:sym typeface="Menlo Regular"/>
              </a:defRPr>
            </a:pPr>
            <a:r>
              <a:t>	b normalizer</a:t>
            </a:r>
          </a:p>
          <a:p>
            <a:pPr marL="0" indent="0" algn="just" defTabSz="457200">
              <a:spcBef>
                <a:spcPts val="0"/>
              </a:spcBef>
              <a:buSzTx/>
              <a:buNone/>
              <a:defRPr sz="1800">
                <a:solidFill>
                  <a:srgbClr val="333333"/>
                </a:solidFill>
                <a:effectLst/>
                <a:latin typeface="Menlo Regular"/>
                <a:ea typeface="Menlo Regular"/>
                <a:cs typeface="Menlo Regular"/>
                <a:sym typeface="Menlo Regular"/>
              </a:defRPr>
            </a:pPr>
            <a:r>
              <a:t>		normalizeColorAsGray: [ :cls | </a:t>
            </a:r>
          </a:p>
          <a:p>
            <a:pPr marL="0" indent="0" algn="just" defTabSz="457200">
              <a:spcBef>
                <a:spcPts val="0"/>
              </a:spcBef>
              <a:buSzTx/>
              <a:buNone/>
              <a:defRPr sz="1800">
                <a:solidFill>
                  <a:srgbClr val="333333"/>
                </a:solidFill>
                <a:effectLst/>
                <a:latin typeface="Menlo Regular"/>
                <a:ea typeface="Menlo Regular"/>
                <a:cs typeface="Menlo Regular"/>
                <a:sym typeface="Menlo Regular"/>
              </a:defRPr>
            </a:pPr>
            <a:r>
              <a:t>cls numberOfLinesOfCode ].</a:t>
            </a:r>
          </a:p>
          <a:p>
            <a:pPr marL="0" indent="0" algn="just" defTabSz="457200">
              <a:spcBef>
                <a:spcPts val="0"/>
              </a:spcBef>
              <a:buSzTx/>
              <a:buNone/>
              <a:defRPr sz="1800">
                <a:solidFill>
                  <a:srgbClr val="333333"/>
                </a:solidFill>
                <a:effectLst/>
                <a:latin typeface="Menlo Regular"/>
                <a:ea typeface="Menlo Regular"/>
                <a:cs typeface="Menlo Regular"/>
                <a:sym typeface="Menlo Regular"/>
              </a:defRPr>
            </a:pPr>
            <a:r>
              <a:t>	b</a:t>
            </a:r>
          </a:p>
        </p:txBody>
      </p:sp>
      <p:pic>
        <p:nvPicPr>
          <p:cNvPr id="474" name="EpidemiologicalAfrica2.png" descr="EpidemiologicalAfrica2.png"/>
          <p:cNvPicPr>
            <a:picLocks noChangeAspect="1"/>
          </p:cNvPicPr>
          <p:nvPr/>
        </p:nvPicPr>
        <p:blipFill>
          <a:blip r:embed="rId3">
            <a:extLst/>
          </a:blip>
          <a:stretch>
            <a:fillRect/>
          </a:stretch>
        </p:blipFill>
        <p:spPr>
          <a:xfrm>
            <a:off x="7214861" y="8003096"/>
            <a:ext cx="5600310" cy="2752516"/>
          </a:xfrm>
          <a:prstGeom prst="rect">
            <a:avLst/>
          </a:prstGeom>
          <a:ln w="12700">
            <a:miter lim="400000"/>
          </a:ln>
        </p:spPr>
      </p:pic>
      <p:pic>
        <p:nvPicPr>
          <p:cNvPr id="475" name="far-low.png" descr="far-low.png"/>
          <p:cNvPicPr>
            <a:picLocks noChangeAspect="1"/>
          </p:cNvPicPr>
          <p:nvPr/>
        </p:nvPicPr>
        <p:blipFill>
          <a:blip r:embed="rId4">
            <a:extLst/>
          </a:blip>
          <a:stretch>
            <a:fillRect/>
          </a:stretch>
        </p:blipFill>
        <p:spPr>
          <a:xfrm>
            <a:off x="134937" y="6929974"/>
            <a:ext cx="6159963" cy="4001502"/>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One hour about Basic"/>
          <p:cNvSpPr txBox="1"/>
          <p:nvPr>
            <p:ph type="title"/>
          </p:nvPr>
        </p:nvSpPr>
        <p:spPr>
          <a:prstGeom prst="rect">
            <a:avLst/>
          </a:prstGeom>
        </p:spPr>
        <p:txBody>
          <a:bodyPr/>
          <a:lstStyle/>
          <a:p>
            <a:pPr/>
            <a:r>
              <a:t>One hour about Basic </a:t>
            </a:r>
          </a:p>
        </p:txBody>
      </p:sp>
      <p:sp>
        <p:nvSpPr>
          <p:cNvPr id="478" name="https://pharoweekly.wordpress.com/2020/05/24/roassal-1-hour-xp-assembly-code-of-gwbasic/"/>
          <p:cNvSpPr txBox="1"/>
          <p:nvPr>
            <p:ph type="body" sz="quarter" idx="1"/>
          </p:nvPr>
        </p:nvSpPr>
        <p:spPr>
          <a:xfrm>
            <a:off x="6362700" y="1549102"/>
            <a:ext cx="5318175" cy="1800772"/>
          </a:xfrm>
          <a:prstGeom prst="rect">
            <a:avLst/>
          </a:prstGeom>
        </p:spPr>
        <p:txBody>
          <a:bodyPr/>
          <a:lstStyle>
            <a:lvl1pPr marL="0" indent="0" algn="just" defTabSz="457200">
              <a:spcBef>
                <a:spcPts val="0"/>
              </a:spcBef>
              <a:buSzTx/>
              <a:buNone/>
              <a:defRPr sz="1900">
                <a:solidFill>
                  <a:srgbClr val="333333"/>
                </a:solidFill>
                <a:latin typeface="Menlo Regular"/>
                <a:ea typeface="Menlo Regular"/>
                <a:cs typeface="Menlo Regular"/>
                <a:sym typeface="Menlo Regular"/>
              </a:defRPr>
            </a:lvl1pPr>
          </a:lstStyle>
          <a:p>
            <a:pPr>
              <a:defRPr b="1">
                <a:solidFill>
                  <a:srgbClr val="880000"/>
                </a:solidFill>
                <a:effectLst/>
              </a:defRPr>
            </a:pPr>
            <a:r>
              <a:rPr b="0">
                <a:solidFill>
                  <a:srgbClr val="333333"/>
                </a:solidFill>
              </a:rPr>
              <a:t>https://pharoweekly.wordpress.com/2020/05/24/roassal-1-hour-xp-assembly-code-of-gwbasic/</a:t>
            </a:r>
          </a:p>
        </p:txBody>
      </p:sp>
      <p:pic>
        <p:nvPicPr>
          <p:cNvPr id="479" name="unknown.png" descr="unknown.png"/>
          <p:cNvPicPr>
            <a:picLocks noChangeAspect="1"/>
          </p:cNvPicPr>
          <p:nvPr/>
        </p:nvPicPr>
        <p:blipFill>
          <a:blip r:embed="rId2">
            <a:extLst/>
          </a:blip>
          <a:stretch>
            <a:fillRect/>
          </a:stretch>
        </p:blipFill>
        <p:spPr>
          <a:xfrm>
            <a:off x="286593" y="2143373"/>
            <a:ext cx="5080001" cy="1968501"/>
          </a:xfrm>
          <a:prstGeom prst="rect">
            <a:avLst/>
          </a:prstGeom>
          <a:ln w="12700">
            <a:miter lim="400000"/>
          </a:ln>
        </p:spPr>
      </p:pic>
      <p:pic>
        <p:nvPicPr>
          <p:cNvPr id="480" name="screen_shot_2020-05-23_at_17.29.40-1.png" descr="screen_shot_2020-05-23_at_17.29.40-1.png"/>
          <p:cNvPicPr>
            <a:picLocks noChangeAspect="1"/>
          </p:cNvPicPr>
          <p:nvPr/>
        </p:nvPicPr>
        <p:blipFill>
          <a:blip r:embed="rId3">
            <a:extLst/>
          </a:blip>
          <a:stretch>
            <a:fillRect/>
          </a:stretch>
        </p:blipFill>
        <p:spPr>
          <a:xfrm>
            <a:off x="130373" y="4298354"/>
            <a:ext cx="7366001" cy="5029201"/>
          </a:xfrm>
          <a:prstGeom prst="rect">
            <a:avLst/>
          </a:prstGeom>
          <a:ln w="12700">
            <a:miter lim="400000"/>
          </a:ln>
        </p:spPr>
      </p:pic>
      <p:pic>
        <p:nvPicPr>
          <p:cNvPr id="481" name="screen_shot_2020-05-23_at_17.31.26.png" descr="screen_shot_2020-05-23_at_17.31.26.png"/>
          <p:cNvPicPr>
            <a:picLocks noChangeAspect="1"/>
          </p:cNvPicPr>
          <p:nvPr/>
        </p:nvPicPr>
        <p:blipFill>
          <a:blip r:embed="rId4">
            <a:extLst/>
          </a:blip>
          <a:stretch>
            <a:fillRect/>
          </a:stretch>
        </p:blipFill>
        <p:spPr>
          <a:xfrm>
            <a:off x="7531100" y="3962922"/>
            <a:ext cx="5641704" cy="5700066"/>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3" name="UIExtract.jpeg" descr="UIExtract.jpeg"/>
          <p:cNvPicPr>
            <a:picLocks noChangeAspect="1"/>
          </p:cNvPicPr>
          <p:nvPr/>
        </p:nvPicPr>
        <p:blipFill>
          <a:blip r:embed="rId2">
            <a:extLst/>
          </a:blip>
          <a:stretch>
            <a:fillRect/>
          </a:stretch>
        </p:blipFill>
        <p:spPr>
          <a:xfrm>
            <a:off x="0" y="-33070"/>
            <a:ext cx="13827577" cy="9819740"/>
          </a:xfrm>
          <a:prstGeom prst="rect">
            <a:avLst/>
          </a:prstGeom>
          <a:ln w="12700">
            <a:miter lim="400000"/>
          </a:ln>
        </p:spPr>
      </p:pic>
      <p:sp>
        <p:nvSpPr>
          <p:cNvPr id="484" name="Double-click to edit"/>
          <p:cNvSpPr txBox="1"/>
          <p:nvPr>
            <p:ph type="title"/>
          </p:nvPr>
        </p:nvSpPr>
        <p:spPr>
          <a:prstGeom prst="rect">
            <a:avLst/>
          </a:prstGeom>
        </p:spPr>
        <p:txBody>
          <a:bodyPr/>
          <a:lstStyle/>
          <a:p>
            <a:pPr/>
          </a:p>
        </p:txBody>
      </p:sp>
      <p:sp>
        <p:nvSpPr>
          <p:cNvPr id="485" name="Double-click to edit"/>
          <p:cNvSpPr txBox="1"/>
          <p:nvPr>
            <p:ph type="body" idx="1"/>
          </p:nvPr>
        </p:nvSpPr>
        <p:spPr>
          <a:prstGeom prst="rect">
            <a:avLst/>
          </a:prstGeom>
        </p:spPr>
        <p:txBody>
          <a:bodyPr/>
          <a:lstStyle/>
          <a:p>
            <a:pPr/>
          </a:p>
        </p:txBody>
      </p:sp>
      <p:pic>
        <p:nvPicPr>
          <p:cNvPr id="486" name="Advanced UIs at… Advanced UIs at Thales (flights, submarines,…)2D, 3D, Tactile, VR,…" descr="Advanced UIs at… Advanced UIs at Thales (flights, submarines,…)2D, 3D, Tactile, VR,…"/>
          <p:cNvPicPr>
            <a:picLocks noChangeAspect="0"/>
          </p:cNvPicPr>
          <p:nvPr/>
        </p:nvPicPr>
        <p:blipFill>
          <a:blip r:embed="rId3">
            <a:extLst/>
          </a:blip>
          <a:stretch>
            <a:fillRect/>
          </a:stretch>
        </p:blipFill>
        <p:spPr>
          <a:xfrm>
            <a:off x="5287696" y="1261308"/>
            <a:ext cx="7616788" cy="2785984"/>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8" name="Image" descr="Image"/>
          <p:cNvPicPr>
            <a:picLocks noChangeAspect="1"/>
          </p:cNvPicPr>
          <p:nvPr/>
        </p:nvPicPr>
        <p:blipFill>
          <a:blip r:embed="rId2">
            <a:alphaModFix amt="63742"/>
            <a:extLst/>
          </a:blip>
          <a:stretch>
            <a:fillRect/>
          </a:stretch>
        </p:blipFill>
        <p:spPr>
          <a:xfrm>
            <a:off x="-1731169" y="-757113"/>
            <a:ext cx="16467312" cy="10978208"/>
          </a:xfrm>
          <a:prstGeom prst="rect">
            <a:avLst/>
          </a:prstGeom>
          <a:ln w="12700">
            <a:miter lim="400000"/>
          </a:ln>
        </p:spPr>
      </p:pic>
      <p:sp>
        <p:nvSpPr>
          <p:cNvPr id="489" name="Fun, simple…"/>
          <p:cNvSpPr txBox="1"/>
          <p:nvPr>
            <p:ph type="body" idx="1"/>
          </p:nvPr>
        </p:nvSpPr>
        <p:spPr>
          <a:xfrm>
            <a:off x="7574759" y="2300015"/>
            <a:ext cx="11480801" cy="6362701"/>
          </a:xfrm>
          <a:prstGeom prst="rect">
            <a:avLst/>
          </a:prstGeom>
        </p:spPr>
        <p:txBody>
          <a:bodyPr/>
          <a:lstStyle/>
          <a:p>
            <a:pPr marL="0" indent="0" defTabSz="379729">
              <a:spcBef>
                <a:spcPts val="1500"/>
              </a:spcBef>
              <a:buSzTx/>
              <a:buNone/>
              <a:defRPr sz="5655">
                <a:effectLst>
                  <a:outerShdw sx="100000" sy="100000" kx="0" ky="0" algn="b" rotWithShape="0" blurRad="33020" dist="16510" dir="5400000">
                    <a:srgbClr val="000000"/>
                  </a:outerShdw>
                </a:effectLst>
              </a:defRPr>
            </a:pPr>
            <a:r>
              <a:t>Fun, simple</a:t>
            </a:r>
          </a:p>
          <a:p>
            <a:pPr marL="0" indent="0" defTabSz="379729">
              <a:spcBef>
                <a:spcPts val="1500"/>
              </a:spcBef>
              <a:buSzTx/>
              <a:buNone/>
              <a:defRPr sz="5655">
                <a:effectLst>
                  <a:outerShdw sx="100000" sy="100000" kx="0" ky="0" algn="b" rotWithShape="0" blurRad="33020" dist="16510" dir="5400000">
                    <a:srgbClr val="000000"/>
                  </a:outerShdw>
                </a:effectLst>
              </a:defRPr>
            </a:pPr>
            <a:r>
              <a:t>Pure &amp; elegant </a:t>
            </a:r>
          </a:p>
          <a:p>
            <a:pPr marL="0" indent="0" defTabSz="379729">
              <a:spcBef>
                <a:spcPts val="1500"/>
              </a:spcBef>
              <a:buSzTx/>
              <a:buNone/>
              <a:defRPr sz="5655">
                <a:effectLst>
                  <a:outerShdw sx="100000" sy="100000" kx="0" ky="0" algn="b" rotWithShape="0" blurRad="33020" dist="16510" dir="5400000">
                    <a:srgbClr val="000000"/>
                  </a:outerShdw>
                </a:effectLst>
              </a:defRPr>
            </a:pPr>
            <a:r>
              <a:t>Productive</a:t>
            </a:r>
          </a:p>
          <a:p>
            <a:pPr marL="0" indent="0" defTabSz="379729">
              <a:spcBef>
                <a:spcPts val="1500"/>
              </a:spcBef>
              <a:buSzTx/>
              <a:buNone/>
              <a:defRPr sz="5655">
                <a:effectLst>
                  <a:outerShdw sx="100000" sy="100000" kx="0" ky="0" algn="b" rotWithShape="0" blurRad="33020" dist="16510" dir="5400000">
                    <a:srgbClr val="000000"/>
                  </a:outerShdw>
                </a:effectLst>
              </a:defRPr>
            </a:pPr>
            <a:r>
              <a:t>Empowering</a:t>
            </a:r>
          </a:p>
          <a:p>
            <a:pPr marL="0" indent="0" defTabSz="379729">
              <a:spcBef>
                <a:spcPts val="1500"/>
              </a:spcBef>
              <a:buSzTx/>
              <a:buNone/>
              <a:defRPr sz="5655">
                <a:effectLst>
                  <a:outerShdw sx="100000" sy="100000" kx="0" ky="0" algn="b" rotWithShape="0" blurRad="33020" dist="16510" dir="5400000">
                    <a:srgbClr val="000000"/>
                  </a:outerShdw>
                </a:effectLst>
              </a:defRPr>
            </a:pPr>
            <a:r>
              <a:t>Addictive</a:t>
            </a:r>
          </a:p>
          <a:p>
            <a:pPr marL="0" indent="0" defTabSz="379729">
              <a:spcBef>
                <a:spcPts val="1500"/>
              </a:spcBef>
              <a:buSzTx/>
              <a:buNone/>
              <a:defRPr sz="5655">
                <a:effectLst>
                  <a:outerShdw sx="100000" sy="100000" kx="0" ky="0" algn="b" rotWithShape="0" blurRad="33020" dist="16510" dir="5400000">
                    <a:srgbClr val="000000"/>
                  </a:outerShdw>
                </a:effectLst>
              </a:defRPr>
            </a:pPr>
            <a:r>
              <a:t>Full access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Yes the full Syntax!"/>
          <p:cNvSpPr txBox="1"/>
          <p:nvPr>
            <p:ph type="title"/>
          </p:nvPr>
        </p:nvSpPr>
        <p:spPr>
          <a:prstGeom prst="rect">
            <a:avLst/>
          </a:prstGeom>
        </p:spPr>
        <p:txBody>
          <a:bodyPr/>
          <a:lstStyle/>
          <a:p>
            <a:pPr/>
            <a:r>
              <a:t>Yes the full Syntax!</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1" name="Screenshot 2020-07-02 at 10.37.45.png" descr="Screenshot 2020-07-02 at 10.37.45.png"/>
          <p:cNvPicPr>
            <a:picLocks noChangeAspect="1"/>
          </p:cNvPicPr>
          <p:nvPr/>
        </p:nvPicPr>
        <p:blipFill>
          <a:blip r:embed="rId2">
            <a:extLst/>
          </a:blip>
          <a:stretch>
            <a:fillRect/>
          </a:stretch>
        </p:blipFill>
        <p:spPr>
          <a:xfrm>
            <a:off x="1452370" y="128168"/>
            <a:ext cx="9650564" cy="7922591"/>
          </a:xfrm>
          <a:prstGeom prst="rect">
            <a:avLst/>
          </a:prstGeom>
          <a:ln w="12700">
            <a:miter lim="400000"/>
          </a:ln>
        </p:spPr>
      </p:pic>
      <p:pic>
        <p:nvPicPr>
          <p:cNvPr id="492" name="jdevlogoLeBon.png" descr="jdevlogoLeBon.png"/>
          <p:cNvPicPr>
            <a:picLocks noChangeAspect="1"/>
          </p:cNvPicPr>
          <p:nvPr/>
        </p:nvPicPr>
        <p:blipFill>
          <a:blip r:embed="rId3">
            <a:extLst/>
          </a:blip>
          <a:stretch>
            <a:fillRect/>
          </a:stretch>
        </p:blipFill>
        <p:spPr>
          <a:xfrm>
            <a:off x="1718223" y="8582838"/>
            <a:ext cx="1547513" cy="690450"/>
          </a:xfrm>
          <a:prstGeom prst="rect">
            <a:avLst/>
          </a:prstGeom>
          <a:ln w="12700">
            <a:miter lim="400000"/>
          </a:ln>
        </p:spPr>
      </p:pic>
      <p:pic>
        <p:nvPicPr>
          <p:cNvPr id="493" name="Screenshot 2020-07-08 at 09.32.48.png" descr="Screenshot 2020-07-08 at 09.32.48.png"/>
          <p:cNvPicPr>
            <a:picLocks noChangeAspect="1"/>
          </p:cNvPicPr>
          <p:nvPr/>
        </p:nvPicPr>
        <p:blipFill>
          <a:blip r:embed="rId4">
            <a:extLst/>
          </a:blip>
          <a:stretch>
            <a:fillRect/>
          </a:stretch>
        </p:blipFill>
        <p:spPr>
          <a:xfrm>
            <a:off x="3548882" y="8533855"/>
            <a:ext cx="2333827" cy="1003328"/>
          </a:xfrm>
          <a:prstGeom prst="rect">
            <a:avLst/>
          </a:prstGeom>
          <a:ln w="12700">
            <a:miter lim="400000"/>
          </a:ln>
        </p:spPr>
      </p:pic>
      <p:pic>
        <p:nvPicPr>
          <p:cNvPr id="494" name="UL-RVB-2014.png" descr="UL-RVB-2014.png"/>
          <p:cNvPicPr>
            <a:picLocks noChangeAspect="1"/>
          </p:cNvPicPr>
          <p:nvPr/>
        </p:nvPicPr>
        <p:blipFill>
          <a:blip r:embed="rId5">
            <a:extLst/>
          </a:blip>
          <a:stretch>
            <a:fillRect/>
          </a:stretch>
        </p:blipFill>
        <p:spPr>
          <a:xfrm>
            <a:off x="6742376" y="8644763"/>
            <a:ext cx="2333827" cy="781511"/>
          </a:xfrm>
          <a:prstGeom prst="rect">
            <a:avLst/>
          </a:prstGeom>
          <a:ln w="12700">
            <a:miter lim="400000"/>
          </a:ln>
        </p:spPr>
      </p:pic>
      <p:pic>
        <p:nvPicPr>
          <p:cNvPr id="495" name="Unknown.jpeg" descr="Unknown.jpeg"/>
          <p:cNvPicPr>
            <a:picLocks noChangeAspect="1"/>
          </p:cNvPicPr>
          <p:nvPr/>
        </p:nvPicPr>
        <p:blipFill>
          <a:blip r:embed="rId6">
            <a:extLst/>
          </a:blip>
          <a:stretch>
            <a:fillRect/>
          </a:stretch>
        </p:blipFill>
        <p:spPr>
          <a:xfrm>
            <a:off x="9850744" y="8278805"/>
            <a:ext cx="1547513" cy="1513427"/>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