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554b577e49_2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554b577e49_2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54b577e49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554b577e49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54b577e49_2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54b577e49_2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554b577e49_2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554b577e49_2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554b577e49_2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554b577e49_2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54b577e49_2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54b577e49_2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554b577e49_2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554b577e49_2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52a015d7a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52a015d7a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 resolver esto, los intérpretes y los compiladores proponen 2 enfoques distintos.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 el caso del intérprete, el programa fuente se va a ir traduciendo y </a:t>
            </a:r>
            <a:r>
              <a:rPr lang="en"/>
              <a:t>evaluando </a:t>
            </a:r>
            <a:r>
              <a:rPr lang="en"/>
              <a:t>instrucción por instrucción</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Mientras que en el compilador esa traducción se hace a priori (</a:t>
            </a:r>
            <a:r>
              <a:rPr i="1" lang="en"/>
              <a:t>ahead-of-time</a:t>
            </a:r>
            <a:r>
              <a:rPr lang="en"/>
              <a:t>), generando el programa completo en código máquina, que después puede ser ejecutado directamente en la CPU.</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52a015d7a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52a015d7a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 intérprete es un programa que recibe como input un programa a ejecutar en forma de texto, y va </a:t>
            </a:r>
            <a:r>
              <a:rPr b="1" lang="en"/>
              <a:t>evaluando</a:t>
            </a:r>
            <a:r>
              <a:rPr lang="en"/>
              <a:t> cada una de las instrucciones de ese programa.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Para eso, el intérprete durante su ejecución va generando estructuras de datos intermedias a partir del código fuente.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52947c0f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52947c0f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El primer problema que tiene que resolver el intérprete es el de dar una semántica al texto.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Para esto, tiene que ir recorriendo el string, agrupando caracteres en unidades (variables, mensajes, literales) llamadas tokens, y entender cómo estos tokens se relacionan.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En general, la estructura que se usa para representar eso es un Abstract Syntax Tree, o AST. El AST es un árbol (como su nombre lo indica :P), donde cada nodo representa un elemento sintáctico del programa, y las relaciones entre los nodos reflejan las dependencias entre los elementos; es decir, su precedencia.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Por ejemplo, en este caso tenemos literales, variables y mensajes.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f510d59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f510d59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we’re going to</a:t>
            </a:r>
            <a:r>
              <a:rPr lang="en"/>
              <a:t> talk about Virtual Machines, such as the one that powers Pharo.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you’re familiar with the concept of a Virtual Machine, but just for the </a:t>
            </a:r>
            <a:r>
              <a:rPr lang="en"/>
              <a:t>sake</a:t>
            </a:r>
            <a:r>
              <a:rPr lang="en"/>
              <a:t> of completeness, I’ll say that a virtual machine is an environment that allows executing a programming language. The goal of having a </a:t>
            </a:r>
            <a:r>
              <a:rPr i="1" lang="en"/>
              <a:t>virtual</a:t>
            </a:r>
            <a:r>
              <a:rPr lang="en"/>
              <a:t> machine on top of a </a:t>
            </a:r>
            <a:r>
              <a:rPr i="1" lang="en"/>
              <a:t>physical</a:t>
            </a:r>
            <a:r>
              <a:rPr lang="en"/>
              <a:t> machine is to make code platform-</a:t>
            </a:r>
            <a:r>
              <a:rPr lang="en">
                <a:solidFill>
                  <a:schemeClr val="dk1"/>
                </a:solidFill>
              </a:rPr>
              <a:t>independent from specific hardware. This means that any program that run in the VM will run in any platform for which the virtual machine is implemented.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virtual machines have many responsibilities: they keep all the context of the execution of a program, they manage memory, they handle the interaction with the underlying operating system.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But today, I want to focus on the most essential task of the virtual machine…</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2947c0f7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52947c0f7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Once we have this structure, interpreting the program means walking over this tree, understand the semantics of each node and perform the corresponding operations in the interpreter.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Como parte de este proceso, se suele utilizar una estructura llamada stack para </a:t>
            </a:r>
            <a:r>
              <a:rPr lang="en">
                <a:solidFill>
                  <a:schemeClr val="dk1"/>
                </a:solidFill>
              </a:rPr>
              <a:t>mantener</a:t>
            </a:r>
            <a:r>
              <a:rPr lang="en">
                <a:solidFill>
                  <a:schemeClr val="dk1"/>
                </a:solidFill>
              </a:rPr>
              <a:t> el estado a medida que se recorre el árbol. Lo que vamos a ir haciendo entonces es recorrer cada uno de los nodos, y al hacerlo vamos a poner y sacar elementos de ese stack.</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2947c0f7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2947c0f7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52947c0f7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52947c0f7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Precedence is explicit in the tree=&gt; the lower in the tree, the higher the precedence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52947c0f7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52947c0f7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947c0f7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2947c0f7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52947c0f7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52947c0f7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52947c0f7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52947c0f7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52947c0f7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52947c0f7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Lo interesante es que acá es que la semántica de tu lenguaje queda reflejada en la lógica misma del intérprete.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 el </a:t>
            </a:r>
            <a:r>
              <a:rPr lang="en">
                <a:solidFill>
                  <a:schemeClr val="dk1"/>
                </a:solidFill>
              </a:rPr>
              <a:t>intérprete puede estar escrito en cualquier lenguaje que querramos. No hace falta llegar a escribir assembler a mano.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 la práctica igual los intérpretes generalmente están escritos en lenguajes de más bajo nivel, como C o C++, por temas de performance, y porque estos lenguajes tienen mayores posibilidades de manejo de memoria.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 el caso de Pharo, el intérprete está escrito en Pharo :P…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Bueno, en realidad en un subset de Pharo, que después se transpila a 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52947c0f7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52947c0f7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Depende. Si lo que queremos nomás es tener una implementación de nuestro lenguaje, ¡entonces sí!</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Algo piola de los intérpretes de AST es que en general son sencillos de entender, de escribir, </a:t>
            </a:r>
            <a:r>
              <a:rPr lang="en">
                <a:solidFill>
                  <a:schemeClr val="dk1"/>
                </a:solidFill>
              </a:rPr>
              <a:t>de extender, y que hacer experimentos es bastante rápido.</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El problema con una implementación </a:t>
            </a:r>
            <a:r>
              <a:rPr i="1" lang="en"/>
              <a:t>naive</a:t>
            </a:r>
            <a:r>
              <a:rPr lang="en"/>
              <a:t> de un intérprete de AST es que la performance no va a ser la mejor.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Y eso es por varios motivos, pero un par que quiero destacar son que:</a:t>
            </a:r>
            <a:endParaRPr/>
          </a:p>
          <a:p>
            <a:pPr indent="-298450" lvl="0" marL="457200" rtl="0" algn="l">
              <a:spcBef>
                <a:spcPts val="0"/>
              </a:spcBef>
              <a:spcAft>
                <a:spcPts val="0"/>
              </a:spcAft>
              <a:buSzPts val="1100"/>
              <a:buChar char="-"/>
            </a:pPr>
            <a:r>
              <a:rPr lang="en"/>
              <a:t>recorrer árboles es una operación no trivial a nivel computacional, estás moviéndote de acá para allá en distintas partes de la memoria todo el tiempo y eso en general es costoso</a:t>
            </a:r>
            <a:endParaRPr/>
          </a:p>
          <a:p>
            <a:pPr indent="-298450" lvl="0" marL="457200" rtl="0" algn="l">
              <a:spcBef>
                <a:spcPts val="0"/>
              </a:spcBef>
              <a:spcAft>
                <a:spcPts val="0"/>
              </a:spcAft>
              <a:buSzPts val="1100"/>
              <a:buChar char="-"/>
            </a:pPr>
            <a:r>
              <a:rPr lang="en"/>
              <a:t>cada vez que interpretás un nodo del AST tenés que hacer todo el proceso de entender qué tipo de nodo es, qué operación tenés que realizar, etc</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52a015d7a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52a015d7a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Antes de ver cómo podemos addressear esas limitaciones, vamos a ver cómo funciona el otro enfoque que mencionamos: la compilación.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Como dijimos, un compilador es un </a:t>
            </a:r>
            <a:r>
              <a:rPr i="1" lang="en"/>
              <a:t>programa</a:t>
            </a:r>
            <a:r>
              <a:rPr lang="en"/>
              <a:t> que traduce otro programa (que recibe como input) de un lenguaje </a:t>
            </a:r>
            <a:r>
              <a:rPr i="1" lang="en"/>
              <a:t>fuente</a:t>
            </a:r>
            <a:r>
              <a:rPr lang="en"/>
              <a:t> a un lenguaje </a:t>
            </a:r>
            <a:r>
              <a:rPr i="1" lang="en"/>
              <a:t>target</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 particular, se puede compilar un lenguaje de código fuente a código máquina. Es lo que hace C, por ejemplo.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 este caso, la primera parte del problema es similar. Pero la diferencia radica que, al momento de recorrer el árbol, lo que vamos a ir haciendo no es ejecuta</a:t>
            </a:r>
            <a:r>
              <a:rPr lang="en"/>
              <a:t>nd</a:t>
            </a:r>
            <a:r>
              <a:rPr lang="en"/>
              <a:t>o, sino generando instrucciones de código máquina.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Una vez que tengamos toda la traducción a código máquina, podemos simplemente ejecutarlo en la CPU.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Hay algunas cosas que distinguen al proceso de compilación de lo que hace un intérprete: ahead of time, optimizaciones.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2a015d7a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2a015d7a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Which is, receiving a representation of our program, which is </a:t>
            </a:r>
            <a:r>
              <a:rPr lang="en">
                <a:solidFill>
                  <a:schemeClr val="dk1"/>
                </a:solidFill>
              </a:rPr>
              <a:t>something</a:t>
            </a:r>
            <a:r>
              <a:rPr lang="en">
                <a:solidFill>
                  <a:schemeClr val="dk1"/>
                </a:solidFill>
              </a:rPr>
              <a:t> that us programmers can understand but the computer cannot, and </a:t>
            </a:r>
            <a:r>
              <a:rPr i="1" lang="en">
                <a:solidFill>
                  <a:schemeClr val="dk1"/>
                </a:solidFill>
              </a:rPr>
              <a:t>somehow</a:t>
            </a:r>
            <a:r>
              <a:rPr lang="en">
                <a:solidFill>
                  <a:schemeClr val="dk1"/>
                </a:solidFill>
              </a:rPr>
              <a:t> </a:t>
            </a:r>
            <a:r>
              <a:rPr lang="en">
                <a:solidFill>
                  <a:schemeClr val="dk1"/>
                </a:solidFill>
              </a:rPr>
              <a:t>executing</a:t>
            </a:r>
            <a:r>
              <a:rPr lang="en">
                <a:solidFill>
                  <a:schemeClr val="dk1"/>
                </a:solidFill>
              </a:rPr>
              <a:t> it</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We’re going to see that there's not a single way to do this. Today we’ll explore different alternatives, understanding the pros and cons of each and what motivates what is today the most “standard” virtual machine architecture</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52a015d7a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52a015d7a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purpose of a VM is to provide a platform-independent programming environment that abstracts away details of the underlying hardware or operating system and allows a program to execute in the same way on any platform.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Si sólo compilás, agregar funcionalidades de reflection a tu lenguaje se vuelve bastante complicado, porque cuando compilás un montón de conceptos de tu lenguaje (objetos, clases, métodos, etc.) dejan de existir.</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52947c0f7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52947c0f7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52c49ef4b7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52c49ef4b7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Recapitular desventajas de intérpretes y compiladores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52947c0f7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52947c0f7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Podemos compilar nuestro programa, no ya a código máquina…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52c49ef4b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52c49ef4b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sino a una representación intermedia, que esté más cerca de la representación lineal que usar las CPUs, pero que siga siendo independiente de la plataforma.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esta representación se la llama bytecode, porque cada una de los códigos de estas operaciones se representa en general como un byte en memoria.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52c49ef4b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52c49ef4b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 que vamos a hacer entonces es primero compilar nuestro código a bytecode (</a:t>
            </a:r>
            <a:r>
              <a:rPr i="1" lang="en"/>
              <a:t>ahead-of-time</a:t>
            </a:r>
            <a:r>
              <a:rPr lang="en"/>
              <a:t>), y luego vamos a tener un intérprete de dicho bytecode.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 forma en la se maneja cada bytecode sigue siendo similar a como era con los nodos de AST (cada operación mete o saca valores del stack).</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Como estas instrucciones son más cercanas al código máquina, el costo de interpretarlas es menor. Y como ahora un método es simplemente una secuencia de bytecodes, recorrerlo también se vuelve mucho más eficiente.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Incluso se pueden hacer optimizaciones como, ni bien arrancas a interpretar un bytecode, ir yendo a buscar el siguiente para ganar tiempo.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 interesante </a:t>
            </a:r>
            <a:r>
              <a:rPr lang="en"/>
              <a:t>también es que</a:t>
            </a:r>
            <a:r>
              <a:rPr lang="en"/>
              <a:t> ahora la “frontera” de lo que consideramos una máquina virtual cambió. El </a:t>
            </a:r>
            <a:r>
              <a:rPr i="1" lang="en"/>
              <a:t>input</a:t>
            </a:r>
            <a:r>
              <a:rPr lang="en"/>
              <a:t> de la VM no va a ser código fuente, sino bytecode.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Esto también tiene un corolario que vale la pena mencionar…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52a015d7a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52a015d7a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52c49ef4b7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52c49ef4b7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Todavía hay que ir a buscar cada bytecode y decodearlo para ver cómo interpretarlo.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Que tal si compilamos el código, pero no ahead-of-time como vimos antes, sino </a:t>
            </a:r>
            <a:r>
              <a:rPr i="1" lang="en"/>
              <a:t>just-in-time</a:t>
            </a:r>
            <a:r>
              <a:rPr lang="en"/>
              <a:t>, es decir, </a:t>
            </a:r>
            <a:r>
              <a:rPr lang="en"/>
              <a:t>en tiempo de ejecución, y para aquellos métodos que consideramos </a:t>
            </a:r>
            <a:r>
              <a:rPr i="1" lang="en"/>
              <a:t>calientes</a:t>
            </a:r>
            <a:r>
              <a:rPr lang="en"/>
              <a:t>, es decir, que se ejecutan muy frecuentemente.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Esto se puede evitar compilando el método una vez a código máquina y guardando el código generado en una caché de código. De esta forma, cada vez que hay que ejecutar ese método, se puede utilizar directamente la versión en código máquina.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 a su vez, si es código que corre mucho, puede tener sentido “invertir” parte del tiempo en optimizarlo, para que corra más rápido. Aunque hay que tener en cuenta que ahora hay que encontrar un tradeoff que tenga sentido entre tiempo dedicado a compilar (y optimizar código) y el tiempo dedicado a ejecutar lo que queremos correr.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 esos casos, el código máquina se genera on-demand, para aquellas porciones de código que corren muy frecuentemente, y se guardan una </a:t>
            </a:r>
            <a:r>
              <a:rPr lang="en"/>
              <a:t>caché</a:t>
            </a:r>
            <a:r>
              <a:rPr lang="en"/>
              <a:t> para reutilizarse.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536f24255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536f24255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 compiler: busca generar código rápido, aunque no esté tan optimizado. Template-based compiler: para cada bytecode, genera una secuencia de instrucciones de código máquina. Los métodos se forman entonces “encajando” estas piezas. El método nunca se optimiza como un “todo”.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Dado que este código se genera en tiempo de ejecución, podemos generar código máquina específico para la arquitectura donde la aplicación está corriendo.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536f24255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536f24255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22f6cda0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22f6cda0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today we’ll be talking about 2 main things, as the name of the talk already gave away: interpreters and compilers.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But before going into the specifics of how each of them works, I want to start off with a </a:t>
            </a:r>
            <a:r>
              <a:rPr lang="en">
                <a:solidFill>
                  <a:schemeClr val="dk1"/>
                </a:solidFill>
              </a:rPr>
              <a:t>metaphor </a:t>
            </a:r>
            <a:r>
              <a:rPr lang="en">
                <a:solidFill>
                  <a:schemeClr val="dk1"/>
                </a:solidFill>
              </a:rPr>
              <a:t>to make a clear distinction between the two.</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536f24255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536f24255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Optimizing compiler: busca generar código más optimizado, aunque la generación tarde más tiempo.</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554b577e49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554b577e49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554b577e49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554b577e49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554b577e49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554b577e49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554b577e49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1554b577e49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554b577e49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554b577e49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554b577e49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554b577e49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554b577e49_2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554b577e49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 solo realiza optimizaciones “generales”, sino que también puede usar información de profiling para generar </a:t>
            </a:r>
            <a:r>
              <a:rPr b="1" lang="en">
                <a:solidFill>
                  <a:schemeClr val="dk1"/>
                </a:solidFill>
              </a:rPr>
              <a:t>optimizaciones especulativas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 que se hace es especializar los métodos para que trabajen con un tipo de datos en particular (desarrollar).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 caso de que estas especializaciones dejen de cumplirse, hay que revertirlas.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536f24255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536f24255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52947c0f7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52947c0f7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54b577e49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554b577e49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554b577e49_2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1554b577e49_2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576ed3c99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576ed3c99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Recapitular desventajas de intérpretes y compiladores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1529dd8ba6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1529dd8ba6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576ed3c99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576ed3c99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578d3cc5a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578d3cc5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529dd8ba6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529dd8ba6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554b577e49_2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1554b577e49_2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5b876122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15b876122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5b876122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15b876122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Show working example, showcasing performance improvement of vector vs scalar implementation</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5b876122f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5b876122f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554b577e49_2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554b577e49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5b876122f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5b876122f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52947c0f7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52947c0f7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2947c0f78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2947c0f7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t>
            </a:r>
            <a:r>
              <a:rPr lang="en">
                <a:solidFill>
                  <a:schemeClr val="dk1"/>
                </a:solidFill>
              </a:rPr>
              <a:t>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54b577e49_2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54b577e49_2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54b577e49_2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54b577e49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Pablo: va leyendo las instrucciones de la receta una por una y me dice qué hacer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Guille: me traduce toda la receta, y yo después la sigo</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30.png"/><Relationship Id="rId5" Type="http://schemas.openxmlformats.org/officeDocument/2006/relationships/image" Target="../media/image36.png"/><Relationship Id="rId6"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7.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1.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08800"/>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latin typeface="Helvetica Neue"/>
                <a:ea typeface="Helvetica Neue"/>
                <a:cs typeface="Helvetica Neue"/>
                <a:sym typeface="Helvetica Neue"/>
              </a:rPr>
              <a:t>Interpreters, compilers</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b="1" sz="4800">
              <a:latin typeface="Helvetica Neue"/>
              <a:ea typeface="Helvetica Neue"/>
              <a:cs typeface="Helvetica Neue"/>
              <a:sym typeface="Helvetica Neue"/>
            </a:endParaRPr>
          </a:p>
        </p:txBody>
      </p:sp>
      <p:sp>
        <p:nvSpPr>
          <p:cNvPr id="55" name="Google Shape;55;p13"/>
          <p:cNvSpPr txBox="1"/>
          <p:nvPr/>
        </p:nvSpPr>
        <p:spPr>
          <a:xfrm>
            <a:off x="311700" y="4280750"/>
            <a:ext cx="4133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Nico Rainhart</a:t>
            </a:r>
            <a:endParaRPr b="1">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RMoD</a:t>
            </a:r>
            <a:r>
              <a:rPr b="1" lang="en">
                <a:solidFill>
                  <a:schemeClr val="dk1"/>
                </a:solidFill>
                <a:latin typeface="Helvetica Neue"/>
                <a:ea typeface="Helvetica Neue"/>
                <a:cs typeface="Helvetica Neue"/>
                <a:sym typeface="Helvetica Neue"/>
              </a:rPr>
              <a:t> - September 2022</a:t>
            </a:r>
            <a:endParaRPr b="1">
              <a:solidFill>
                <a:schemeClr val="dk1"/>
              </a:solidFill>
              <a:latin typeface="Helvetica Neue"/>
              <a:ea typeface="Helvetica Neue"/>
              <a:cs typeface="Helvetica Neue"/>
              <a:sym typeface="Helvetica Neue"/>
            </a:endParaRPr>
          </a:p>
        </p:txBody>
      </p:sp>
      <p:sp>
        <p:nvSpPr>
          <p:cNvPr id="56" name="Google Shape;56;p13"/>
          <p:cNvSpPr txBox="1"/>
          <p:nvPr/>
        </p:nvSpPr>
        <p:spPr>
          <a:xfrm>
            <a:off x="324851" y="2446400"/>
            <a:ext cx="7017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666666"/>
                </a:solidFill>
                <a:latin typeface="Helvetica Neue"/>
                <a:ea typeface="Helvetica Neue"/>
                <a:cs typeface="Helvetica Neue"/>
                <a:sym typeface="Helvetica Neue"/>
              </a:rPr>
              <a:t>and how I learned to cook thanks to Guille &amp; Pablo</a:t>
            </a:r>
            <a:endParaRPr b="1" sz="3700">
              <a:solidFill>
                <a:srgbClr val="666666"/>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1" name="Google Shape;17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2" name="Google Shape;172;p22"/>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73" name="Google Shape;173;p22"/>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174" name="Google Shape;174;p22"/>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175" name="Google Shape;175;p22"/>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176" name="Google Shape;176;p22"/>
          <p:cNvPicPr preferRelativeResize="0"/>
          <p:nvPr/>
        </p:nvPicPr>
        <p:blipFill>
          <a:blip r:embed="rId5">
            <a:alphaModFix/>
          </a:blip>
          <a:stretch>
            <a:fillRect/>
          </a:stretch>
        </p:blipFill>
        <p:spPr>
          <a:xfrm>
            <a:off x="4216762" y="1091750"/>
            <a:ext cx="1731164" cy="1303447"/>
          </a:xfrm>
          <a:prstGeom prst="rect">
            <a:avLst/>
          </a:prstGeom>
          <a:noFill/>
          <a:ln>
            <a:noFill/>
          </a:ln>
        </p:spPr>
      </p:pic>
      <p:sp>
        <p:nvSpPr>
          <p:cNvPr id="177" name="Google Shape;177;p22"/>
          <p:cNvSpPr txBox="1"/>
          <p:nvPr/>
        </p:nvSpPr>
        <p:spPr>
          <a:xfrm>
            <a:off x="4462775" y="1374227"/>
            <a:ext cx="1376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a:t>
            </a:r>
            <a:r>
              <a:rPr lang="en"/>
              <a:t>dd grated cheese</a:t>
            </a:r>
            <a:endParaRPr/>
          </a:p>
        </p:txBody>
      </p:sp>
      <p:grpSp>
        <p:nvGrpSpPr>
          <p:cNvPr id="178" name="Google Shape;178;p22"/>
          <p:cNvGrpSpPr/>
          <p:nvPr/>
        </p:nvGrpSpPr>
        <p:grpSpPr>
          <a:xfrm>
            <a:off x="642397" y="1795563"/>
            <a:ext cx="1212726" cy="1552376"/>
            <a:chOff x="642397" y="1795563"/>
            <a:chExt cx="1212726" cy="1552376"/>
          </a:xfrm>
        </p:grpSpPr>
        <p:pic>
          <p:nvPicPr>
            <p:cNvPr id="179" name="Google Shape;179;p22"/>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180" name="Google Shape;180;p22"/>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
        <p:nvSpPr>
          <p:cNvPr id="181" name="Google Shape;181;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7" name="Google Shape;18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8" name="Google Shape;188;p23"/>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89" name="Google Shape;189;p23"/>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190" name="Google Shape;190;p23"/>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191" name="Google Shape;191;p23"/>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192" name="Google Shape;192;p23"/>
          <p:cNvPicPr preferRelativeResize="0"/>
          <p:nvPr/>
        </p:nvPicPr>
        <p:blipFill>
          <a:blip r:embed="rId5">
            <a:alphaModFix/>
          </a:blip>
          <a:stretch>
            <a:fillRect/>
          </a:stretch>
        </p:blipFill>
        <p:spPr>
          <a:xfrm>
            <a:off x="4216762" y="1091750"/>
            <a:ext cx="1731164" cy="1303447"/>
          </a:xfrm>
          <a:prstGeom prst="rect">
            <a:avLst/>
          </a:prstGeom>
          <a:noFill/>
          <a:ln>
            <a:noFill/>
          </a:ln>
        </p:spPr>
      </p:pic>
      <p:sp>
        <p:nvSpPr>
          <p:cNvPr id="193" name="Google Shape;193;p23"/>
          <p:cNvSpPr txBox="1"/>
          <p:nvPr/>
        </p:nvSpPr>
        <p:spPr>
          <a:xfrm>
            <a:off x="4468677" y="1257724"/>
            <a:ext cx="1376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Stir until the cheese mixes with the beer</a:t>
            </a:r>
            <a:endParaRPr/>
          </a:p>
        </p:txBody>
      </p:sp>
      <p:grpSp>
        <p:nvGrpSpPr>
          <p:cNvPr id="194" name="Google Shape;194;p23"/>
          <p:cNvGrpSpPr/>
          <p:nvPr/>
        </p:nvGrpSpPr>
        <p:grpSpPr>
          <a:xfrm>
            <a:off x="642397" y="1795563"/>
            <a:ext cx="1212726" cy="1552376"/>
            <a:chOff x="642397" y="1795563"/>
            <a:chExt cx="1212726" cy="1552376"/>
          </a:xfrm>
        </p:grpSpPr>
        <p:pic>
          <p:nvPicPr>
            <p:cNvPr id="195" name="Google Shape;195;p23"/>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196" name="Google Shape;196;p23"/>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
        <p:nvSpPr>
          <p:cNvPr id="197" name="Google Shape;197;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3" name="Google Shape;20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4" name="Google Shape;204;p24"/>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205" name="Google Shape;205;p24"/>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206" name="Google Shape;206;p24"/>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207" name="Google Shape;207;p24"/>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208" name="Google Shape;208;p24"/>
          <p:cNvPicPr preferRelativeResize="0"/>
          <p:nvPr/>
        </p:nvPicPr>
        <p:blipFill>
          <a:blip r:embed="rId5">
            <a:alphaModFix/>
          </a:blip>
          <a:stretch>
            <a:fillRect/>
          </a:stretch>
        </p:blipFill>
        <p:spPr>
          <a:xfrm>
            <a:off x="4216762" y="1091750"/>
            <a:ext cx="1731164" cy="1303447"/>
          </a:xfrm>
          <a:prstGeom prst="rect">
            <a:avLst/>
          </a:prstGeom>
          <a:noFill/>
          <a:ln>
            <a:noFill/>
          </a:ln>
        </p:spPr>
      </p:pic>
      <p:sp>
        <p:nvSpPr>
          <p:cNvPr id="209" name="Google Shape;209;p24"/>
          <p:cNvSpPr txBox="1"/>
          <p:nvPr/>
        </p:nvSpPr>
        <p:spPr>
          <a:xfrm>
            <a:off x="4450743" y="1474866"/>
            <a:ext cx="137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etc.</a:t>
            </a:r>
            <a:endParaRPr/>
          </a:p>
        </p:txBody>
      </p:sp>
      <p:grpSp>
        <p:nvGrpSpPr>
          <p:cNvPr id="210" name="Google Shape;210;p24"/>
          <p:cNvGrpSpPr/>
          <p:nvPr/>
        </p:nvGrpSpPr>
        <p:grpSpPr>
          <a:xfrm>
            <a:off x="642397" y="1795563"/>
            <a:ext cx="1212726" cy="1552376"/>
            <a:chOff x="642397" y="1795563"/>
            <a:chExt cx="1212726" cy="1552376"/>
          </a:xfrm>
        </p:grpSpPr>
        <p:pic>
          <p:nvPicPr>
            <p:cNvPr id="211" name="Google Shape;211;p24"/>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212" name="Google Shape;212;p24"/>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
        <p:nvSpPr>
          <p:cNvPr id="213" name="Google Shape;213;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9" name="Google Shape;21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0" name="Google Shape;220;p25"/>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221" name="Google Shape;221;p25"/>
          <p:cNvPicPr preferRelativeResize="0"/>
          <p:nvPr/>
        </p:nvPicPr>
        <p:blipFill>
          <a:blip r:embed="rId4">
            <a:alphaModFix/>
          </a:blip>
          <a:stretch>
            <a:fillRect/>
          </a:stretch>
        </p:blipFill>
        <p:spPr>
          <a:xfrm>
            <a:off x="3534900" y="2053200"/>
            <a:ext cx="1037100" cy="1037100"/>
          </a:xfrm>
          <a:prstGeom prst="rect">
            <a:avLst/>
          </a:prstGeom>
          <a:noFill/>
          <a:ln>
            <a:noFill/>
          </a:ln>
        </p:spPr>
      </p:pic>
      <p:pic>
        <p:nvPicPr>
          <p:cNvPr id="222" name="Google Shape;222;p25"/>
          <p:cNvPicPr preferRelativeResize="0"/>
          <p:nvPr/>
        </p:nvPicPr>
        <p:blipFill>
          <a:blip r:embed="rId5">
            <a:alphaModFix/>
          </a:blip>
          <a:stretch>
            <a:fillRect/>
          </a:stretch>
        </p:blipFill>
        <p:spPr>
          <a:xfrm flipH="1">
            <a:off x="642397" y="1795563"/>
            <a:ext cx="1212726" cy="1552376"/>
          </a:xfrm>
          <a:prstGeom prst="rect">
            <a:avLst/>
          </a:prstGeom>
          <a:noFill/>
          <a:ln>
            <a:noFill/>
          </a:ln>
        </p:spPr>
      </p:pic>
      <p:pic>
        <p:nvPicPr>
          <p:cNvPr id="223" name="Google Shape;223;p25"/>
          <p:cNvPicPr preferRelativeResize="0"/>
          <p:nvPr/>
        </p:nvPicPr>
        <p:blipFill rotWithShape="1">
          <a:blip r:embed="rId6">
            <a:alphaModFix/>
          </a:blip>
          <a:srcRect b="7958" l="7364" r="45785" t="5633"/>
          <a:stretch/>
        </p:blipFill>
        <p:spPr>
          <a:xfrm>
            <a:off x="759063" y="2143863"/>
            <a:ext cx="979388" cy="946200"/>
          </a:xfrm>
          <a:prstGeom prst="rect">
            <a:avLst/>
          </a:prstGeom>
          <a:noFill/>
          <a:ln>
            <a:noFill/>
          </a:ln>
        </p:spPr>
      </p:pic>
      <p:sp>
        <p:nvSpPr>
          <p:cNvPr id="224" name="Google Shape;22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pic>
        <p:nvPicPr>
          <p:cNvPr id="225" name="Google Shape;225;p25"/>
          <p:cNvPicPr preferRelativeResize="0"/>
          <p:nvPr/>
        </p:nvPicPr>
        <p:blipFill rotWithShape="1">
          <a:blip r:embed="rId6">
            <a:alphaModFix/>
          </a:blip>
          <a:srcRect b="7958" l="7364" r="45785" t="5633"/>
          <a:stretch/>
        </p:blipFill>
        <p:spPr>
          <a:xfrm>
            <a:off x="7062467" y="2773505"/>
            <a:ext cx="1326363" cy="128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1040225" y="376125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1" name="Google Shape;231;p26"/>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2" name="Google Shape;23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3" name="Google Shape;233;p26"/>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234" name="Google Shape;234;p26"/>
          <p:cNvPicPr preferRelativeResize="0"/>
          <p:nvPr/>
        </p:nvPicPr>
        <p:blipFill>
          <a:blip r:embed="rId4">
            <a:alphaModFix/>
          </a:blip>
          <a:stretch>
            <a:fillRect/>
          </a:stretch>
        </p:blipFill>
        <p:spPr>
          <a:xfrm>
            <a:off x="3564250" y="2098412"/>
            <a:ext cx="1037100" cy="1037100"/>
          </a:xfrm>
          <a:prstGeom prst="rect">
            <a:avLst/>
          </a:prstGeom>
          <a:noFill/>
          <a:ln>
            <a:noFill/>
          </a:ln>
        </p:spPr>
      </p:pic>
      <p:grpSp>
        <p:nvGrpSpPr>
          <p:cNvPr id="235" name="Google Shape;235;p26"/>
          <p:cNvGrpSpPr/>
          <p:nvPr/>
        </p:nvGrpSpPr>
        <p:grpSpPr>
          <a:xfrm>
            <a:off x="642397" y="1795563"/>
            <a:ext cx="1212726" cy="1552376"/>
            <a:chOff x="642397" y="1795563"/>
            <a:chExt cx="1212726" cy="1552376"/>
          </a:xfrm>
        </p:grpSpPr>
        <p:pic>
          <p:nvPicPr>
            <p:cNvPr id="236" name="Google Shape;236;p26"/>
            <p:cNvPicPr preferRelativeResize="0"/>
            <p:nvPr/>
          </p:nvPicPr>
          <p:blipFill>
            <a:blip r:embed="rId5">
              <a:alphaModFix/>
            </a:blip>
            <a:stretch>
              <a:fillRect/>
            </a:stretch>
          </p:blipFill>
          <p:spPr>
            <a:xfrm flipH="1">
              <a:off x="642397" y="1795563"/>
              <a:ext cx="1212726" cy="1552376"/>
            </a:xfrm>
            <a:prstGeom prst="rect">
              <a:avLst/>
            </a:prstGeom>
            <a:noFill/>
            <a:ln>
              <a:noFill/>
            </a:ln>
          </p:spPr>
        </p:pic>
        <p:pic>
          <p:nvPicPr>
            <p:cNvPr id="237" name="Google Shape;237;p26"/>
            <p:cNvPicPr preferRelativeResize="0"/>
            <p:nvPr/>
          </p:nvPicPr>
          <p:blipFill rotWithShape="1">
            <a:blip r:embed="rId6">
              <a:alphaModFix/>
            </a:blip>
            <a:srcRect b="7958" l="7364" r="45785" t="5633"/>
            <a:stretch/>
          </p:blipFill>
          <p:spPr>
            <a:xfrm>
              <a:off x="759063" y="2143863"/>
              <a:ext cx="979388" cy="946200"/>
            </a:xfrm>
            <a:prstGeom prst="rect">
              <a:avLst/>
            </a:prstGeom>
            <a:noFill/>
            <a:ln>
              <a:noFill/>
            </a:ln>
          </p:spPr>
        </p:pic>
      </p:grpSp>
      <p:sp>
        <p:nvSpPr>
          <p:cNvPr id="238" name="Google Shape;238;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nvSpPr>
        <p:spPr>
          <a:xfrm>
            <a:off x="1040225" y="376125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4" name="Google Shape;244;p27"/>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6" name="Google Shape;246;p27"/>
          <p:cNvPicPr preferRelativeResize="0"/>
          <p:nvPr/>
        </p:nvPicPr>
        <p:blipFill>
          <a:blip r:embed="rId3">
            <a:alphaModFix/>
          </a:blip>
          <a:stretch>
            <a:fillRect/>
          </a:stretch>
        </p:blipFill>
        <p:spPr>
          <a:xfrm>
            <a:off x="3564250" y="2098412"/>
            <a:ext cx="1037100" cy="1037100"/>
          </a:xfrm>
          <a:prstGeom prst="rect">
            <a:avLst/>
          </a:prstGeom>
          <a:noFill/>
          <a:ln>
            <a:noFill/>
          </a:ln>
        </p:spPr>
      </p:pic>
      <p:cxnSp>
        <p:nvCxnSpPr>
          <p:cNvPr id="247" name="Google Shape;247;p27"/>
          <p:cNvCxnSpPr/>
          <p:nvPr/>
        </p:nvCxnSpPr>
        <p:spPr>
          <a:xfrm>
            <a:off x="2165038" y="2571750"/>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248" name="Google Shape;248;p27"/>
          <p:cNvCxnSpPr/>
          <p:nvPr/>
        </p:nvCxnSpPr>
        <p:spPr>
          <a:xfrm>
            <a:off x="4955188"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249" name="Google Shape;249;p27"/>
          <p:cNvPicPr preferRelativeResize="0"/>
          <p:nvPr/>
        </p:nvPicPr>
        <p:blipFill>
          <a:blip r:embed="rId4">
            <a:alphaModFix/>
          </a:blip>
          <a:stretch>
            <a:fillRect/>
          </a:stretch>
        </p:blipFill>
        <p:spPr>
          <a:xfrm flipH="1">
            <a:off x="6310476" y="1727025"/>
            <a:ext cx="1383174" cy="1770574"/>
          </a:xfrm>
          <a:prstGeom prst="rect">
            <a:avLst/>
          </a:prstGeom>
          <a:noFill/>
          <a:ln>
            <a:noFill/>
          </a:ln>
        </p:spPr>
      </p:pic>
      <p:sp>
        <p:nvSpPr>
          <p:cNvPr id="250" name="Google Shape;250;p27"/>
          <p:cNvSpPr txBox="1"/>
          <p:nvPr/>
        </p:nvSpPr>
        <p:spPr>
          <a:xfrm>
            <a:off x="6398325" y="1945125"/>
            <a:ext cx="12126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50"/>
              <a:t>- Fry 2 slices of ham</a:t>
            </a:r>
            <a:endParaRPr sz="950"/>
          </a:p>
          <a:p>
            <a:pPr indent="0" lvl="0" marL="0" rtl="0" algn="l">
              <a:spcBef>
                <a:spcPts val="0"/>
              </a:spcBef>
              <a:spcAft>
                <a:spcPts val="0"/>
              </a:spcAft>
              <a:buNone/>
            </a:pPr>
            <a:r>
              <a:rPr lang="en" sz="950"/>
              <a:t>- </a:t>
            </a:r>
            <a:r>
              <a:rPr lang="en" sz="950"/>
              <a:t>Boil 300ml of beer in the same pan</a:t>
            </a:r>
            <a:endParaRPr sz="950"/>
          </a:p>
          <a:p>
            <a:pPr indent="0" lvl="0" marL="0" rtl="0" algn="l">
              <a:spcBef>
                <a:spcPts val="0"/>
              </a:spcBef>
              <a:spcAft>
                <a:spcPts val="0"/>
              </a:spcAft>
              <a:buNone/>
            </a:pPr>
            <a:r>
              <a:rPr lang="en" sz="950"/>
              <a:t>- </a:t>
            </a:r>
            <a:r>
              <a:rPr lang="en" sz="950"/>
              <a:t>Add grated cheese</a:t>
            </a:r>
            <a:endParaRPr sz="950"/>
          </a:p>
          <a:p>
            <a:pPr indent="0" lvl="0" marL="0" rtl="0" algn="l">
              <a:spcBef>
                <a:spcPts val="0"/>
              </a:spcBef>
              <a:spcAft>
                <a:spcPts val="0"/>
              </a:spcAft>
              <a:buNone/>
            </a:pPr>
            <a:r>
              <a:rPr lang="en" sz="950"/>
              <a:t>- Etc.</a:t>
            </a:r>
            <a:endParaRPr sz="950"/>
          </a:p>
        </p:txBody>
      </p:sp>
      <p:grpSp>
        <p:nvGrpSpPr>
          <p:cNvPr id="251" name="Google Shape;251;p27"/>
          <p:cNvGrpSpPr/>
          <p:nvPr/>
        </p:nvGrpSpPr>
        <p:grpSpPr>
          <a:xfrm>
            <a:off x="642397" y="1795563"/>
            <a:ext cx="1212726" cy="1552376"/>
            <a:chOff x="642397" y="1795563"/>
            <a:chExt cx="1212726" cy="1552376"/>
          </a:xfrm>
        </p:grpSpPr>
        <p:pic>
          <p:nvPicPr>
            <p:cNvPr id="252" name="Google Shape;252;p27"/>
            <p:cNvPicPr preferRelativeResize="0"/>
            <p:nvPr/>
          </p:nvPicPr>
          <p:blipFill>
            <a:blip r:embed="rId4">
              <a:alphaModFix/>
            </a:blip>
            <a:stretch>
              <a:fillRect/>
            </a:stretch>
          </p:blipFill>
          <p:spPr>
            <a:xfrm flipH="1">
              <a:off x="642397" y="1795563"/>
              <a:ext cx="1212726" cy="1552376"/>
            </a:xfrm>
            <a:prstGeom prst="rect">
              <a:avLst/>
            </a:prstGeom>
            <a:noFill/>
            <a:ln>
              <a:noFill/>
            </a:ln>
          </p:spPr>
        </p:pic>
        <p:pic>
          <p:nvPicPr>
            <p:cNvPr id="253" name="Google Shape;253;p27"/>
            <p:cNvPicPr preferRelativeResize="0"/>
            <p:nvPr/>
          </p:nvPicPr>
          <p:blipFill rotWithShape="1">
            <a:blip r:embed="rId5">
              <a:alphaModFix/>
            </a:blip>
            <a:srcRect b="7958" l="7364" r="45785" t="5633"/>
            <a:stretch/>
          </p:blipFill>
          <p:spPr>
            <a:xfrm>
              <a:off x="759063" y="2143863"/>
              <a:ext cx="979388" cy="946200"/>
            </a:xfrm>
            <a:prstGeom prst="rect">
              <a:avLst/>
            </a:prstGeom>
            <a:noFill/>
            <a:ln>
              <a:noFill/>
            </a:ln>
          </p:spPr>
        </p:pic>
      </p:grpSp>
      <p:sp>
        <p:nvSpPr>
          <p:cNvPr id="254" name="Google Shape;254;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28"/>
          <p:cNvPicPr preferRelativeResize="0"/>
          <p:nvPr/>
        </p:nvPicPr>
        <p:blipFill rotWithShape="1">
          <a:blip r:embed="rId3">
            <a:alphaModFix/>
          </a:blip>
          <a:srcRect b="0" l="0" r="0" t="0"/>
          <a:stretch/>
        </p:blipFill>
        <p:spPr>
          <a:xfrm>
            <a:off x="3984775" y="1340327"/>
            <a:ext cx="1442886" cy="1442885"/>
          </a:xfrm>
          <a:prstGeom prst="rect">
            <a:avLst/>
          </a:prstGeom>
          <a:noFill/>
          <a:ln>
            <a:noFill/>
          </a:ln>
        </p:spPr>
      </p:pic>
      <p:sp>
        <p:nvSpPr>
          <p:cNvPr id="260" name="Google Shape;260;p28"/>
          <p:cNvSpPr txBox="1"/>
          <p:nvPr/>
        </p:nvSpPr>
        <p:spPr>
          <a:xfrm>
            <a:off x="1040225" y="376125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1" name="Google Shape;261;p28"/>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2" name="Google Shape;26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3" name="Google Shape;263;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pic>
        <p:nvPicPr>
          <p:cNvPr id="264" name="Google Shape;264;p28"/>
          <p:cNvPicPr preferRelativeResize="0"/>
          <p:nvPr/>
        </p:nvPicPr>
        <p:blipFill>
          <a:blip r:embed="rId4">
            <a:alphaModFix/>
          </a:blip>
          <a:stretch>
            <a:fillRect/>
          </a:stretch>
        </p:blipFill>
        <p:spPr>
          <a:xfrm flipH="1">
            <a:off x="2698651" y="2034876"/>
            <a:ext cx="1383174" cy="1770574"/>
          </a:xfrm>
          <a:prstGeom prst="rect">
            <a:avLst/>
          </a:prstGeom>
          <a:noFill/>
          <a:ln>
            <a:noFill/>
          </a:ln>
        </p:spPr>
      </p:pic>
      <p:sp>
        <p:nvSpPr>
          <p:cNvPr id="265" name="Google Shape;265;p28"/>
          <p:cNvSpPr txBox="1"/>
          <p:nvPr/>
        </p:nvSpPr>
        <p:spPr>
          <a:xfrm>
            <a:off x="2786500" y="2252976"/>
            <a:ext cx="12126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50"/>
              <a:t>- Fry 2 slices of ham</a:t>
            </a:r>
            <a:endParaRPr sz="950"/>
          </a:p>
          <a:p>
            <a:pPr indent="0" lvl="0" marL="0" rtl="0" algn="l">
              <a:spcBef>
                <a:spcPts val="0"/>
              </a:spcBef>
              <a:spcAft>
                <a:spcPts val="0"/>
              </a:spcAft>
              <a:buNone/>
            </a:pPr>
            <a:r>
              <a:rPr lang="en" sz="950"/>
              <a:t>- Boil 300ml of beer in the same pan</a:t>
            </a:r>
            <a:endParaRPr sz="950"/>
          </a:p>
          <a:p>
            <a:pPr indent="0" lvl="0" marL="0" rtl="0" algn="l">
              <a:spcBef>
                <a:spcPts val="0"/>
              </a:spcBef>
              <a:spcAft>
                <a:spcPts val="0"/>
              </a:spcAft>
              <a:buNone/>
            </a:pPr>
            <a:r>
              <a:rPr lang="en" sz="950"/>
              <a:t>- Add grated cheese</a:t>
            </a:r>
            <a:endParaRPr sz="950"/>
          </a:p>
          <a:p>
            <a:pPr indent="0" lvl="0" marL="0" rtl="0" algn="l">
              <a:spcBef>
                <a:spcPts val="0"/>
              </a:spcBef>
              <a:spcAft>
                <a:spcPts val="0"/>
              </a:spcAft>
              <a:buNone/>
            </a:pPr>
            <a:r>
              <a:rPr lang="en" sz="950"/>
              <a:t>- Etc.</a:t>
            </a:r>
            <a:endParaRPr sz="950"/>
          </a:p>
        </p:txBody>
      </p:sp>
      <p:pic>
        <p:nvPicPr>
          <p:cNvPr id="266" name="Google Shape;266;p28"/>
          <p:cNvPicPr preferRelativeResize="0"/>
          <p:nvPr/>
        </p:nvPicPr>
        <p:blipFill rotWithShape="1">
          <a:blip r:embed="rId5">
            <a:alphaModFix/>
          </a:blip>
          <a:srcRect b="7958" l="7364" r="45785" t="5633"/>
          <a:stretch/>
        </p:blipFill>
        <p:spPr>
          <a:xfrm>
            <a:off x="4823192" y="2279467"/>
            <a:ext cx="1326363" cy="128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Two different strategies</a:t>
            </a:r>
            <a:endParaRPr b="1">
              <a:latin typeface="Helvetica Neue"/>
              <a:ea typeface="Helvetica Neue"/>
              <a:cs typeface="Helvetica Neue"/>
              <a:sym typeface="Helvetica Neue"/>
            </a:endParaRPr>
          </a:p>
        </p:txBody>
      </p:sp>
      <p:sp>
        <p:nvSpPr>
          <p:cNvPr id="272" name="Google Shape;272;p29"/>
          <p:cNvSpPr txBox="1"/>
          <p:nvPr/>
        </p:nvSpPr>
        <p:spPr>
          <a:xfrm>
            <a:off x="1910238" y="1216225"/>
            <a:ext cx="116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elvetica Neue"/>
                <a:ea typeface="Helvetica Neue"/>
                <a:cs typeface="Helvetica Neue"/>
                <a:sym typeface="Helvetica Neue"/>
              </a:rPr>
              <a:t>Interpreter</a:t>
            </a:r>
            <a:endParaRPr b="1">
              <a:latin typeface="Helvetica Neue"/>
              <a:ea typeface="Helvetica Neue"/>
              <a:cs typeface="Helvetica Neue"/>
              <a:sym typeface="Helvetica Neue"/>
            </a:endParaRPr>
          </a:p>
        </p:txBody>
      </p:sp>
      <p:sp>
        <p:nvSpPr>
          <p:cNvPr id="273" name="Google Shape;273;p29"/>
          <p:cNvSpPr txBox="1"/>
          <p:nvPr/>
        </p:nvSpPr>
        <p:spPr>
          <a:xfrm>
            <a:off x="6011024" y="1216225"/>
            <a:ext cx="116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elvetica Neue"/>
                <a:ea typeface="Helvetica Neue"/>
                <a:cs typeface="Helvetica Neue"/>
                <a:sym typeface="Helvetica Neue"/>
              </a:rPr>
              <a:t>Compiler</a:t>
            </a:r>
            <a:endParaRPr b="1">
              <a:latin typeface="Helvetica Neue"/>
              <a:ea typeface="Helvetica Neue"/>
              <a:cs typeface="Helvetica Neue"/>
              <a:sym typeface="Helvetica Neue"/>
            </a:endParaRPr>
          </a:p>
        </p:txBody>
      </p:sp>
      <p:sp>
        <p:nvSpPr>
          <p:cNvPr id="274" name="Google Shape;27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5" name="Google Shape;275;p29"/>
          <p:cNvPicPr preferRelativeResize="0"/>
          <p:nvPr/>
        </p:nvPicPr>
        <p:blipFill>
          <a:blip r:embed="rId3">
            <a:alphaModFix/>
          </a:blip>
          <a:stretch>
            <a:fillRect/>
          </a:stretch>
        </p:blipFill>
        <p:spPr>
          <a:xfrm>
            <a:off x="3071550" y="1141975"/>
            <a:ext cx="548699" cy="548699"/>
          </a:xfrm>
          <a:prstGeom prst="rect">
            <a:avLst/>
          </a:prstGeom>
          <a:noFill/>
          <a:ln>
            <a:noFill/>
          </a:ln>
        </p:spPr>
      </p:pic>
      <p:pic>
        <p:nvPicPr>
          <p:cNvPr id="276" name="Google Shape;276;p29"/>
          <p:cNvPicPr preferRelativeResize="0"/>
          <p:nvPr/>
        </p:nvPicPr>
        <p:blipFill>
          <a:blip r:embed="rId4">
            <a:alphaModFix/>
          </a:blip>
          <a:stretch>
            <a:fillRect/>
          </a:stretch>
        </p:blipFill>
        <p:spPr>
          <a:xfrm>
            <a:off x="7156425" y="1127624"/>
            <a:ext cx="548700" cy="548700"/>
          </a:xfrm>
          <a:prstGeom prst="rect">
            <a:avLst/>
          </a:prstGeom>
          <a:noFill/>
          <a:ln>
            <a:noFill/>
          </a:ln>
        </p:spPr>
      </p:pic>
      <p:pic>
        <p:nvPicPr>
          <p:cNvPr id="277" name="Google Shape;277;p29"/>
          <p:cNvPicPr preferRelativeResize="0"/>
          <p:nvPr/>
        </p:nvPicPr>
        <p:blipFill rotWithShape="1">
          <a:blip r:embed="rId5">
            <a:alphaModFix/>
          </a:blip>
          <a:srcRect b="0" l="0" r="0" t="0"/>
          <a:stretch/>
        </p:blipFill>
        <p:spPr>
          <a:xfrm>
            <a:off x="3448503" y="2674253"/>
            <a:ext cx="807820" cy="807802"/>
          </a:xfrm>
          <a:prstGeom prst="rect">
            <a:avLst/>
          </a:prstGeom>
          <a:noFill/>
          <a:ln>
            <a:noFill/>
          </a:ln>
        </p:spPr>
      </p:pic>
      <p:pic>
        <p:nvPicPr>
          <p:cNvPr id="278" name="Google Shape;278;p29"/>
          <p:cNvPicPr preferRelativeResize="0"/>
          <p:nvPr/>
        </p:nvPicPr>
        <p:blipFill>
          <a:blip r:embed="rId3">
            <a:alphaModFix/>
          </a:blip>
          <a:stretch>
            <a:fillRect/>
          </a:stretch>
        </p:blipFill>
        <p:spPr>
          <a:xfrm>
            <a:off x="1894558" y="2762533"/>
            <a:ext cx="580635" cy="580622"/>
          </a:xfrm>
          <a:prstGeom prst="rect">
            <a:avLst/>
          </a:prstGeom>
          <a:noFill/>
          <a:ln>
            <a:noFill/>
          </a:ln>
        </p:spPr>
      </p:pic>
      <p:cxnSp>
        <p:nvCxnSpPr>
          <p:cNvPr id="279" name="Google Shape;279;p29"/>
          <p:cNvCxnSpPr/>
          <p:nvPr/>
        </p:nvCxnSpPr>
        <p:spPr>
          <a:xfrm>
            <a:off x="1180395" y="3052851"/>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280" name="Google Shape;280;p29"/>
          <p:cNvCxnSpPr/>
          <p:nvPr/>
        </p:nvCxnSpPr>
        <p:spPr>
          <a:xfrm>
            <a:off x="2645420" y="2976644"/>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281" name="Google Shape;281;p29"/>
          <p:cNvCxnSpPr/>
          <p:nvPr/>
        </p:nvCxnSpPr>
        <p:spPr>
          <a:xfrm>
            <a:off x="2656895" y="2762519"/>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282" name="Google Shape;282;p29"/>
          <p:cNvCxnSpPr/>
          <p:nvPr/>
        </p:nvCxnSpPr>
        <p:spPr>
          <a:xfrm>
            <a:off x="2645420" y="3205244"/>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283" name="Google Shape;283;p29"/>
          <p:cNvCxnSpPr/>
          <p:nvPr/>
        </p:nvCxnSpPr>
        <p:spPr>
          <a:xfrm>
            <a:off x="2645420" y="3433844"/>
            <a:ext cx="609900" cy="0"/>
          </a:xfrm>
          <a:prstGeom prst="straightConnector1">
            <a:avLst/>
          </a:prstGeom>
          <a:noFill/>
          <a:ln cap="flat" cmpd="sng" w="19050">
            <a:solidFill>
              <a:schemeClr val="dk2"/>
            </a:solidFill>
            <a:prstDash val="solid"/>
            <a:round/>
            <a:headEnd len="med" w="med" type="none"/>
            <a:tailEnd len="med" w="med" type="triangle"/>
          </a:ln>
        </p:spPr>
      </p:cxnSp>
      <p:pic>
        <p:nvPicPr>
          <p:cNvPr id="284" name="Google Shape;284;p29"/>
          <p:cNvPicPr preferRelativeResize="0"/>
          <p:nvPr/>
        </p:nvPicPr>
        <p:blipFill>
          <a:blip r:embed="rId4">
            <a:alphaModFix/>
          </a:blip>
          <a:stretch>
            <a:fillRect/>
          </a:stretch>
        </p:blipFill>
        <p:spPr>
          <a:xfrm>
            <a:off x="6518538" y="2327782"/>
            <a:ext cx="601974" cy="601972"/>
          </a:xfrm>
          <a:prstGeom prst="rect">
            <a:avLst/>
          </a:prstGeom>
          <a:noFill/>
          <a:ln>
            <a:noFill/>
          </a:ln>
        </p:spPr>
      </p:pic>
      <p:cxnSp>
        <p:nvCxnSpPr>
          <p:cNvPr id="285" name="Google Shape;285;p29"/>
          <p:cNvCxnSpPr/>
          <p:nvPr/>
        </p:nvCxnSpPr>
        <p:spPr>
          <a:xfrm>
            <a:off x="5706380" y="2602525"/>
            <a:ext cx="632400" cy="0"/>
          </a:xfrm>
          <a:prstGeom prst="straightConnector1">
            <a:avLst/>
          </a:prstGeom>
          <a:noFill/>
          <a:ln cap="flat" cmpd="sng" w="19050">
            <a:solidFill>
              <a:schemeClr val="dk2"/>
            </a:solidFill>
            <a:prstDash val="solid"/>
            <a:round/>
            <a:headEnd len="med" w="med" type="none"/>
            <a:tailEnd len="med" w="med" type="triangle"/>
          </a:ln>
        </p:spPr>
      </p:cxnSp>
      <p:cxnSp>
        <p:nvCxnSpPr>
          <p:cNvPr id="286" name="Google Shape;286;p29"/>
          <p:cNvCxnSpPr/>
          <p:nvPr/>
        </p:nvCxnSpPr>
        <p:spPr>
          <a:xfrm>
            <a:off x="7325892" y="2602525"/>
            <a:ext cx="632400" cy="0"/>
          </a:xfrm>
          <a:prstGeom prst="straightConnector1">
            <a:avLst/>
          </a:prstGeom>
          <a:noFill/>
          <a:ln cap="flat" cmpd="sng" w="19050">
            <a:solidFill>
              <a:schemeClr val="dk2"/>
            </a:solidFill>
            <a:prstDash val="solid"/>
            <a:round/>
            <a:headEnd len="med" w="med" type="none"/>
            <a:tailEnd len="med" w="med" type="triangle"/>
          </a:ln>
        </p:spPr>
      </p:cxnSp>
      <p:pic>
        <p:nvPicPr>
          <p:cNvPr id="287" name="Google Shape;287;p29"/>
          <p:cNvPicPr preferRelativeResize="0"/>
          <p:nvPr/>
        </p:nvPicPr>
        <p:blipFill>
          <a:blip r:embed="rId6">
            <a:alphaModFix/>
          </a:blip>
          <a:stretch>
            <a:fillRect/>
          </a:stretch>
        </p:blipFill>
        <p:spPr>
          <a:xfrm flipH="1">
            <a:off x="8112556" y="2112214"/>
            <a:ext cx="802848" cy="1027708"/>
          </a:xfrm>
          <a:prstGeom prst="rect">
            <a:avLst/>
          </a:prstGeom>
          <a:noFill/>
          <a:ln>
            <a:noFill/>
          </a:ln>
        </p:spPr>
      </p:pic>
      <p:sp>
        <p:nvSpPr>
          <p:cNvPr id="288" name="Google Shape;288;p29"/>
          <p:cNvSpPr txBox="1"/>
          <p:nvPr/>
        </p:nvSpPr>
        <p:spPr>
          <a:xfrm>
            <a:off x="8163544" y="2230507"/>
            <a:ext cx="703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500"/>
              <a:t>- Fry 2 slices of ham</a:t>
            </a:r>
            <a:endParaRPr sz="500"/>
          </a:p>
          <a:p>
            <a:pPr indent="0" lvl="0" marL="0" rtl="0" algn="l">
              <a:spcBef>
                <a:spcPts val="0"/>
              </a:spcBef>
              <a:spcAft>
                <a:spcPts val="0"/>
              </a:spcAft>
              <a:buClr>
                <a:schemeClr val="dk1"/>
              </a:buClr>
              <a:buSzPts val="1100"/>
              <a:buFont typeface="Arial"/>
              <a:buNone/>
            </a:pPr>
            <a:r>
              <a:rPr lang="en" sz="500"/>
              <a:t>- Boil 300ml of beer in the same pan</a:t>
            </a:r>
            <a:endParaRPr sz="500"/>
          </a:p>
          <a:p>
            <a:pPr indent="0" lvl="0" marL="0" rtl="0" algn="l">
              <a:spcBef>
                <a:spcPts val="0"/>
              </a:spcBef>
              <a:spcAft>
                <a:spcPts val="0"/>
              </a:spcAft>
              <a:buClr>
                <a:schemeClr val="dk1"/>
              </a:buClr>
              <a:buSzPts val="1100"/>
              <a:buFont typeface="Arial"/>
              <a:buNone/>
            </a:pPr>
            <a:r>
              <a:rPr lang="en" sz="500"/>
              <a:t>- Add grated cheese</a:t>
            </a:r>
            <a:endParaRPr sz="500"/>
          </a:p>
          <a:p>
            <a:pPr indent="0" lvl="0" marL="0" rtl="0" algn="l">
              <a:spcBef>
                <a:spcPts val="0"/>
              </a:spcBef>
              <a:spcAft>
                <a:spcPts val="0"/>
              </a:spcAft>
              <a:buNone/>
            </a:pPr>
            <a:r>
              <a:rPr lang="en" sz="500"/>
              <a:t>- Etc.</a:t>
            </a:r>
            <a:endParaRPr sz="500"/>
          </a:p>
        </p:txBody>
      </p:sp>
      <p:pic>
        <p:nvPicPr>
          <p:cNvPr id="289" name="Google Shape;289;p29"/>
          <p:cNvPicPr preferRelativeResize="0"/>
          <p:nvPr/>
        </p:nvPicPr>
        <p:blipFill>
          <a:blip r:embed="rId6">
            <a:alphaModFix/>
          </a:blip>
          <a:stretch>
            <a:fillRect/>
          </a:stretch>
        </p:blipFill>
        <p:spPr>
          <a:xfrm flipH="1">
            <a:off x="5621156" y="3456614"/>
            <a:ext cx="802848" cy="1027708"/>
          </a:xfrm>
          <a:prstGeom prst="rect">
            <a:avLst/>
          </a:prstGeom>
          <a:noFill/>
          <a:ln>
            <a:noFill/>
          </a:ln>
        </p:spPr>
      </p:pic>
      <p:sp>
        <p:nvSpPr>
          <p:cNvPr id="290" name="Google Shape;290;p29"/>
          <p:cNvSpPr txBox="1"/>
          <p:nvPr/>
        </p:nvSpPr>
        <p:spPr>
          <a:xfrm>
            <a:off x="5672144" y="3580406"/>
            <a:ext cx="703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500"/>
              <a:t>- Fry 2 slices of ham</a:t>
            </a:r>
            <a:endParaRPr sz="500"/>
          </a:p>
          <a:p>
            <a:pPr indent="0" lvl="0" marL="0" rtl="0" algn="l">
              <a:spcBef>
                <a:spcPts val="0"/>
              </a:spcBef>
              <a:spcAft>
                <a:spcPts val="0"/>
              </a:spcAft>
              <a:buClr>
                <a:schemeClr val="dk1"/>
              </a:buClr>
              <a:buSzPts val="1100"/>
              <a:buFont typeface="Arial"/>
              <a:buNone/>
            </a:pPr>
            <a:r>
              <a:rPr lang="en" sz="500"/>
              <a:t>- Boil 300ml of beer in the same pan</a:t>
            </a:r>
            <a:endParaRPr sz="500"/>
          </a:p>
          <a:p>
            <a:pPr indent="0" lvl="0" marL="0" rtl="0" algn="l">
              <a:spcBef>
                <a:spcPts val="0"/>
              </a:spcBef>
              <a:spcAft>
                <a:spcPts val="0"/>
              </a:spcAft>
              <a:buClr>
                <a:schemeClr val="dk1"/>
              </a:buClr>
              <a:buSzPts val="1100"/>
              <a:buFont typeface="Arial"/>
              <a:buNone/>
            </a:pPr>
            <a:r>
              <a:rPr lang="en" sz="500"/>
              <a:t>- Add grated cheese</a:t>
            </a:r>
            <a:endParaRPr sz="500"/>
          </a:p>
          <a:p>
            <a:pPr indent="0" lvl="0" marL="0" rtl="0" algn="l">
              <a:spcBef>
                <a:spcPts val="0"/>
              </a:spcBef>
              <a:spcAft>
                <a:spcPts val="0"/>
              </a:spcAft>
              <a:buNone/>
            </a:pPr>
            <a:r>
              <a:rPr lang="en" sz="500"/>
              <a:t>- Etc.</a:t>
            </a:r>
            <a:endParaRPr sz="500"/>
          </a:p>
        </p:txBody>
      </p:sp>
      <p:cxnSp>
        <p:nvCxnSpPr>
          <p:cNvPr id="291" name="Google Shape;291;p29"/>
          <p:cNvCxnSpPr/>
          <p:nvPr/>
        </p:nvCxnSpPr>
        <p:spPr>
          <a:xfrm>
            <a:off x="6503330" y="3901175"/>
            <a:ext cx="632400" cy="0"/>
          </a:xfrm>
          <a:prstGeom prst="straightConnector1">
            <a:avLst/>
          </a:prstGeom>
          <a:noFill/>
          <a:ln cap="flat" cmpd="sng" w="19050">
            <a:solidFill>
              <a:schemeClr val="dk2"/>
            </a:solidFill>
            <a:prstDash val="solid"/>
            <a:round/>
            <a:headEnd len="med" w="med" type="none"/>
            <a:tailEnd len="med" w="med" type="triangle"/>
          </a:ln>
        </p:spPr>
      </p:cxnSp>
      <p:pic>
        <p:nvPicPr>
          <p:cNvPr id="292" name="Google Shape;292;p29"/>
          <p:cNvPicPr preferRelativeResize="0"/>
          <p:nvPr/>
        </p:nvPicPr>
        <p:blipFill rotWithShape="1">
          <a:blip r:embed="rId5">
            <a:alphaModFix/>
          </a:blip>
          <a:srcRect b="0" l="0" r="0" t="0"/>
          <a:stretch/>
        </p:blipFill>
        <p:spPr>
          <a:xfrm>
            <a:off x="7264039" y="3497278"/>
            <a:ext cx="807820" cy="807802"/>
          </a:xfrm>
          <a:prstGeom prst="rect">
            <a:avLst/>
          </a:prstGeom>
          <a:noFill/>
          <a:ln>
            <a:noFill/>
          </a:ln>
        </p:spPr>
      </p:pic>
      <p:sp>
        <p:nvSpPr>
          <p:cNvPr id="293" name="Google Shape;293;p29"/>
          <p:cNvSpPr txBox="1"/>
          <p:nvPr/>
        </p:nvSpPr>
        <p:spPr>
          <a:xfrm>
            <a:off x="-31975" y="3453444"/>
            <a:ext cx="1293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Helvetica Neue"/>
                <a:ea typeface="Helvetica Neue"/>
                <a:cs typeface="Helvetica Neue"/>
                <a:sym typeface="Helvetica Neue"/>
              </a:rPr>
              <a:t>Source code</a:t>
            </a:r>
            <a:endParaRPr b="1" sz="1000">
              <a:latin typeface="Helvetica Neue"/>
              <a:ea typeface="Helvetica Neue"/>
              <a:cs typeface="Helvetica Neue"/>
              <a:sym typeface="Helvetica Neue"/>
            </a:endParaRPr>
          </a:p>
        </p:txBody>
      </p:sp>
      <p:sp>
        <p:nvSpPr>
          <p:cNvPr id="294" name="Google Shape;294;p29"/>
          <p:cNvSpPr txBox="1"/>
          <p:nvPr/>
        </p:nvSpPr>
        <p:spPr>
          <a:xfrm>
            <a:off x="3205763" y="3497281"/>
            <a:ext cx="1293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Helvetica Neue"/>
                <a:ea typeface="Helvetica Neue"/>
                <a:cs typeface="Helvetica Neue"/>
                <a:sym typeface="Helvetica Neue"/>
              </a:rPr>
              <a:t>CPU</a:t>
            </a:r>
            <a:endParaRPr b="1" sz="1000">
              <a:latin typeface="Helvetica Neue"/>
              <a:ea typeface="Helvetica Neue"/>
              <a:cs typeface="Helvetica Neue"/>
              <a:sym typeface="Helvetica Neue"/>
            </a:endParaRPr>
          </a:p>
        </p:txBody>
      </p:sp>
      <p:sp>
        <p:nvSpPr>
          <p:cNvPr id="295" name="Google Shape;295;p29"/>
          <p:cNvSpPr txBox="1"/>
          <p:nvPr/>
        </p:nvSpPr>
        <p:spPr>
          <a:xfrm>
            <a:off x="5375925" y="4484331"/>
            <a:ext cx="1293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Helvetica Neue"/>
                <a:ea typeface="Helvetica Neue"/>
                <a:cs typeface="Helvetica Neue"/>
                <a:sym typeface="Helvetica Neue"/>
              </a:rPr>
              <a:t>Machine code</a:t>
            </a:r>
            <a:endParaRPr b="1" sz="1000">
              <a:latin typeface="Helvetica Neue"/>
              <a:ea typeface="Helvetica Neue"/>
              <a:cs typeface="Helvetica Neue"/>
              <a:sym typeface="Helvetica Neue"/>
            </a:endParaRPr>
          </a:p>
        </p:txBody>
      </p:sp>
      <p:grpSp>
        <p:nvGrpSpPr>
          <p:cNvPr id="296" name="Google Shape;296;p29"/>
          <p:cNvGrpSpPr/>
          <p:nvPr/>
        </p:nvGrpSpPr>
        <p:grpSpPr>
          <a:xfrm>
            <a:off x="308418" y="2637325"/>
            <a:ext cx="632436" cy="869175"/>
            <a:chOff x="642397" y="1795563"/>
            <a:chExt cx="1212726" cy="1552376"/>
          </a:xfrm>
        </p:grpSpPr>
        <p:pic>
          <p:nvPicPr>
            <p:cNvPr id="297" name="Google Shape;297;p29"/>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298" name="Google Shape;298;p29"/>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grpSp>
        <p:nvGrpSpPr>
          <p:cNvPr id="299" name="Google Shape;299;p29"/>
          <p:cNvGrpSpPr/>
          <p:nvPr/>
        </p:nvGrpSpPr>
        <p:grpSpPr>
          <a:xfrm>
            <a:off x="4894156" y="2167838"/>
            <a:ext cx="632436" cy="869175"/>
            <a:chOff x="642397" y="1795563"/>
            <a:chExt cx="1212726" cy="1552376"/>
          </a:xfrm>
        </p:grpSpPr>
        <p:pic>
          <p:nvPicPr>
            <p:cNvPr id="300" name="Google Shape;300;p29"/>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301" name="Google Shape;301;p29"/>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0"/>
          <p:cNvSpPr txBox="1"/>
          <p:nvPr/>
        </p:nvSpPr>
        <p:spPr>
          <a:xfrm>
            <a:off x="3360758" y="2397425"/>
            <a:ext cx="2422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Helvetica Neue"/>
                <a:ea typeface="Helvetica Neue"/>
                <a:cs typeface="Helvetica Neue"/>
                <a:sym typeface="Helvetica Neue"/>
              </a:rPr>
              <a:t>Interpreter</a:t>
            </a:r>
            <a:endParaRPr b="1" sz="1900">
              <a:latin typeface="Helvetica Neue"/>
              <a:ea typeface="Helvetica Neue"/>
              <a:cs typeface="Helvetica Neue"/>
              <a:sym typeface="Helvetica Neue"/>
            </a:endParaRPr>
          </a:p>
        </p:txBody>
      </p:sp>
      <p:sp>
        <p:nvSpPr>
          <p:cNvPr id="307" name="Google Shape;30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Interpreter</a:t>
            </a:r>
            <a:endParaRPr b="1">
              <a:latin typeface="Helvetica Neue"/>
              <a:ea typeface="Helvetica Neue"/>
              <a:cs typeface="Helvetica Neue"/>
              <a:sym typeface="Helvetica Neue"/>
            </a:endParaRPr>
          </a:p>
        </p:txBody>
      </p:sp>
      <p:sp>
        <p:nvSpPr>
          <p:cNvPr id="308" name="Google Shape;30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309" name="Google Shape;309;p30"/>
          <p:cNvCxnSpPr/>
          <p:nvPr/>
        </p:nvCxnSpPr>
        <p:spPr>
          <a:xfrm>
            <a:off x="2505562" y="2635925"/>
            <a:ext cx="1114500" cy="0"/>
          </a:xfrm>
          <a:prstGeom prst="straightConnector1">
            <a:avLst/>
          </a:prstGeom>
          <a:noFill/>
          <a:ln cap="flat" cmpd="sng" w="19050">
            <a:solidFill>
              <a:schemeClr val="dk2"/>
            </a:solidFill>
            <a:prstDash val="solid"/>
            <a:round/>
            <a:headEnd len="med" w="med" type="none"/>
            <a:tailEnd len="med" w="med" type="triangle"/>
          </a:ln>
        </p:spPr>
      </p:cxnSp>
      <p:sp>
        <p:nvSpPr>
          <p:cNvPr id="310" name="Google Shape;310;p30"/>
          <p:cNvSpPr txBox="1"/>
          <p:nvPr/>
        </p:nvSpPr>
        <p:spPr>
          <a:xfrm>
            <a:off x="127250" y="2397425"/>
            <a:ext cx="24225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Helvetica Neue"/>
                <a:ea typeface="Helvetica Neue"/>
                <a:cs typeface="Helvetica Neue"/>
                <a:sym typeface="Helvetica Neue"/>
              </a:rPr>
              <a:t>Source code</a:t>
            </a:r>
            <a:endParaRPr b="1" sz="1900">
              <a:latin typeface="Helvetica Neue"/>
              <a:ea typeface="Helvetica Neue"/>
              <a:cs typeface="Helvetica Neue"/>
              <a:sym typeface="Helvetica Neue"/>
            </a:endParaRPr>
          </a:p>
        </p:txBody>
      </p:sp>
      <p:sp>
        <p:nvSpPr>
          <p:cNvPr id="311" name="Google Shape;311;p30"/>
          <p:cNvSpPr txBox="1"/>
          <p:nvPr/>
        </p:nvSpPr>
        <p:spPr>
          <a:xfrm>
            <a:off x="6901552" y="2397425"/>
            <a:ext cx="1635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Helvetica Neue"/>
                <a:ea typeface="Helvetica Neue"/>
                <a:cs typeface="Helvetica Neue"/>
                <a:sym typeface="Helvetica Neue"/>
              </a:rPr>
              <a:t>CPU</a:t>
            </a:r>
            <a:endParaRPr b="1" sz="1900">
              <a:latin typeface="Helvetica Neue"/>
              <a:ea typeface="Helvetica Neue"/>
              <a:cs typeface="Helvetica Neue"/>
              <a:sym typeface="Helvetica Neue"/>
            </a:endParaRPr>
          </a:p>
        </p:txBody>
      </p:sp>
      <p:cxnSp>
        <p:nvCxnSpPr>
          <p:cNvPr id="312" name="Google Shape;312;p30"/>
          <p:cNvCxnSpPr/>
          <p:nvPr/>
        </p:nvCxnSpPr>
        <p:spPr>
          <a:xfrm>
            <a:off x="5786614" y="2930800"/>
            <a:ext cx="1114500" cy="0"/>
          </a:xfrm>
          <a:prstGeom prst="straightConnector1">
            <a:avLst/>
          </a:prstGeom>
          <a:noFill/>
          <a:ln cap="flat" cmpd="sng" w="19050">
            <a:solidFill>
              <a:schemeClr val="dk2"/>
            </a:solidFill>
            <a:prstDash val="solid"/>
            <a:round/>
            <a:headEnd len="med" w="med" type="none"/>
            <a:tailEnd len="med" w="med" type="triangle"/>
          </a:ln>
        </p:spPr>
      </p:cxnSp>
      <p:cxnSp>
        <p:nvCxnSpPr>
          <p:cNvPr id="313" name="Google Shape;313;p30"/>
          <p:cNvCxnSpPr/>
          <p:nvPr/>
        </p:nvCxnSpPr>
        <p:spPr>
          <a:xfrm>
            <a:off x="5786614" y="2702200"/>
            <a:ext cx="1114500" cy="0"/>
          </a:xfrm>
          <a:prstGeom prst="straightConnector1">
            <a:avLst/>
          </a:prstGeom>
          <a:noFill/>
          <a:ln cap="flat" cmpd="sng" w="19050">
            <a:solidFill>
              <a:schemeClr val="dk2"/>
            </a:solidFill>
            <a:prstDash val="solid"/>
            <a:round/>
            <a:headEnd len="med" w="med" type="none"/>
            <a:tailEnd len="med" w="med" type="triangle"/>
          </a:ln>
        </p:spPr>
      </p:cxnSp>
      <p:cxnSp>
        <p:nvCxnSpPr>
          <p:cNvPr id="314" name="Google Shape;314;p30"/>
          <p:cNvCxnSpPr/>
          <p:nvPr/>
        </p:nvCxnSpPr>
        <p:spPr>
          <a:xfrm>
            <a:off x="5786614" y="2473600"/>
            <a:ext cx="1114500" cy="0"/>
          </a:xfrm>
          <a:prstGeom prst="straightConnector1">
            <a:avLst/>
          </a:prstGeom>
          <a:noFill/>
          <a:ln cap="flat" cmpd="sng" w="19050">
            <a:solidFill>
              <a:schemeClr val="dk2"/>
            </a:solidFill>
            <a:prstDash val="solid"/>
            <a:round/>
            <a:headEnd len="med" w="med" type="none"/>
            <a:tailEnd len="med" w="med" type="triangle"/>
          </a:ln>
        </p:spPr>
      </p:cxnSp>
      <p:cxnSp>
        <p:nvCxnSpPr>
          <p:cNvPr id="315" name="Google Shape;315;p30"/>
          <p:cNvCxnSpPr/>
          <p:nvPr/>
        </p:nvCxnSpPr>
        <p:spPr>
          <a:xfrm>
            <a:off x="5786614" y="2245000"/>
            <a:ext cx="11145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Parsing</a:t>
            </a:r>
            <a:endParaRPr b="1">
              <a:latin typeface="Helvetica Neue"/>
              <a:ea typeface="Helvetica Neue"/>
              <a:cs typeface="Helvetica Neue"/>
              <a:sym typeface="Helvetica Neue"/>
            </a:endParaRPr>
          </a:p>
        </p:txBody>
      </p:sp>
      <p:sp>
        <p:nvSpPr>
          <p:cNvPr id="321" name="Google Shape;321;p31"/>
          <p:cNvSpPr txBox="1"/>
          <p:nvPr/>
        </p:nvSpPr>
        <p:spPr>
          <a:xfrm>
            <a:off x="1780475" y="2371650"/>
            <a:ext cx="18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 / (a + b)) ceiling</a:t>
            </a:r>
            <a:endParaRPr/>
          </a:p>
        </p:txBody>
      </p:sp>
      <p:pic>
        <p:nvPicPr>
          <p:cNvPr id="322" name="Google Shape;322;p31"/>
          <p:cNvPicPr preferRelativeResize="0"/>
          <p:nvPr/>
        </p:nvPicPr>
        <p:blipFill>
          <a:blip r:embed="rId3">
            <a:alphaModFix/>
          </a:blip>
          <a:stretch>
            <a:fillRect/>
          </a:stretch>
        </p:blipFill>
        <p:spPr>
          <a:xfrm>
            <a:off x="5013933" y="886625"/>
            <a:ext cx="2581249" cy="3370251"/>
          </a:xfrm>
          <a:prstGeom prst="rect">
            <a:avLst/>
          </a:prstGeom>
          <a:noFill/>
          <a:ln>
            <a:noFill/>
          </a:ln>
        </p:spPr>
      </p:pic>
      <p:sp>
        <p:nvSpPr>
          <p:cNvPr id="323" name="Google Shape;323;p31"/>
          <p:cNvSpPr/>
          <p:nvPr/>
        </p:nvSpPr>
        <p:spPr>
          <a:xfrm>
            <a:off x="3816150" y="2371650"/>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31"/>
          <p:cNvPicPr preferRelativeResize="0"/>
          <p:nvPr/>
        </p:nvPicPr>
        <p:blipFill>
          <a:blip r:embed="rId4">
            <a:alphaModFix/>
          </a:blip>
          <a:stretch>
            <a:fillRect/>
          </a:stretch>
        </p:blipFill>
        <p:spPr>
          <a:xfrm>
            <a:off x="4029362" y="3286875"/>
            <a:ext cx="1085275" cy="880950"/>
          </a:xfrm>
          <a:prstGeom prst="rect">
            <a:avLst/>
          </a:prstGeom>
          <a:noFill/>
          <a:ln>
            <a:noFill/>
          </a:ln>
        </p:spPr>
      </p:pic>
      <p:sp>
        <p:nvSpPr>
          <p:cNvPr id="325" name="Google Shape;32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6" name="Google Shape;326;p31"/>
          <p:cNvPicPr preferRelativeResize="0"/>
          <p:nvPr/>
        </p:nvPicPr>
        <p:blipFill>
          <a:blip r:embed="rId5">
            <a:alphaModFix/>
          </a:blip>
          <a:stretch>
            <a:fillRect/>
          </a:stretch>
        </p:blipFill>
        <p:spPr>
          <a:xfrm>
            <a:off x="7539757" y="3208561"/>
            <a:ext cx="1393054" cy="572700"/>
          </a:xfrm>
          <a:prstGeom prst="rect">
            <a:avLst/>
          </a:prstGeom>
          <a:noFill/>
          <a:ln>
            <a:noFill/>
          </a:ln>
        </p:spPr>
      </p:pic>
      <p:pic>
        <p:nvPicPr>
          <p:cNvPr id="327" name="Google Shape;327;p31"/>
          <p:cNvPicPr preferRelativeResize="0"/>
          <p:nvPr/>
        </p:nvPicPr>
        <p:blipFill>
          <a:blip r:embed="rId6">
            <a:alphaModFix/>
          </a:blip>
          <a:stretch>
            <a:fillRect/>
          </a:stretch>
        </p:blipFill>
        <p:spPr>
          <a:xfrm>
            <a:off x="6960324" y="2220400"/>
            <a:ext cx="1743575" cy="628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pSp>
        <p:nvGrpSpPr>
          <p:cNvPr id="61" name="Google Shape;61;p14"/>
          <p:cNvGrpSpPr/>
          <p:nvPr/>
        </p:nvGrpSpPr>
        <p:grpSpPr>
          <a:xfrm>
            <a:off x="1933850" y="354888"/>
            <a:ext cx="5276300" cy="4433725"/>
            <a:chOff x="1933850" y="709775"/>
            <a:chExt cx="5276300" cy="4433725"/>
          </a:xfrm>
        </p:grpSpPr>
        <p:pic>
          <p:nvPicPr>
            <p:cNvPr id="62" name="Google Shape;62;p14"/>
            <p:cNvPicPr preferRelativeResize="0"/>
            <p:nvPr/>
          </p:nvPicPr>
          <p:blipFill>
            <a:blip r:embed="rId3">
              <a:alphaModFix/>
            </a:blip>
            <a:stretch>
              <a:fillRect/>
            </a:stretch>
          </p:blipFill>
          <p:spPr>
            <a:xfrm>
              <a:off x="1933850" y="709775"/>
              <a:ext cx="5276300" cy="4433725"/>
            </a:xfrm>
            <a:prstGeom prst="rect">
              <a:avLst/>
            </a:prstGeom>
            <a:noFill/>
            <a:ln>
              <a:noFill/>
            </a:ln>
          </p:spPr>
        </p:pic>
        <p:pic>
          <p:nvPicPr>
            <p:cNvPr id="63" name="Google Shape;63;p14"/>
            <p:cNvPicPr preferRelativeResize="0"/>
            <p:nvPr/>
          </p:nvPicPr>
          <p:blipFill>
            <a:blip r:embed="rId4">
              <a:alphaModFix/>
            </a:blip>
            <a:stretch>
              <a:fillRect/>
            </a:stretch>
          </p:blipFill>
          <p:spPr>
            <a:xfrm>
              <a:off x="3024843" y="4060650"/>
              <a:ext cx="1547158" cy="914230"/>
            </a:xfrm>
            <a:prstGeom prst="rect">
              <a:avLst/>
            </a:prstGeom>
            <a:noFill/>
            <a:ln>
              <a:noFill/>
            </a:ln>
          </p:spPr>
        </p:pic>
        <p:sp>
          <p:nvSpPr>
            <p:cNvPr id="64" name="Google Shape;64;p14"/>
            <p:cNvSpPr/>
            <p:nvPr/>
          </p:nvSpPr>
          <p:spPr>
            <a:xfrm>
              <a:off x="3004025" y="4008250"/>
              <a:ext cx="227100" cy="24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pic>
        <p:nvPicPr>
          <p:cNvPr id="333" name="Google Shape;333;p32"/>
          <p:cNvPicPr preferRelativeResize="0"/>
          <p:nvPr/>
        </p:nvPicPr>
        <p:blipFill>
          <a:blip r:embed="rId3">
            <a:alphaModFix/>
          </a:blip>
          <a:stretch>
            <a:fillRect/>
          </a:stretch>
        </p:blipFill>
        <p:spPr>
          <a:xfrm>
            <a:off x="886658" y="1323250"/>
            <a:ext cx="2581249" cy="3370251"/>
          </a:xfrm>
          <a:prstGeom prst="rect">
            <a:avLst/>
          </a:prstGeom>
          <a:noFill/>
          <a:ln>
            <a:noFill/>
          </a:ln>
        </p:spPr>
      </p:pic>
      <p:sp>
        <p:nvSpPr>
          <p:cNvPr id="334" name="Google Shape;33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33"/>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40" name="Google Shape;340;p33"/>
          <p:cNvPicPr preferRelativeResize="0"/>
          <p:nvPr/>
        </p:nvPicPr>
        <p:blipFill>
          <a:blip r:embed="rId4">
            <a:alphaModFix/>
          </a:blip>
          <a:stretch>
            <a:fillRect/>
          </a:stretch>
        </p:blipFill>
        <p:spPr>
          <a:xfrm>
            <a:off x="462851" y="3255250"/>
            <a:ext cx="353150" cy="325125"/>
          </a:xfrm>
          <a:prstGeom prst="rect">
            <a:avLst/>
          </a:prstGeom>
          <a:noFill/>
          <a:ln>
            <a:noFill/>
          </a:ln>
        </p:spPr>
      </p:pic>
      <p:pic>
        <p:nvPicPr>
          <p:cNvPr id="341" name="Google Shape;341;p33"/>
          <p:cNvPicPr preferRelativeResize="0"/>
          <p:nvPr/>
        </p:nvPicPr>
        <p:blipFill>
          <a:blip r:embed="rId5">
            <a:alphaModFix/>
          </a:blip>
          <a:stretch>
            <a:fillRect/>
          </a:stretch>
        </p:blipFill>
        <p:spPr>
          <a:xfrm>
            <a:off x="5196824" y="1323223"/>
            <a:ext cx="3205874" cy="3370278"/>
          </a:xfrm>
          <a:prstGeom prst="rect">
            <a:avLst/>
          </a:prstGeom>
          <a:noFill/>
          <a:ln>
            <a:noFill/>
          </a:ln>
        </p:spPr>
      </p:pic>
      <p:sp>
        <p:nvSpPr>
          <p:cNvPr id="342" name="Google Shape;34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4"/>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49" name="Google Shape;349;p34"/>
          <p:cNvPicPr preferRelativeResize="0"/>
          <p:nvPr/>
        </p:nvPicPr>
        <p:blipFill>
          <a:blip r:embed="rId4">
            <a:alphaModFix/>
          </a:blip>
          <a:stretch>
            <a:fillRect/>
          </a:stretch>
        </p:blipFill>
        <p:spPr>
          <a:xfrm>
            <a:off x="462851" y="3255250"/>
            <a:ext cx="353150" cy="325125"/>
          </a:xfrm>
          <a:prstGeom prst="rect">
            <a:avLst/>
          </a:prstGeom>
          <a:noFill/>
          <a:ln>
            <a:noFill/>
          </a:ln>
        </p:spPr>
      </p:pic>
      <p:pic>
        <p:nvPicPr>
          <p:cNvPr id="350" name="Google Shape;350;p34"/>
          <p:cNvPicPr preferRelativeResize="0"/>
          <p:nvPr/>
        </p:nvPicPr>
        <p:blipFill>
          <a:blip r:embed="rId5">
            <a:alphaModFix/>
          </a:blip>
          <a:stretch>
            <a:fillRect/>
          </a:stretch>
        </p:blipFill>
        <p:spPr>
          <a:xfrm>
            <a:off x="5196824" y="1323223"/>
            <a:ext cx="3205874" cy="3370278"/>
          </a:xfrm>
          <a:prstGeom prst="rect">
            <a:avLst/>
          </a:prstGeom>
          <a:noFill/>
          <a:ln>
            <a:noFill/>
          </a:ln>
        </p:spPr>
      </p:pic>
      <p:sp>
        <p:nvSpPr>
          <p:cNvPr id="351" name="Google Shape;351;p34"/>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3</a:t>
            </a:r>
            <a:endParaRPr/>
          </a:p>
        </p:txBody>
      </p:sp>
      <p:sp>
        <p:nvSpPr>
          <p:cNvPr id="352" name="Google Shape;35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35"/>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59" name="Google Shape;359;p35"/>
          <p:cNvPicPr preferRelativeResize="0"/>
          <p:nvPr/>
        </p:nvPicPr>
        <p:blipFill>
          <a:blip r:embed="rId4">
            <a:alphaModFix/>
          </a:blip>
          <a:stretch>
            <a:fillRect/>
          </a:stretch>
        </p:blipFill>
        <p:spPr>
          <a:xfrm>
            <a:off x="5196824" y="1323223"/>
            <a:ext cx="3205874" cy="3370278"/>
          </a:xfrm>
          <a:prstGeom prst="rect">
            <a:avLst/>
          </a:prstGeom>
          <a:noFill/>
          <a:ln>
            <a:noFill/>
          </a:ln>
        </p:spPr>
      </p:pic>
      <p:sp>
        <p:nvSpPr>
          <p:cNvPr id="360" name="Google Shape;360;p35"/>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3</a:t>
            </a:r>
            <a:endParaRPr/>
          </a:p>
        </p:txBody>
      </p:sp>
      <p:pic>
        <p:nvPicPr>
          <p:cNvPr id="361" name="Google Shape;361;p35"/>
          <p:cNvPicPr preferRelativeResize="0"/>
          <p:nvPr/>
        </p:nvPicPr>
        <p:blipFill>
          <a:blip r:embed="rId5">
            <a:alphaModFix/>
          </a:blip>
          <a:stretch>
            <a:fillRect/>
          </a:stretch>
        </p:blipFill>
        <p:spPr>
          <a:xfrm>
            <a:off x="1235276" y="4219775"/>
            <a:ext cx="353150" cy="325125"/>
          </a:xfrm>
          <a:prstGeom prst="rect">
            <a:avLst/>
          </a:prstGeom>
          <a:noFill/>
          <a:ln>
            <a:noFill/>
          </a:ln>
        </p:spPr>
      </p:pic>
      <p:sp>
        <p:nvSpPr>
          <p:cNvPr id="362" name="Google Shape;362;p35"/>
          <p:cNvSpPr txBox="1"/>
          <p:nvPr/>
        </p:nvSpPr>
        <p:spPr>
          <a:xfrm>
            <a:off x="5981825" y="35899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17 (a)</a:t>
            </a:r>
            <a:endParaRPr/>
          </a:p>
        </p:txBody>
      </p:sp>
      <p:sp>
        <p:nvSpPr>
          <p:cNvPr id="363" name="Google Shape;36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36"/>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70" name="Google Shape;370;p36"/>
          <p:cNvPicPr preferRelativeResize="0"/>
          <p:nvPr/>
        </p:nvPicPr>
        <p:blipFill>
          <a:blip r:embed="rId4">
            <a:alphaModFix/>
          </a:blip>
          <a:stretch>
            <a:fillRect/>
          </a:stretch>
        </p:blipFill>
        <p:spPr>
          <a:xfrm>
            <a:off x="5196824" y="1323223"/>
            <a:ext cx="3205874" cy="3370278"/>
          </a:xfrm>
          <a:prstGeom prst="rect">
            <a:avLst/>
          </a:prstGeom>
          <a:noFill/>
          <a:ln>
            <a:noFill/>
          </a:ln>
        </p:spPr>
      </p:pic>
      <p:sp>
        <p:nvSpPr>
          <p:cNvPr id="371" name="Google Shape;371;p36"/>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3</a:t>
            </a:r>
            <a:endParaRPr/>
          </a:p>
        </p:txBody>
      </p:sp>
      <p:pic>
        <p:nvPicPr>
          <p:cNvPr id="372" name="Google Shape;372;p36"/>
          <p:cNvPicPr preferRelativeResize="0"/>
          <p:nvPr/>
        </p:nvPicPr>
        <p:blipFill>
          <a:blip r:embed="rId5">
            <a:alphaModFix/>
          </a:blip>
          <a:stretch>
            <a:fillRect/>
          </a:stretch>
        </p:blipFill>
        <p:spPr>
          <a:xfrm>
            <a:off x="2563213" y="4269777"/>
            <a:ext cx="353150" cy="325125"/>
          </a:xfrm>
          <a:prstGeom prst="rect">
            <a:avLst/>
          </a:prstGeom>
          <a:noFill/>
          <a:ln>
            <a:noFill/>
          </a:ln>
        </p:spPr>
      </p:pic>
      <p:sp>
        <p:nvSpPr>
          <p:cNvPr id="373" name="Google Shape;373;p36"/>
          <p:cNvSpPr txBox="1"/>
          <p:nvPr/>
        </p:nvSpPr>
        <p:spPr>
          <a:xfrm>
            <a:off x="5981825" y="35899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17 (a)</a:t>
            </a:r>
            <a:endParaRPr/>
          </a:p>
        </p:txBody>
      </p:sp>
      <p:sp>
        <p:nvSpPr>
          <p:cNvPr id="374" name="Google Shape;374;p36"/>
          <p:cNvSpPr txBox="1"/>
          <p:nvPr/>
        </p:nvSpPr>
        <p:spPr>
          <a:xfrm>
            <a:off x="5981825" y="32851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42</a:t>
            </a:r>
            <a:r>
              <a:rPr lang="en"/>
              <a:t> (b)</a:t>
            </a:r>
            <a:endParaRPr/>
          </a:p>
        </p:txBody>
      </p:sp>
      <p:sp>
        <p:nvSpPr>
          <p:cNvPr id="375" name="Google Shape;37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37"/>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82" name="Google Shape;382;p37"/>
          <p:cNvPicPr preferRelativeResize="0"/>
          <p:nvPr/>
        </p:nvPicPr>
        <p:blipFill>
          <a:blip r:embed="rId4">
            <a:alphaModFix/>
          </a:blip>
          <a:stretch>
            <a:fillRect/>
          </a:stretch>
        </p:blipFill>
        <p:spPr>
          <a:xfrm>
            <a:off x="5196824" y="1323223"/>
            <a:ext cx="3205874" cy="3370278"/>
          </a:xfrm>
          <a:prstGeom prst="rect">
            <a:avLst/>
          </a:prstGeom>
          <a:noFill/>
          <a:ln>
            <a:noFill/>
          </a:ln>
        </p:spPr>
      </p:pic>
      <p:sp>
        <p:nvSpPr>
          <p:cNvPr id="383" name="Google Shape;383;p37"/>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3</a:t>
            </a:r>
            <a:endParaRPr/>
          </a:p>
        </p:txBody>
      </p:sp>
      <p:pic>
        <p:nvPicPr>
          <p:cNvPr id="384" name="Google Shape;384;p37"/>
          <p:cNvPicPr preferRelativeResize="0"/>
          <p:nvPr/>
        </p:nvPicPr>
        <p:blipFill>
          <a:blip r:embed="rId5">
            <a:alphaModFix/>
          </a:blip>
          <a:stretch>
            <a:fillRect/>
          </a:stretch>
        </p:blipFill>
        <p:spPr>
          <a:xfrm>
            <a:off x="1877413" y="3279177"/>
            <a:ext cx="353150" cy="325125"/>
          </a:xfrm>
          <a:prstGeom prst="rect">
            <a:avLst/>
          </a:prstGeom>
          <a:noFill/>
          <a:ln>
            <a:noFill/>
          </a:ln>
        </p:spPr>
      </p:pic>
      <p:sp>
        <p:nvSpPr>
          <p:cNvPr id="385" name="Google Shape;385;p37"/>
          <p:cNvSpPr txBox="1"/>
          <p:nvPr/>
        </p:nvSpPr>
        <p:spPr>
          <a:xfrm>
            <a:off x="5981825" y="35899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59</a:t>
            </a:r>
            <a:endParaRPr/>
          </a:p>
        </p:txBody>
      </p:sp>
      <p:sp>
        <p:nvSpPr>
          <p:cNvPr id="386" name="Google Shape;38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38"/>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393" name="Google Shape;393;p38"/>
          <p:cNvPicPr preferRelativeResize="0"/>
          <p:nvPr/>
        </p:nvPicPr>
        <p:blipFill>
          <a:blip r:embed="rId4">
            <a:alphaModFix/>
          </a:blip>
          <a:stretch>
            <a:fillRect/>
          </a:stretch>
        </p:blipFill>
        <p:spPr>
          <a:xfrm>
            <a:off x="5196824" y="1323223"/>
            <a:ext cx="3205874" cy="3370278"/>
          </a:xfrm>
          <a:prstGeom prst="rect">
            <a:avLst/>
          </a:prstGeom>
          <a:noFill/>
          <a:ln>
            <a:noFill/>
          </a:ln>
        </p:spPr>
      </p:pic>
      <p:sp>
        <p:nvSpPr>
          <p:cNvPr id="394" name="Google Shape;394;p38"/>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0.05…</a:t>
            </a:r>
            <a:endParaRPr/>
          </a:p>
        </p:txBody>
      </p:sp>
      <p:pic>
        <p:nvPicPr>
          <p:cNvPr id="395" name="Google Shape;395;p38"/>
          <p:cNvPicPr preferRelativeResize="0"/>
          <p:nvPr/>
        </p:nvPicPr>
        <p:blipFill>
          <a:blip r:embed="rId5">
            <a:alphaModFix/>
          </a:blip>
          <a:stretch>
            <a:fillRect/>
          </a:stretch>
        </p:blipFill>
        <p:spPr>
          <a:xfrm>
            <a:off x="1191613" y="2288577"/>
            <a:ext cx="353150" cy="325125"/>
          </a:xfrm>
          <a:prstGeom prst="rect">
            <a:avLst/>
          </a:prstGeom>
          <a:noFill/>
          <a:ln>
            <a:noFill/>
          </a:ln>
        </p:spPr>
      </p:pic>
      <p:sp>
        <p:nvSpPr>
          <p:cNvPr id="396" name="Google Shape;39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7" name="Google Shape;39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39"/>
          <p:cNvPicPr preferRelativeResize="0"/>
          <p:nvPr/>
        </p:nvPicPr>
        <p:blipFill>
          <a:blip r:embed="rId3">
            <a:alphaModFix/>
          </a:blip>
          <a:stretch>
            <a:fillRect/>
          </a:stretch>
        </p:blipFill>
        <p:spPr>
          <a:xfrm>
            <a:off x="886658" y="1323250"/>
            <a:ext cx="2581249" cy="3370251"/>
          </a:xfrm>
          <a:prstGeom prst="rect">
            <a:avLst/>
          </a:prstGeom>
          <a:noFill/>
          <a:ln>
            <a:noFill/>
          </a:ln>
        </p:spPr>
      </p:pic>
      <p:pic>
        <p:nvPicPr>
          <p:cNvPr id="403" name="Google Shape;403;p39"/>
          <p:cNvPicPr preferRelativeResize="0"/>
          <p:nvPr/>
        </p:nvPicPr>
        <p:blipFill>
          <a:blip r:embed="rId4">
            <a:alphaModFix/>
          </a:blip>
          <a:stretch>
            <a:fillRect/>
          </a:stretch>
        </p:blipFill>
        <p:spPr>
          <a:xfrm>
            <a:off x="5196824" y="1323223"/>
            <a:ext cx="3205874" cy="3370278"/>
          </a:xfrm>
          <a:prstGeom prst="rect">
            <a:avLst/>
          </a:prstGeom>
          <a:noFill/>
          <a:ln>
            <a:noFill/>
          </a:ln>
        </p:spPr>
      </p:pic>
      <p:sp>
        <p:nvSpPr>
          <p:cNvPr id="404" name="Google Shape;404;p39"/>
          <p:cNvSpPr txBox="1"/>
          <p:nvPr/>
        </p:nvSpPr>
        <p:spPr>
          <a:xfrm>
            <a:off x="5981825" y="3894725"/>
            <a:ext cx="16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1</a:t>
            </a:r>
            <a:endParaRPr/>
          </a:p>
        </p:txBody>
      </p:sp>
      <p:pic>
        <p:nvPicPr>
          <p:cNvPr id="405" name="Google Shape;405;p39"/>
          <p:cNvPicPr preferRelativeResize="0"/>
          <p:nvPr/>
        </p:nvPicPr>
        <p:blipFill>
          <a:blip r:embed="rId5">
            <a:alphaModFix/>
          </a:blip>
          <a:stretch>
            <a:fillRect/>
          </a:stretch>
        </p:blipFill>
        <p:spPr>
          <a:xfrm>
            <a:off x="1080483" y="1432912"/>
            <a:ext cx="353150" cy="325125"/>
          </a:xfrm>
          <a:prstGeom prst="rect">
            <a:avLst/>
          </a:prstGeom>
          <a:noFill/>
          <a:ln>
            <a:noFill/>
          </a:ln>
        </p:spPr>
      </p:pic>
      <p:sp>
        <p:nvSpPr>
          <p:cNvPr id="406" name="Google Shape;40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7" name="Google Shape;40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Interpreting the AST</a:t>
            </a:r>
            <a:endParaRPr b="1">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Are we done?</a:t>
            </a:r>
            <a:endParaRPr b="1">
              <a:latin typeface="Helvetica Neue"/>
              <a:ea typeface="Helvetica Neue"/>
              <a:cs typeface="Helvetica Neue"/>
              <a:sym typeface="Helvetica Neue"/>
            </a:endParaRPr>
          </a:p>
        </p:txBody>
      </p:sp>
      <p:pic>
        <p:nvPicPr>
          <p:cNvPr id="413" name="Google Shape;413;p40"/>
          <p:cNvPicPr preferRelativeResize="0"/>
          <p:nvPr/>
        </p:nvPicPr>
        <p:blipFill>
          <a:blip r:embed="rId3">
            <a:alphaModFix/>
          </a:blip>
          <a:stretch>
            <a:fillRect/>
          </a:stretch>
        </p:blipFill>
        <p:spPr>
          <a:xfrm>
            <a:off x="0" y="1714500"/>
            <a:ext cx="4572000" cy="3429000"/>
          </a:xfrm>
          <a:prstGeom prst="rect">
            <a:avLst/>
          </a:prstGeom>
          <a:noFill/>
          <a:ln>
            <a:noFill/>
          </a:ln>
        </p:spPr>
      </p:pic>
      <p:sp>
        <p:nvSpPr>
          <p:cNvPr id="414" name="Google Shape;414;p40"/>
          <p:cNvSpPr txBox="1"/>
          <p:nvPr/>
        </p:nvSpPr>
        <p:spPr>
          <a:xfrm>
            <a:off x="5652325" y="1415050"/>
            <a:ext cx="2233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a := 1.</a:t>
            </a:r>
            <a:endParaRPr sz="2100"/>
          </a:p>
          <a:p>
            <a:pPr indent="0" lvl="0" marL="0" rtl="0" algn="l">
              <a:spcBef>
                <a:spcPts val="0"/>
              </a:spcBef>
              <a:spcAft>
                <a:spcPts val="0"/>
              </a:spcAft>
              <a:buNone/>
            </a:pPr>
            <a:r>
              <a:rPr lang="en" sz="2100"/>
              <a:t>for (condition) {</a:t>
            </a:r>
            <a:endParaRPr sz="2100"/>
          </a:p>
          <a:p>
            <a:pPr indent="0" lvl="0" marL="0" rtl="0" algn="l">
              <a:spcBef>
                <a:spcPts val="0"/>
              </a:spcBef>
              <a:spcAft>
                <a:spcPts val="0"/>
              </a:spcAft>
              <a:buNone/>
            </a:pPr>
            <a:r>
              <a:rPr lang="en" sz="2100"/>
              <a:t>   a := a + 6.</a:t>
            </a:r>
            <a:endParaRPr sz="2100"/>
          </a:p>
          <a:p>
            <a:pPr indent="0" lvl="0" marL="0" rtl="0" algn="l">
              <a:spcBef>
                <a:spcPts val="0"/>
              </a:spcBef>
              <a:spcAft>
                <a:spcPts val="0"/>
              </a:spcAft>
              <a:buNone/>
            </a:pPr>
            <a:r>
              <a:rPr lang="en" sz="2100"/>
              <a:t>}</a:t>
            </a:r>
            <a:endParaRPr sz="2100"/>
          </a:p>
          <a:p>
            <a:pPr indent="0" lvl="0" marL="0" rtl="0" algn="l">
              <a:spcBef>
                <a:spcPts val="0"/>
              </a:spcBef>
              <a:spcAft>
                <a:spcPts val="0"/>
              </a:spcAft>
              <a:buNone/>
            </a:pPr>
            <a:r>
              <a:rPr lang="en" sz="2100"/>
              <a:t>^ a + 2.</a:t>
            </a:r>
            <a:endParaRPr sz="2100"/>
          </a:p>
        </p:txBody>
      </p:sp>
      <p:sp>
        <p:nvSpPr>
          <p:cNvPr id="415" name="Google Shape;415;p40"/>
          <p:cNvSpPr/>
          <p:nvPr/>
        </p:nvSpPr>
        <p:spPr>
          <a:xfrm>
            <a:off x="5931150" y="2163695"/>
            <a:ext cx="1281300" cy="3036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Compilation</a:t>
            </a:r>
            <a:endParaRPr b="1">
              <a:latin typeface="Helvetica Neue"/>
              <a:ea typeface="Helvetica Neue"/>
              <a:cs typeface="Helvetica Neue"/>
              <a:sym typeface="Helvetica Neue"/>
            </a:endParaRPr>
          </a:p>
        </p:txBody>
      </p:sp>
      <p:pic>
        <p:nvPicPr>
          <p:cNvPr id="422" name="Google Shape;422;p41"/>
          <p:cNvPicPr preferRelativeResize="0"/>
          <p:nvPr/>
        </p:nvPicPr>
        <p:blipFill>
          <a:blip r:embed="rId3">
            <a:alphaModFix/>
          </a:blip>
          <a:stretch>
            <a:fillRect/>
          </a:stretch>
        </p:blipFill>
        <p:spPr>
          <a:xfrm>
            <a:off x="886658" y="1323250"/>
            <a:ext cx="2581249" cy="3370251"/>
          </a:xfrm>
          <a:prstGeom prst="rect">
            <a:avLst/>
          </a:prstGeom>
          <a:noFill/>
          <a:ln>
            <a:noFill/>
          </a:ln>
        </p:spPr>
      </p:pic>
      <p:sp>
        <p:nvSpPr>
          <p:cNvPr id="423" name="Google Shape;423;p41"/>
          <p:cNvSpPr txBox="1"/>
          <p:nvPr/>
        </p:nvSpPr>
        <p:spPr>
          <a:xfrm>
            <a:off x="5752450" y="2338775"/>
            <a:ext cx="1640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FADD d0, d0, d1</a:t>
            </a:r>
            <a:endParaRPr sz="1500"/>
          </a:p>
          <a:p>
            <a:pPr indent="0" lvl="0" marL="0" rtl="0" algn="l">
              <a:spcBef>
                <a:spcPts val="0"/>
              </a:spcBef>
              <a:spcAft>
                <a:spcPts val="0"/>
              </a:spcAft>
              <a:buNone/>
            </a:pPr>
            <a:r>
              <a:rPr lang="en" sz="1500"/>
              <a:t>FMOV d1, #3</a:t>
            </a:r>
            <a:endParaRPr sz="1500"/>
          </a:p>
          <a:p>
            <a:pPr indent="0" lvl="0" marL="0" rtl="0" algn="l">
              <a:spcBef>
                <a:spcPts val="0"/>
              </a:spcBef>
              <a:spcAft>
                <a:spcPts val="0"/>
              </a:spcAft>
              <a:buNone/>
            </a:pPr>
            <a:r>
              <a:rPr lang="en" sz="1500"/>
              <a:t>FDIV d0, d1, d0</a:t>
            </a:r>
            <a:endParaRPr sz="1500"/>
          </a:p>
          <a:p>
            <a:pPr indent="0" lvl="0" marL="0" rtl="0" algn="l">
              <a:spcBef>
                <a:spcPts val="0"/>
              </a:spcBef>
              <a:spcAft>
                <a:spcPts val="0"/>
              </a:spcAft>
              <a:buNone/>
            </a:pPr>
            <a:r>
              <a:rPr lang="en" sz="1500"/>
              <a:t>FRINTP d0, d0</a:t>
            </a:r>
            <a:endParaRPr sz="1500"/>
          </a:p>
          <a:p>
            <a:pPr indent="0" lvl="0" marL="0" rtl="0" algn="l">
              <a:spcBef>
                <a:spcPts val="0"/>
              </a:spcBef>
              <a:spcAft>
                <a:spcPts val="0"/>
              </a:spcAft>
              <a:buNone/>
            </a:pPr>
            <a:r>
              <a:rPr lang="en" sz="1500"/>
              <a:t>RET</a:t>
            </a:r>
            <a:endParaRPr sz="1500"/>
          </a:p>
        </p:txBody>
      </p:sp>
      <p:sp>
        <p:nvSpPr>
          <p:cNvPr id="424" name="Google Shape;424;p41"/>
          <p:cNvSpPr/>
          <p:nvPr/>
        </p:nvSpPr>
        <p:spPr>
          <a:xfrm>
            <a:off x="4171800" y="28082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6" name="Google Shape;426;p41"/>
          <p:cNvPicPr preferRelativeResize="0"/>
          <p:nvPr/>
        </p:nvPicPr>
        <p:blipFill rotWithShape="1">
          <a:blip r:embed="rId4">
            <a:alphaModFix/>
          </a:blip>
          <a:srcRect b="36504" l="91445" r="0" t="45783"/>
          <a:stretch/>
        </p:blipFill>
        <p:spPr>
          <a:xfrm>
            <a:off x="7193175" y="3248550"/>
            <a:ext cx="1056952" cy="10151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Our goal</a:t>
            </a:r>
            <a:endParaRPr b="1">
              <a:latin typeface="Helvetica Neue"/>
              <a:ea typeface="Helvetica Neue"/>
              <a:cs typeface="Helvetica Neue"/>
              <a:sym typeface="Helvetica Neue"/>
            </a:endParaRPr>
          </a:p>
        </p:txBody>
      </p:sp>
      <p:sp>
        <p:nvSpPr>
          <p:cNvPr id="71" name="Google Shape;71;p15"/>
          <p:cNvSpPr txBox="1"/>
          <p:nvPr/>
        </p:nvSpPr>
        <p:spPr>
          <a:xfrm>
            <a:off x="1116875" y="1838800"/>
            <a:ext cx="22503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a := 1.</a:t>
            </a:r>
            <a:endParaRPr sz="2100"/>
          </a:p>
          <a:p>
            <a:pPr indent="0" lvl="0" marL="0" rtl="0" algn="l">
              <a:spcBef>
                <a:spcPts val="0"/>
              </a:spcBef>
              <a:spcAft>
                <a:spcPts val="0"/>
              </a:spcAft>
              <a:buNone/>
            </a:pPr>
            <a:r>
              <a:rPr lang="en" sz="2100"/>
              <a:t>condition ifTrue: [</a:t>
            </a:r>
            <a:endParaRPr sz="2100"/>
          </a:p>
          <a:p>
            <a:pPr indent="0" lvl="0" marL="0" rtl="0" algn="l">
              <a:spcBef>
                <a:spcPts val="0"/>
              </a:spcBef>
              <a:spcAft>
                <a:spcPts val="0"/>
              </a:spcAft>
              <a:buNone/>
            </a:pPr>
            <a:r>
              <a:rPr lang="en" sz="2100"/>
              <a:t>   a := a + 6.</a:t>
            </a:r>
            <a:endParaRPr sz="2100"/>
          </a:p>
          <a:p>
            <a:pPr indent="0" lvl="0" marL="0" rtl="0" algn="l">
              <a:spcBef>
                <a:spcPts val="0"/>
              </a:spcBef>
              <a:spcAft>
                <a:spcPts val="0"/>
              </a:spcAft>
              <a:buNone/>
            </a:pPr>
            <a:r>
              <a:rPr lang="en" sz="2100"/>
              <a:t>].</a:t>
            </a:r>
            <a:endParaRPr sz="2100"/>
          </a:p>
          <a:p>
            <a:pPr indent="0" lvl="0" marL="0" rtl="0" algn="l">
              <a:spcBef>
                <a:spcPts val="0"/>
              </a:spcBef>
              <a:spcAft>
                <a:spcPts val="0"/>
              </a:spcAft>
              <a:buNone/>
            </a:pPr>
            <a:r>
              <a:rPr lang="en" sz="2100"/>
              <a:t>^ a + 2.</a:t>
            </a:r>
            <a:endParaRPr sz="2100"/>
          </a:p>
        </p:txBody>
      </p:sp>
      <p:cxnSp>
        <p:nvCxnSpPr>
          <p:cNvPr id="72" name="Google Shape;72;p15"/>
          <p:cNvCxnSpPr>
            <a:stCxn id="71" idx="3"/>
          </p:cNvCxnSpPr>
          <p:nvPr/>
        </p:nvCxnSpPr>
        <p:spPr>
          <a:xfrm>
            <a:off x="3367175" y="2739250"/>
            <a:ext cx="3365100" cy="0"/>
          </a:xfrm>
          <a:prstGeom prst="straightConnector1">
            <a:avLst/>
          </a:prstGeom>
          <a:noFill/>
          <a:ln cap="flat" cmpd="sng" w="28575">
            <a:solidFill>
              <a:schemeClr val="dk2"/>
            </a:solidFill>
            <a:prstDash val="solid"/>
            <a:round/>
            <a:headEnd len="med" w="med" type="none"/>
            <a:tailEnd len="med" w="med" type="triangle"/>
          </a:ln>
        </p:spPr>
      </p:cxnSp>
      <p:pic>
        <p:nvPicPr>
          <p:cNvPr id="73" name="Google Shape;73;p15"/>
          <p:cNvPicPr preferRelativeResize="0"/>
          <p:nvPr/>
        </p:nvPicPr>
        <p:blipFill>
          <a:blip r:embed="rId3">
            <a:alphaModFix/>
          </a:blip>
          <a:stretch>
            <a:fillRect/>
          </a:stretch>
        </p:blipFill>
        <p:spPr>
          <a:xfrm>
            <a:off x="4288050" y="1967250"/>
            <a:ext cx="1391399" cy="1543999"/>
          </a:xfrm>
          <a:prstGeom prst="rect">
            <a:avLst/>
          </a:prstGeom>
          <a:noFill/>
          <a:ln>
            <a:noFill/>
          </a:ln>
        </p:spPr>
      </p:pic>
      <p:sp>
        <p:nvSpPr>
          <p:cNvPr id="74" name="Google Shape;74;p15"/>
          <p:cNvSpPr txBox="1"/>
          <p:nvPr/>
        </p:nvSpPr>
        <p:spPr>
          <a:xfrm>
            <a:off x="7094625" y="2416000"/>
            <a:ext cx="568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t>9</a:t>
            </a:r>
            <a:endParaRPr sz="3000"/>
          </a:p>
        </p:txBody>
      </p:sp>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Why don’t we just</a:t>
            </a:r>
            <a:r>
              <a:rPr b="1" lang="en">
                <a:latin typeface="Helvetica Neue"/>
                <a:ea typeface="Helvetica Neue"/>
                <a:cs typeface="Helvetica Neue"/>
                <a:sym typeface="Helvetica Neue"/>
              </a:rPr>
              <a:t> compile?</a:t>
            </a:r>
            <a:endParaRPr b="1">
              <a:latin typeface="Helvetica Neue"/>
              <a:ea typeface="Helvetica Neue"/>
              <a:cs typeface="Helvetica Neue"/>
              <a:sym typeface="Helvetica Neue"/>
            </a:endParaRPr>
          </a:p>
        </p:txBody>
      </p:sp>
      <p:pic>
        <p:nvPicPr>
          <p:cNvPr id="432" name="Google Shape;432;p42"/>
          <p:cNvPicPr preferRelativeResize="0"/>
          <p:nvPr/>
        </p:nvPicPr>
        <p:blipFill>
          <a:blip r:embed="rId3">
            <a:alphaModFix/>
          </a:blip>
          <a:stretch>
            <a:fillRect/>
          </a:stretch>
        </p:blipFill>
        <p:spPr>
          <a:xfrm>
            <a:off x="886658" y="1323250"/>
            <a:ext cx="2581249" cy="3370251"/>
          </a:xfrm>
          <a:prstGeom prst="rect">
            <a:avLst/>
          </a:prstGeom>
          <a:noFill/>
          <a:ln>
            <a:noFill/>
          </a:ln>
        </p:spPr>
      </p:pic>
      <p:sp>
        <p:nvSpPr>
          <p:cNvPr id="433" name="Google Shape;433;p42"/>
          <p:cNvSpPr txBox="1"/>
          <p:nvPr/>
        </p:nvSpPr>
        <p:spPr>
          <a:xfrm>
            <a:off x="5752450" y="2338775"/>
            <a:ext cx="1640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FADD d0, d0, d1</a:t>
            </a:r>
            <a:endParaRPr sz="1500"/>
          </a:p>
          <a:p>
            <a:pPr indent="0" lvl="0" marL="0" rtl="0" algn="l">
              <a:spcBef>
                <a:spcPts val="0"/>
              </a:spcBef>
              <a:spcAft>
                <a:spcPts val="0"/>
              </a:spcAft>
              <a:buNone/>
            </a:pPr>
            <a:r>
              <a:rPr lang="en" sz="1500"/>
              <a:t>FMOV d1, #3</a:t>
            </a:r>
            <a:endParaRPr sz="1500"/>
          </a:p>
          <a:p>
            <a:pPr indent="0" lvl="0" marL="0" rtl="0" algn="l">
              <a:spcBef>
                <a:spcPts val="0"/>
              </a:spcBef>
              <a:spcAft>
                <a:spcPts val="0"/>
              </a:spcAft>
              <a:buNone/>
            </a:pPr>
            <a:r>
              <a:rPr lang="en" sz="1500"/>
              <a:t>FDIV d0, d1, d0</a:t>
            </a:r>
            <a:endParaRPr sz="1500"/>
          </a:p>
          <a:p>
            <a:pPr indent="0" lvl="0" marL="0" rtl="0" algn="l">
              <a:spcBef>
                <a:spcPts val="0"/>
              </a:spcBef>
              <a:spcAft>
                <a:spcPts val="0"/>
              </a:spcAft>
              <a:buNone/>
            </a:pPr>
            <a:r>
              <a:rPr lang="en" sz="1500"/>
              <a:t>FRINTP d0, d0</a:t>
            </a:r>
            <a:endParaRPr sz="1500"/>
          </a:p>
          <a:p>
            <a:pPr indent="0" lvl="0" marL="0" rtl="0" algn="l">
              <a:spcBef>
                <a:spcPts val="0"/>
              </a:spcBef>
              <a:spcAft>
                <a:spcPts val="0"/>
              </a:spcAft>
              <a:buNone/>
            </a:pPr>
            <a:r>
              <a:rPr lang="en" sz="1500"/>
              <a:t>RET</a:t>
            </a:r>
            <a:endParaRPr sz="1500"/>
          </a:p>
        </p:txBody>
      </p:sp>
      <p:sp>
        <p:nvSpPr>
          <p:cNvPr id="434" name="Google Shape;434;p42"/>
          <p:cNvSpPr/>
          <p:nvPr/>
        </p:nvSpPr>
        <p:spPr>
          <a:xfrm>
            <a:off x="4171800" y="28082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2"/>
          <p:cNvSpPr txBox="1"/>
          <p:nvPr/>
        </p:nvSpPr>
        <p:spPr>
          <a:xfrm>
            <a:off x="5752450" y="1017725"/>
            <a:ext cx="2133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t>ADDSD xmm0, xmm1</a:t>
            </a:r>
            <a:endParaRPr sz="1500"/>
          </a:p>
          <a:p>
            <a:pPr indent="0" lvl="0" marL="0" rtl="0" algn="l">
              <a:spcBef>
                <a:spcPts val="0"/>
              </a:spcBef>
              <a:spcAft>
                <a:spcPts val="0"/>
              </a:spcAft>
              <a:buClr>
                <a:schemeClr val="dk1"/>
              </a:buClr>
              <a:buSzPts val="1100"/>
              <a:buFont typeface="Arial"/>
              <a:buNone/>
            </a:pPr>
            <a:r>
              <a:rPr lang="en" sz="1500"/>
              <a:t>MOVSD xmm1, #3</a:t>
            </a:r>
            <a:endParaRPr sz="1500"/>
          </a:p>
          <a:p>
            <a:pPr indent="0" lvl="0" marL="0" rtl="0" algn="l">
              <a:spcBef>
                <a:spcPts val="0"/>
              </a:spcBef>
              <a:spcAft>
                <a:spcPts val="0"/>
              </a:spcAft>
              <a:buClr>
                <a:schemeClr val="dk1"/>
              </a:buClr>
              <a:buSzPts val="1100"/>
              <a:buFont typeface="Arial"/>
              <a:buNone/>
            </a:pPr>
            <a:r>
              <a:rPr lang="en" sz="1500"/>
              <a:t>DIVSD xmm1, xmm0</a:t>
            </a:r>
            <a:endParaRPr sz="1500"/>
          </a:p>
          <a:p>
            <a:pPr indent="0" lvl="0" marL="0" rtl="0" algn="l">
              <a:spcBef>
                <a:spcPts val="0"/>
              </a:spcBef>
              <a:spcAft>
                <a:spcPts val="0"/>
              </a:spcAft>
              <a:buNone/>
            </a:pPr>
            <a:r>
              <a:rPr lang="en" sz="1500"/>
              <a:t>(...)</a:t>
            </a:r>
            <a:endParaRPr sz="1500"/>
          </a:p>
        </p:txBody>
      </p:sp>
      <p:sp>
        <p:nvSpPr>
          <p:cNvPr id="436" name="Google Shape;436;p42"/>
          <p:cNvSpPr/>
          <p:nvPr/>
        </p:nvSpPr>
        <p:spPr>
          <a:xfrm>
            <a:off x="4209975" y="148722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2"/>
          <p:cNvSpPr txBox="1"/>
          <p:nvPr/>
        </p:nvSpPr>
        <p:spPr>
          <a:xfrm>
            <a:off x="5752450" y="3778400"/>
            <a:ext cx="196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t>FADD.D ft1, fa0, fa1</a:t>
            </a:r>
            <a:endParaRPr sz="1500"/>
          </a:p>
          <a:p>
            <a:pPr indent="0" lvl="0" marL="0" rtl="0" algn="l">
              <a:spcBef>
                <a:spcPts val="0"/>
              </a:spcBef>
              <a:spcAft>
                <a:spcPts val="0"/>
              </a:spcAft>
              <a:buClr>
                <a:schemeClr val="dk1"/>
              </a:buClr>
              <a:buSzPts val="1100"/>
              <a:buFont typeface="Arial"/>
              <a:buNone/>
            </a:pPr>
            <a:r>
              <a:rPr lang="en" sz="1500"/>
              <a:t>FDIV.D fa0, ft0, ft1</a:t>
            </a:r>
            <a:endParaRPr sz="1500"/>
          </a:p>
          <a:p>
            <a:pPr indent="0" lvl="0" marL="0" rtl="0" algn="l">
              <a:spcBef>
                <a:spcPts val="0"/>
              </a:spcBef>
              <a:spcAft>
                <a:spcPts val="0"/>
              </a:spcAft>
              <a:buClr>
                <a:schemeClr val="dk1"/>
              </a:buClr>
              <a:buSzPts val="1100"/>
              <a:buFont typeface="Arial"/>
              <a:buNone/>
            </a:pPr>
            <a:r>
              <a:rPr lang="en" sz="1500"/>
              <a:t>CALL ceil@plt</a:t>
            </a:r>
            <a:endParaRPr sz="1500"/>
          </a:p>
          <a:p>
            <a:pPr indent="0" lvl="0" marL="0" rtl="0" algn="l">
              <a:spcBef>
                <a:spcPts val="0"/>
              </a:spcBef>
              <a:spcAft>
                <a:spcPts val="0"/>
              </a:spcAft>
              <a:buNone/>
            </a:pPr>
            <a:r>
              <a:rPr lang="en" sz="1500"/>
              <a:t>(...)</a:t>
            </a:r>
            <a:endParaRPr sz="1500"/>
          </a:p>
        </p:txBody>
      </p:sp>
      <p:sp>
        <p:nvSpPr>
          <p:cNvPr id="438" name="Google Shape;438;p42"/>
          <p:cNvSpPr/>
          <p:nvPr/>
        </p:nvSpPr>
        <p:spPr>
          <a:xfrm>
            <a:off x="4209975" y="4247890"/>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9" name="Google Shape;439;p42"/>
          <p:cNvPicPr preferRelativeResize="0"/>
          <p:nvPr/>
        </p:nvPicPr>
        <p:blipFill>
          <a:blip r:embed="rId4">
            <a:alphaModFix/>
          </a:blip>
          <a:stretch>
            <a:fillRect/>
          </a:stretch>
        </p:blipFill>
        <p:spPr>
          <a:xfrm>
            <a:off x="8116603" y="2871626"/>
            <a:ext cx="887675" cy="273488"/>
          </a:xfrm>
          <a:prstGeom prst="rect">
            <a:avLst/>
          </a:prstGeom>
          <a:noFill/>
          <a:ln>
            <a:noFill/>
          </a:ln>
        </p:spPr>
      </p:pic>
      <p:pic>
        <p:nvPicPr>
          <p:cNvPr id="440" name="Google Shape;440;p42"/>
          <p:cNvPicPr preferRelativeResize="0"/>
          <p:nvPr/>
        </p:nvPicPr>
        <p:blipFill>
          <a:blip r:embed="rId5">
            <a:alphaModFix/>
          </a:blip>
          <a:stretch>
            <a:fillRect/>
          </a:stretch>
        </p:blipFill>
        <p:spPr>
          <a:xfrm>
            <a:off x="8116603" y="1279036"/>
            <a:ext cx="887674" cy="585601"/>
          </a:xfrm>
          <a:prstGeom prst="rect">
            <a:avLst/>
          </a:prstGeom>
          <a:noFill/>
          <a:ln>
            <a:noFill/>
          </a:ln>
        </p:spPr>
      </p:pic>
      <p:pic>
        <p:nvPicPr>
          <p:cNvPr id="441" name="Google Shape;441;p42"/>
          <p:cNvPicPr preferRelativeResize="0"/>
          <p:nvPr/>
        </p:nvPicPr>
        <p:blipFill rotWithShape="1">
          <a:blip r:embed="rId6">
            <a:alphaModFix/>
          </a:blip>
          <a:srcRect b="0" l="21482" r="0" t="0"/>
          <a:stretch/>
        </p:blipFill>
        <p:spPr>
          <a:xfrm>
            <a:off x="7714588" y="4195750"/>
            <a:ext cx="1289687" cy="273500"/>
          </a:xfrm>
          <a:prstGeom prst="rect">
            <a:avLst/>
          </a:prstGeom>
          <a:noFill/>
          <a:ln>
            <a:noFill/>
          </a:ln>
        </p:spPr>
      </p:pic>
      <p:sp>
        <p:nvSpPr>
          <p:cNvPr id="442" name="Google Shape;44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Interpreter vs compiler</a:t>
            </a:r>
            <a:endParaRPr b="1">
              <a:latin typeface="Helvetica Neue"/>
              <a:ea typeface="Helvetica Neue"/>
              <a:cs typeface="Helvetica Neue"/>
              <a:sym typeface="Helvetica Neue"/>
            </a:endParaRPr>
          </a:p>
        </p:txBody>
      </p:sp>
      <p:pic>
        <p:nvPicPr>
          <p:cNvPr id="448" name="Google Shape;448;p43"/>
          <p:cNvPicPr preferRelativeResize="0"/>
          <p:nvPr/>
        </p:nvPicPr>
        <p:blipFill>
          <a:blip r:embed="rId3">
            <a:alphaModFix/>
          </a:blip>
          <a:stretch>
            <a:fillRect/>
          </a:stretch>
        </p:blipFill>
        <p:spPr>
          <a:xfrm>
            <a:off x="453388" y="1141374"/>
            <a:ext cx="8237220" cy="3820976"/>
          </a:xfrm>
          <a:prstGeom prst="rect">
            <a:avLst/>
          </a:prstGeom>
          <a:noFill/>
          <a:ln>
            <a:noFill/>
          </a:ln>
        </p:spPr>
      </p:pic>
      <p:sp>
        <p:nvSpPr>
          <p:cNvPr id="449" name="Google Shape;449;p43"/>
          <p:cNvSpPr/>
          <p:nvPr/>
        </p:nvSpPr>
        <p:spPr>
          <a:xfrm>
            <a:off x="6880150" y="873075"/>
            <a:ext cx="1575300" cy="17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3"/>
          <p:cNvSpPr txBox="1"/>
          <p:nvPr/>
        </p:nvSpPr>
        <p:spPr>
          <a:xfrm>
            <a:off x="6938675" y="1232550"/>
            <a:ext cx="1640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t>FADD d0, d0, d1</a:t>
            </a:r>
            <a:endParaRPr sz="1500"/>
          </a:p>
          <a:p>
            <a:pPr indent="0" lvl="0" marL="0" rtl="0" algn="l">
              <a:spcBef>
                <a:spcPts val="0"/>
              </a:spcBef>
              <a:spcAft>
                <a:spcPts val="0"/>
              </a:spcAft>
              <a:buClr>
                <a:schemeClr val="dk1"/>
              </a:buClr>
              <a:buSzPts val="1100"/>
              <a:buFont typeface="Arial"/>
              <a:buNone/>
            </a:pPr>
            <a:r>
              <a:rPr lang="en" sz="1500"/>
              <a:t>FMOV d1, #3</a:t>
            </a:r>
            <a:endParaRPr sz="1500"/>
          </a:p>
          <a:p>
            <a:pPr indent="0" lvl="0" marL="0" rtl="0" algn="l">
              <a:spcBef>
                <a:spcPts val="0"/>
              </a:spcBef>
              <a:spcAft>
                <a:spcPts val="0"/>
              </a:spcAft>
              <a:buNone/>
            </a:pPr>
            <a:r>
              <a:rPr lang="en" sz="1500"/>
              <a:t>FDIV d0, d1, d0</a:t>
            </a:r>
            <a:endParaRPr sz="1500"/>
          </a:p>
          <a:p>
            <a:pPr indent="0" lvl="0" marL="0" rtl="0" algn="l">
              <a:spcBef>
                <a:spcPts val="0"/>
              </a:spcBef>
              <a:spcAft>
                <a:spcPts val="0"/>
              </a:spcAft>
              <a:buNone/>
            </a:pPr>
            <a:r>
              <a:rPr lang="en" sz="1500"/>
              <a:t>FRINTP d0, d0</a:t>
            </a:r>
            <a:endParaRPr sz="1500"/>
          </a:p>
          <a:p>
            <a:pPr indent="0" lvl="0" marL="0" rtl="0" algn="l">
              <a:spcBef>
                <a:spcPts val="0"/>
              </a:spcBef>
              <a:spcAft>
                <a:spcPts val="0"/>
              </a:spcAft>
              <a:buNone/>
            </a:pPr>
            <a:r>
              <a:rPr lang="en" sz="1500"/>
              <a:t>RET</a:t>
            </a:r>
            <a:endParaRPr sz="1500"/>
          </a:p>
        </p:txBody>
      </p:sp>
      <p:sp>
        <p:nvSpPr>
          <p:cNvPr id="451" name="Google Shape;451;p43"/>
          <p:cNvSpPr/>
          <p:nvPr/>
        </p:nvSpPr>
        <p:spPr>
          <a:xfrm>
            <a:off x="453400" y="1955475"/>
            <a:ext cx="1575300" cy="178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3"/>
          <p:cNvSpPr txBox="1"/>
          <p:nvPr/>
        </p:nvSpPr>
        <p:spPr>
          <a:xfrm>
            <a:off x="540300" y="2715700"/>
            <a:ext cx="2158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(3 / (a + b)) ceiling</a:t>
            </a:r>
            <a:endParaRPr sz="1500"/>
          </a:p>
        </p:txBody>
      </p:sp>
      <p:sp>
        <p:nvSpPr>
          <p:cNvPr id="453" name="Google Shape;453;p43"/>
          <p:cNvSpPr/>
          <p:nvPr/>
        </p:nvSpPr>
        <p:spPr>
          <a:xfrm>
            <a:off x="7876600" y="4308400"/>
            <a:ext cx="660300" cy="750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3"/>
          <p:cNvSpPr txBox="1"/>
          <p:nvPr/>
        </p:nvSpPr>
        <p:spPr>
          <a:xfrm>
            <a:off x="7990759" y="4308400"/>
            <a:ext cx="465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t>1</a:t>
            </a:r>
            <a:endParaRPr sz="2600"/>
          </a:p>
        </p:txBody>
      </p:sp>
      <p:sp>
        <p:nvSpPr>
          <p:cNvPr id="455" name="Google Shape;45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4"/>
          <p:cNvSpPr txBox="1"/>
          <p:nvPr>
            <p:ph type="ctrTitle"/>
          </p:nvPr>
        </p:nvSpPr>
        <p:spPr>
          <a:xfrm>
            <a:off x="311700" y="1499850"/>
            <a:ext cx="8520600" cy="1839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latin typeface="Helvetica Neue"/>
                <a:ea typeface="Helvetica Neue"/>
                <a:cs typeface="Helvetica Neue"/>
                <a:sym typeface="Helvetica Neue"/>
              </a:rPr>
              <a:t>Can we combine</a:t>
            </a:r>
            <a:r>
              <a:rPr b="1" lang="en" sz="4800">
                <a:latin typeface="Helvetica Neue"/>
                <a:ea typeface="Helvetica Neue"/>
                <a:cs typeface="Helvetica Neue"/>
                <a:sym typeface="Helvetica Neue"/>
              </a:rPr>
              <a:t> </a:t>
            </a:r>
            <a:r>
              <a:rPr b="1" lang="en" sz="4800">
                <a:latin typeface="Helvetica Neue"/>
                <a:ea typeface="Helvetica Neue"/>
                <a:cs typeface="Helvetica Neue"/>
                <a:sym typeface="Helvetica Neue"/>
              </a:rPr>
              <a:t>both strategies?</a:t>
            </a:r>
            <a:endParaRPr b="1" sz="4800">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Bytecode</a:t>
            </a:r>
            <a:endParaRPr b="1">
              <a:latin typeface="Helvetica Neue"/>
              <a:ea typeface="Helvetica Neue"/>
              <a:cs typeface="Helvetica Neue"/>
              <a:sym typeface="Helvetica Neue"/>
            </a:endParaRPr>
          </a:p>
        </p:txBody>
      </p:sp>
      <p:pic>
        <p:nvPicPr>
          <p:cNvPr id="466" name="Google Shape;466;p45"/>
          <p:cNvPicPr preferRelativeResize="0"/>
          <p:nvPr/>
        </p:nvPicPr>
        <p:blipFill>
          <a:blip r:embed="rId3">
            <a:alphaModFix/>
          </a:blip>
          <a:stretch>
            <a:fillRect/>
          </a:stretch>
        </p:blipFill>
        <p:spPr>
          <a:xfrm>
            <a:off x="886658" y="1323250"/>
            <a:ext cx="2581249" cy="3370251"/>
          </a:xfrm>
          <a:prstGeom prst="rect">
            <a:avLst/>
          </a:prstGeom>
          <a:noFill/>
          <a:ln>
            <a:noFill/>
          </a:ln>
        </p:spPr>
      </p:pic>
      <p:sp>
        <p:nvSpPr>
          <p:cNvPr id="467" name="Google Shape;467;p45"/>
          <p:cNvSpPr txBox="1"/>
          <p:nvPr/>
        </p:nvSpPr>
        <p:spPr>
          <a:xfrm>
            <a:off x="5752450" y="2338775"/>
            <a:ext cx="1640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B7B7B7"/>
                </a:solidFill>
              </a:rPr>
              <a:t>FADD d0, d0, d1</a:t>
            </a:r>
            <a:endParaRPr sz="1500">
              <a:solidFill>
                <a:srgbClr val="B7B7B7"/>
              </a:solidFill>
            </a:endParaRPr>
          </a:p>
          <a:p>
            <a:pPr indent="0" lvl="0" marL="0" rtl="0" algn="l">
              <a:spcBef>
                <a:spcPts val="0"/>
              </a:spcBef>
              <a:spcAft>
                <a:spcPts val="0"/>
              </a:spcAft>
              <a:buNone/>
            </a:pPr>
            <a:r>
              <a:rPr lang="en" sz="1500">
                <a:solidFill>
                  <a:srgbClr val="B7B7B7"/>
                </a:solidFill>
              </a:rPr>
              <a:t>FMOV d1, #3</a:t>
            </a:r>
            <a:endParaRPr sz="1500">
              <a:solidFill>
                <a:srgbClr val="B7B7B7"/>
              </a:solidFill>
            </a:endParaRPr>
          </a:p>
          <a:p>
            <a:pPr indent="0" lvl="0" marL="0" rtl="0" algn="l">
              <a:spcBef>
                <a:spcPts val="0"/>
              </a:spcBef>
              <a:spcAft>
                <a:spcPts val="0"/>
              </a:spcAft>
              <a:buNone/>
            </a:pPr>
            <a:r>
              <a:rPr lang="en" sz="1500">
                <a:solidFill>
                  <a:srgbClr val="B7B7B7"/>
                </a:solidFill>
              </a:rPr>
              <a:t>FDIV d0, d1, d0</a:t>
            </a:r>
            <a:endParaRPr sz="1500">
              <a:solidFill>
                <a:srgbClr val="B7B7B7"/>
              </a:solidFill>
            </a:endParaRPr>
          </a:p>
          <a:p>
            <a:pPr indent="0" lvl="0" marL="0" rtl="0" algn="l">
              <a:spcBef>
                <a:spcPts val="0"/>
              </a:spcBef>
              <a:spcAft>
                <a:spcPts val="0"/>
              </a:spcAft>
              <a:buNone/>
            </a:pPr>
            <a:r>
              <a:rPr lang="en" sz="1500">
                <a:solidFill>
                  <a:srgbClr val="B7B7B7"/>
                </a:solidFill>
              </a:rPr>
              <a:t>FRINTP d0, d0</a:t>
            </a:r>
            <a:endParaRPr sz="1500">
              <a:solidFill>
                <a:srgbClr val="B7B7B7"/>
              </a:solidFill>
            </a:endParaRPr>
          </a:p>
          <a:p>
            <a:pPr indent="0" lvl="0" marL="0" rtl="0" algn="l">
              <a:spcBef>
                <a:spcPts val="0"/>
              </a:spcBef>
              <a:spcAft>
                <a:spcPts val="0"/>
              </a:spcAft>
              <a:buNone/>
            </a:pPr>
            <a:r>
              <a:rPr lang="en" sz="1500">
                <a:solidFill>
                  <a:srgbClr val="B7B7B7"/>
                </a:solidFill>
              </a:rPr>
              <a:t>RET</a:t>
            </a:r>
            <a:endParaRPr sz="1500">
              <a:solidFill>
                <a:srgbClr val="B7B7B7"/>
              </a:solidFill>
            </a:endParaRPr>
          </a:p>
        </p:txBody>
      </p:sp>
      <p:sp>
        <p:nvSpPr>
          <p:cNvPr id="468" name="Google Shape;468;p45"/>
          <p:cNvSpPr/>
          <p:nvPr/>
        </p:nvSpPr>
        <p:spPr>
          <a:xfrm>
            <a:off x="4171800" y="28082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Bytecode</a:t>
            </a:r>
            <a:endParaRPr b="1">
              <a:latin typeface="Helvetica Neue"/>
              <a:ea typeface="Helvetica Neue"/>
              <a:cs typeface="Helvetica Neue"/>
              <a:sym typeface="Helvetica Neue"/>
            </a:endParaRPr>
          </a:p>
        </p:txBody>
      </p:sp>
      <p:pic>
        <p:nvPicPr>
          <p:cNvPr id="475" name="Google Shape;475;p46"/>
          <p:cNvPicPr preferRelativeResize="0"/>
          <p:nvPr/>
        </p:nvPicPr>
        <p:blipFill>
          <a:blip r:embed="rId3">
            <a:alphaModFix/>
          </a:blip>
          <a:stretch>
            <a:fillRect/>
          </a:stretch>
        </p:blipFill>
        <p:spPr>
          <a:xfrm>
            <a:off x="886658" y="1323250"/>
            <a:ext cx="2581249" cy="3370251"/>
          </a:xfrm>
          <a:prstGeom prst="rect">
            <a:avLst/>
          </a:prstGeom>
          <a:noFill/>
          <a:ln>
            <a:noFill/>
          </a:ln>
        </p:spPr>
      </p:pic>
      <p:sp>
        <p:nvSpPr>
          <p:cNvPr id="476" name="Google Shape;476;p46"/>
          <p:cNvSpPr txBox="1"/>
          <p:nvPr/>
        </p:nvSpPr>
        <p:spPr>
          <a:xfrm>
            <a:off x="5743700" y="1934825"/>
            <a:ext cx="11955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solidFill>
                  <a:schemeClr val="dk1"/>
                </a:solidFill>
              </a:rPr>
              <a:t>push 3</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a</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b</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ceiling</a:t>
            </a:r>
            <a:endParaRPr sz="1500">
              <a:solidFill>
                <a:schemeClr val="dk1"/>
              </a:solidFill>
            </a:endParaRPr>
          </a:p>
        </p:txBody>
      </p:sp>
      <p:sp>
        <p:nvSpPr>
          <p:cNvPr id="477" name="Google Shape;477;p46"/>
          <p:cNvSpPr/>
          <p:nvPr/>
        </p:nvSpPr>
        <p:spPr>
          <a:xfrm>
            <a:off x="4171800" y="28082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txBox="1"/>
          <p:nvPr/>
        </p:nvSpPr>
        <p:spPr>
          <a:xfrm>
            <a:off x="6939176" y="1934825"/>
            <a:ext cx="5358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t>(</a:t>
            </a:r>
            <a:r>
              <a:rPr lang="en" sz="1500"/>
              <a:t>17)</a:t>
            </a:r>
            <a:endParaRPr sz="1500"/>
          </a:p>
          <a:p>
            <a:pPr indent="0" lvl="0" marL="0" rtl="0" algn="l">
              <a:lnSpc>
                <a:spcPct val="150000"/>
              </a:lnSpc>
              <a:spcBef>
                <a:spcPts val="0"/>
              </a:spcBef>
              <a:spcAft>
                <a:spcPts val="0"/>
              </a:spcAft>
              <a:buNone/>
            </a:pPr>
            <a:r>
              <a:rPr lang="en" sz="1500"/>
              <a:t>(32)</a:t>
            </a:r>
            <a:endParaRPr sz="1500"/>
          </a:p>
          <a:p>
            <a:pPr indent="0" lvl="0" marL="0" rtl="0" algn="l">
              <a:lnSpc>
                <a:spcPct val="150000"/>
              </a:lnSpc>
              <a:spcBef>
                <a:spcPts val="0"/>
              </a:spcBef>
              <a:spcAft>
                <a:spcPts val="0"/>
              </a:spcAft>
              <a:buNone/>
            </a:pPr>
            <a:r>
              <a:rPr lang="en" sz="1500"/>
              <a:t>(33)</a:t>
            </a:r>
            <a:endParaRPr sz="1500"/>
          </a:p>
          <a:p>
            <a:pPr indent="0" lvl="0" marL="0" rtl="0" algn="l">
              <a:lnSpc>
                <a:spcPct val="150000"/>
              </a:lnSpc>
              <a:spcBef>
                <a:spcPts val="0"/>
              </a:spcBef>
              <a:spcAft>
                <a:spcPts val="0"/>
              </a:spcAft>
              <a:buNone/>
            </a:pPr>
            <a:r>
              <a:rPr lang="en" sz="1500"/>
              <a:t>(55)</a:t>
            </a:r>
            <a:endParaRPr sz="1500"/>
          </a:p>
          <a:p>
            <a:pPr indent="0" lvl="0" marL="0" rtl="0" algn="l">
              <a:lnSpc>
                <a:spcPct val="150000"/>
              </a:lnSpc>
              <a:spcBef>
                <a:spcPts val="0"/>
              </a:spcBef>
              <a:spcAft>
                <a:spcPts val="0"/>
              </a:spcAft>
              <a:buNone/>
            </a:pPr>
            <a:r>
              <a:rPr lang="en" sz="1500"/>
              <a:t>(56)</a:t>
            </a:r>
            <a:endParaRPr sz="1500"/>
          </a:p>
          <a:p>
            <a:pPr indent="0" lvl="0" marL="0" rtl="0" algn="l">
              <a:lnSpc>
                <a:spcPct val="150000"/>
              </a:lnSpc>
              <a:spcBef>
                <a:spcPts val="0"/>
              </a:spcBef>
              <a:spcAft>
                <a:spcPts val="0"/>
              </a:spcAft>
              <a:buNone/>
            </a:pPr>
            <a:r>
              <a:rPr lang="en" sz="1500"/>
              <a:t>(48)</a:t>
            </a:r>
            <a:endParaRPr sz="1500"/>
          </a:p>
        </p:txBody>
      </p:sp>
      <p:sp>
        <p:nvSpPr>
          <p:cNvPr id="479" name="Google Shape;479;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Bytecode</a:t>
            </a:r>
            <a:endParaRPr b="1">
              <a:latin typeface="Helvetica Neue"/>
              <a:ea typeface="Helvetica Neue"/>
              <a:cs typeface="Helvetica Neue"/>
              <a:sym typeface="Helvetica Neue"/>
            </a:endParaRPr>
          </a:p>
        </p:txBody>
      </p:sp>
      <p:sp>
        <p:nvSpPr>
          <p:cNvPr id="485" name="Google Shape;485;p47"/>
          <p:cNvSpPr txBox="1"/>
          <p:nvPr/>
        </p:nvSpPr>
        <p:spPr>
          <a:xfrm>
            <a:off x="3115700" y="252400"/>
            <a:ext cx="501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86" name="Google Shape;486;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87" name="Google Shape;487;p47"/>
          <p:cNvPicPr preferRelativeResize="0"/>
          <p:nvPr/>
        </p:nvPicPr>
        <p:blipFill>
          <a:blip r:embed="rId3">
            <a:alphaModFix/>
          </a:blip>
          <a:stretch>
            <a:fillRect/>
          </a:stretch>
        </p:blipFill>
        <p:spPr>
          <a:xfrm>
            <a:off x="232050" y="1088375"/>
            <a:ext cx="8679900" cy="29667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Bytecode as compilation target</a:t>
            </a:r>
            <a:endParaRPr b="1">
              <a:latin typeface="Helvetica Neue"/>
              <a:ea typeface="Helvetica Neue"/>
              <a:cs typeface="Helvetica Neue"/>
              <a:sym typeface="Helvetica Neue"/>
            </a:endParaRPr>
          </a:p>
        </p:txBody>
      </p:sp>
      <p:sp>
        <p:nvSpPr>
          <p:cNvPr id="493" name="Google Shape;493;p48"/>
          <p:cNvSpPr txBox="1"/>
          <p:nvPr>
            <p:ph type="title"/>
          </p:nvPr>
        </p:nvSpPr>
        <p:spPr>
          <a:xfrm>
            <a:off x="4913750" y="2306150"/>
            <a:ext cx="1718100" cy="991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JVM</a:t>
            </a:r>
            <a:endParaRPr b="1">
              <a:latin typeface="Helvetica Neue"/>
              <a:ea typeface="Helvetica Neue"/>
              <a:cs typeface="Helvetica Neue"/>
              <a:sym typeface="Helvetica Neue"/>
            </a:endParaRPr>
          </a:p>
          <a:p>
            <a:pPr indent="0" lvl="0" marL="0" rtl="0" algn="ctr">
              <a:spcBef>
                <a:spcPts val="0"/>
              </a:spcBef>
              <a:spcAft>
                <a:spcPts val="0"/>
              </a:spcAft>
              <a:buNone/>
            </a:pPr>
            <a:r>
              <a:rPr b="1" lang="en">
                <a:latin typeface="Helvetica Neue"/>
                <a:ea typeface="Helvetica Neue"/>
                <a:cs typeface="Helvetica Neue"/>
                <a:sym typeface="Helvetica Neue"/>
              </a:rPr>
              <a:t>Bytecode</a:t>
            </a:r>
            <a:endParaRPr b="1">
              <a:latin typeface="Helvetica Neue"/>
              <a:ea typeface="Helvetica Neue"/>
              <a:cs typeface="Helvetica Neue"/>
              <a:sym typeface="Helvetica Neue"/>
            </a:endParaRPr>
          </a:p>
        </p:txBody>
      </p:sp>
      <p:pic>
        <p:nvPicPr>
          <p:cNvPr id="494" name="Google Shape;494;p48"/>
          <p:cNvPicPr preferRelativeResize="0"/>
          <p:nvPr/>
        </p:nvPicPr>
        <p:blipFill rotWithShape="1">
          <a:blip r:embed="rId3">
            <a:alphaModFix/>
          </a:blip>
          <a:srcRect b="27917" l="0" r="0" t="0"/>
          <a:stretch/>
        </p:blipFill>
        <p:spPr>
          <a:xfrm>
            <a:off x="1929900" y="2131000"/>
            <a:ext cx="982376" cy="1318374"/>
          </a:xfrm>
          <a:prstGeom prst="rect">
            <a:avLst/>
          </a:prstGeom>
          <a:noFill/>
          <a:ln>
            <a:noFill/>
          </a:ln>
        </p:spPr>
      </p:pic>
      <p:cxnSp>
        <p:nvCxnSpPr>
          <p:cNvPr id="495" name="Google Shape;495;p48"/>
          <p:cNvCxnSpPr>
            <a:endCxn id="493" idx="1"/>
          </p:cNvCxnSpPr>
          <p:nvPr/>
        </p:nvCxnSpPr>
        <p:spPr>
          <a:xfrm>
            <a:off x="3030050" y="2801750"/>
            <a:ext cx="1883700" cy="0"/>
          </a:xfrm>
          <a:prstGeom prst="straightConnector1">
            <a:avLst/>
          </a:prstGeom>
          <a:noFill/>
          <a:ln cap="flat" cmpd="sng" w="76200">
            <a:solidFill>
              <a:schemeClr val="dk2"/>
            </a:solidFill>
            <a:prstDash val="solid"/>
            <a:round/>
            <a:headEnd len="med" w="med" type="none"/>
            <a:tailEnd len="med" w="med" type="triangle"/>
          </a:ln>
        </p:spPr>
      </p:cxnSp>
      <p:pic>
        <p:nvPicPr>
          <p:cNvPr id="496" name="Google Shape;496;p48"/>
          <p:cNvPicPr preferRelativeResize="0"/>
          <p:nvPr/>
        </p:nvPicPr>
        <p:blipFill rotWithShape="1">
          <a:blip r:embed="rId4">
            <a:alphaModFix/>
          </a:blip>
          <a:srcRect b="0" l="0" r="75724" t="0"/>
          <a:stretch/>
        </p:blipFill>
        <p:spPr>
          <a:xfrm>
            <a:off x="2852125" y="1405950"/>
            <a:ext cx="767698" cy="702600"/>
          </a:xfrm>
          <a:prstGeom prst="rect">
            <a:avLst/>
          </a:prstGeom>
          <a:noFill/>
          <a:ln>
            <a:noFill/>
          </a:ln>
        </p:spPr>
      </p:pic>
      <p:cxnSp>
        <p:nvCxnSpPr>
          <p:cNvPr id="497" name="Google Shape;497;p48"/>
          <p:cNvCxnSpPr>
            <a:stCxn id="496" idx="3"/>
          </p:cNvCxnSpPr>
          <p:nvPr/>
        </p:nvCxnSpPr>
        <p:spPr>
          <a:xfrm>
            <a:off x="3619823" y="1757250"/>
            <a:ext cx="1637400" cy="565500"/>
          </a:xfrm>
          <a:prstGeom prst="straightConnector1">
            <a:avLst/>
          </a:prstGeom>
          <a:noFill/>
          <a:ln cap="flat" cmpd="sng" w="76200">
            <a:solidFill>
              <a:schemeClr val="dk2"/>
            </a:solidFill>
            <a:prstDash val="solid"/>
            <a:round/>
            <a:headEnd len="med" w="med" type="none"/>
            <a:tailEnd len="med" w="med" type="triangle"/>
          </a:ln>
        </p:spPr>
      </p:cxnSp>
      <p:pic>
        <p:nvPicPr>
          <p:cNvPr id="498" name="Google Shape;498;p48"/>
          <p:cNvPicPr preferRelativeResize="0"/>
          <p:nvPr/>
        </p:nvPicPr>
        <p:blipFill>
          <a:blip r:embed="rId5">
            <a:alphaModFix/>
          </a:blip>
          <a:stretch>
            <a:fillRect/>
          </a:stretch>
        </p:blipFill>
        <p:spPr>
          <a:xfrm>
            <a:off x="2912275" y="3494949"/>
            <a:ext cx="537000" cy="872826"/>
          </a:xfrm>
          <a:prstGeom prst="rect">
            <a:avLst/>
          </a:prstGeom>
          <a:noFill/>
          <a:ln>
            <a:noFill/>
          </a:ln>
        </p:spPr>
      </p:pic>
      <p:cxnSp>
        <p:nvCxnSpPr>
          <p:cNvPr id="499" name="Google Shape;499;p48"/>
          <p:cNvCxnSpPr/>
          <p:nvPr/>
        </p:nvCxnSpPr>
        <p:spPr>
          <a:xfrm flipH="1" rot="10800000">
            <a:off x="3676425" y="3280600"/>
            <a:ext cx="1580700" cy="605400"/>
          </a:xfrm>
          <a:prstGeom prst="straightConnector1">
            <a:avLst/>
          </a:prstGeom>
          <a:noFill/>
          <a:ln cap="flat" cmpd="sng" w="76200">
            <a:solidFill>
              <a:schemeClr val="dk2"/>
            </a:solidFill>
            <a:prstDash val="solid"/>
            <a:round/>
            <a:headEnd len="med" w="med" type="none"/>
            <a:tailEnd len="med" w="med" type="triangle"/>
          </a:ln>
        </p:spPr>
      </p:cxnSp>
      <p:sp>
        <p:nvSpPr>
          <p:cNvPr id="500" name="Google Shape;500;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Can we go even further? =&gt; JIT compilation</a:t>
            </a:r>
            <a:endParaRPr b="1">
              <a:latin typeface="Helvetica Neue"/>
              <a:ea typeface="Helvetica Neue"/>
              <a:cs typeface="Helvetica Neue"/>
              <a:sym typeface="Helvetica Neue"/>
            </a:endParaRPr>
          </a:p>
        </p:txBody>
      </p:sp>
      <p:sp>
        <p:nvSpPr>
          <p:cNvPr id="506" name="Google Shape;50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Can we go even further?</a:t>
            </a:r>
            <a:endParaRPr b="1">
              <a:latin typeface="Helvetica Neue"/>
              <a:ea typeface="Helvetica Neue"/>
              <a:cs typeface="Helvetica Neue"/>
              <a:sym typeface="Helvetica Neue"/>
            </a:endParaRPr>
          </a:p>
        </p:txBody>
      </p:sp>
      <p:sp>
        <p:nvSpPr>
          <p:cNvPr id="507" name="Google Shape;507;p49"/>
          <p:cNvSpPr txBox="1"/>
          <p:nvPr/>
        </p:nvSpPr>
        <p:spPr>
          <a:xfrm>
            <a:off x="311700" y="2519825"/>
            <a:ext cx="54771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500"/>
              <a:t>arraySum:</a:t>
            </a:r>
            <a:r>
              <a:rPr lang="en" sz="1500"/>
              <a:t> anArray</a:t>
            </a:r>
            <a:endParaRPr sz="1500"/>
          </a:p>
          <a:p>
            <a:pPr indent="0" lvl="0" marL="0" rtl="0" algn="l">
              <a:lnSpc>
                <a:spcPct val="150000"/>
              </a:lnSpc>
              <a:spcBef>
                <a:spcPts val="0"/>
              </a:spcBef>
              <a:spcAft>
                <a:spcPts val="0"/>
              </a:spcAft>
              <a:buNone/>
            </a:pPr>
            <a:r>
              <a:rPr lang="en" sz="1500"/>
              <a:t>   sum := 0.</a:t>
            </a:r>
            <a:endParaRPr sz="1500"/>
          </a:p>
          <a:p>
            <a:pPr indent="0" lvl="0" marL="0" rtl="0" algn="l">
              <a:lnSpc>
                <a:spcPct val="150000"/>
              </a:lnSpc>
              <a:spcBef>
                <a:spcPts val="0"/>
              </a:spcBef>
              <a:spcAft>
                <a:spcPts val="0"/>
              </a:spcAft>
              <a:buNone/>
            </a:pPr>
            <a:r>
              <a:rPr lang="en" sz="1500"/>
              <a:t>   a := </a:t>
            </a:r>
            <a:r>
              <a:rPr lang="en" sz="1500">
                <a:solidFill>
                  <a:schemeClr val="dk1"/>
                </a:solidFill>
              </a:rPr>
              <a:t>5</a:t>
            </a:r>
            <a:endParaRPr sz="1500"/>
          </a:p>
          <a:p>
            <a:pPr indent="0" lvl="0" marL="0" rtl="0" algn="l">
              <a:lnSpc>
                <a:spcPct val="150000"/>
              </a:lnSpc>
              <a:spcBef>
                <a:spcPts val="0"/>
              </a:spcBef>
              <a:spcAft>
                <a:spcPts val="0"/>
              </a:spcAft>
              <a:buNone/>
            </a:pPr>
            <a:r>
              <a:rPr lang="en" sz="1500"/>
              <a:t>   1 to: anArray size do:</a:t>
            </a:r>
            <a:endParaRPr sz="1500"/>
          </a:p>
          <a:p>
            <a:pPr indent="0" lvl="0" marL="0" rtl="0" algn="l">
              <a:lnSpc>
                <a:spcPct val="150000"/>
              </a:lnSpc>
              <a:spcBef>
                <a:spcPts val="0"/>
              </a:spcBef>
              <a:spcAft>
                <a:spcPts val="0"/>
              </a:spcAft>
              <a:buNone/>
            </a:pPr>
            <a:r>
              <a:rPr lang="en" sz="1500"/>
              <a:t>      [ :b | sum := sum + </a:t>
            </a:r>
            <a:r>
              <a:rPr lang="en" sz="1500">
                <a:solidFill>
                  <a:schemeClr val="dk1"/>
                </a:solidFill>
              </a:rPr>
              <a:t>someOperationBetween: a and: b   </a:t>
            </a:r>
            <a:r>
              <a:rPr lang="en" sz="1500"/>
              <a:t>].</a:t>
            </a:r>
            <a:endParaRPr sz="1500"/>
          </a:p>
          <a:p>
            <a:pPr indent="0" lvl="0" marL="0" rtl="0" algn="l">
              <a:lnSpc>
                <a:spcPct val="150000"/>
              </a:lnSpc>
              <a:spcBef>
                <a:spcPts val="0"/>
              </a:spcBef>
              <a:spcAft>
                <a:spcPts val="0"/>
              </a:spcAft>
              <a:buNone/>
            </a:pPr>
            <a:r>
              <a:rPr lang="en" sz="1500"/>
              <a:t>   ^ sum</a:t>
            </a:r>
            <a:endParaRPr sz="1500"/>
          </a:p>
        </p:txBody>
      </p:sp>
      <p:sp>
        <p:nvSpPr>
          <p:cNvPr id="508" name="Google Shape;508;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9" name="Google Shape;509;p49"/>
          <p:cNvSpPr txBox="1"/>
          <p:nvPr/>
        </p:nvSpPr>
        <p:spPr>
          <a:xfrm>
            <a:off x="311700" y="1553675"/>
            <a:ext cx="42603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500">
                <a:solidFill>
                  <a:schemeClr val="dk1"/>
                </a:solidFill>
              </a:rPr>
              <a:t>someOperationBetween</a:t>
            </a:r>
            <a:r>
              <a:rPr b="1" lang="en" sz="1500">
                <a:solidFill>
                  <a:schemeClr val="dk1"/>
                </a:solidFill>
              </a:rPr>
              <a:t>:</a:t>
            </a:r>
            <a:r>
              <a:rPr lang="en" sz="1500">
                <a:solidFill>
                  <a:schemeClr val="dk1"/>
                </a:solidFill>
              </a:rPr>
              <a:t> a </a:t>
            </a:r>
            <a:r>
              <a:rPr b="1" lang="en" sz="1500">
                <a:solidFill>
                  <a:schemeClr val="dk1"/>
                </a:solidFill>
              </a:rPr>
              <a:t>and</a:t>
            </a:r>
            <a:r>
              <a:rPr b="1" lang="en" sz="1500">
                <a:solidFill>
                  <a:schemeClr val="dk1"/>
                </a:solidFill>
              </a:rPr>
              <a:t>:</a:t>
            </a:r>
            <a:r>
              <a:rPr lang="en" sz="1500">
                <a:solidFill>
                  <a:schemeClr val="dk1"/>
                </a:solidFill>
              </a:rPr>
              <a:t> b</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   ^ (3 / (a + b)) ceiling</a:t>
            </a:r>
            <a:endParaRPr sz="1500">
              <a:solidFill>
                <a:schemeClr val="dk1"/>
              </a:solidFill>
            </a:endParaRPr>
          </a:p>
        </p:txBody>
      </p:sp>
      <p:sp>
        <p:nvSpPr>
          <p:cNvPr id="510" name="Google Shape;510;p49"/>
          <p:cNvSpPr txBox="1"/>
          <p:nvPr/>
        </p:nvSpPr>
        <p:spPr>
          <a:xfrm>
            <a:off x="4282025" y="1201925"/>
            <a:ext cx="11955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solidFill>
                  <a:schemeClr val="dk1"/>
                </a:solidFill>
              </a:rPr>
              <a:t>push 3</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a</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b</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ceiling</a:t>
            </a:r>
            <a:endParaRPr sz="1500">
              <a:solidFill>
                <a:schemeClr val="dk1"/>
              </a:solidFill>
            </a:endParaRPr>
          </a:p>
        </p:txBody>
      </p:sp>
      <p:sp>
        <p:nvSpPr>
          <p:cNvPr id="511" name="Google Shape;511;p49"/>
          <p:cNvSpPr txBox="1"/>
          <p:nvPr/>
        </p:nvSpPr>
        <p:spPr>
          <a:xfrm>
            <a:off x="6622875" y="1605875"/>
            <a:ext cx="17253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FADD d0, d0, d1</a:t>
            </a:r>
            <a:endParaRPr sz="1500">
              <a:solidFill>
                <a:schemeClr val="dk1"/>
              </a:solidFill>
            </a:endParaRPr>
          </a:p>
          <a:p>
            <a:pPr indent="0" lvl="0" marL="0" rtl="0" algn="l">
              <a:spcBef>
                <a:spcPts val="0"/>
              </a:spcBef>
              <a:spcAft>
                <a:spcPts val="0"/>
              </a:spcAft>
              <a:buNone/>
            </a:pPr>
            <a:r>
              <a:rPr lang="en" sz="1500">
                <a:solidFill>
                  <a:schemeClr val="dk1"/>
                </a:solidFill>
              </a:rPr>
              <a:t>FMOV d1, #3</a:t>
            </a:r>
            <a:endParaRPr sz="1500">
              <a:solidFill>
                <a:schemeClr val="dk1"/>
              </a:solidFill>
            </a:endParaRPr>
          </a:p>
          <a:p>
            <a:pPr indent="0" lvl="0" marL="0" rtl="0" algn="l">
              <a:spcBef>
                <a:spcPts val="0"/>
              </a:spcBef>
              <a:spcAft>
                <a:spcPts val="0"/>
              </a:spcAft>
              <a:buNone/>
            </a:pPr>
            <a:r>
              <a:rPr lang="en" sz="1500">
                <a:solidFill>
                  <a:schemeClr val="dk1"/>
                </a:solidFill>
              </a:rPr>
              <a:t>FDIV d0, d1, d0</a:t>
            </a:r>
            <a:endParaRPr sz="1500">
              <a:solidFill>
                <a:schemeClr val="dk1"/>
              </a:solidFill>
            </a:endParaRPr>
          </a:p>
          <a:p>
            <a:pPr indent="0" lvl="0" marL="0" rtl="0" algn="l">
              <a:spcBef>
                <a:spcPts val="0"/>
              </a:spcBef>
              <a:spcAft>
                <a:spcPts val="0"/>
              </a:spcAft>
              <a:buNone/>
            </a:pPr>
            <a:r>
              <a:rPr lang="en" sz="1500">
                <a:solidFill>
                  <a:schemeClr val="dk1"/>
                </a:solidFill>
              </a:rPr>
              <a:t>FRINTP d0, d0</a:t>
            </a:r>
            <a:endParaRPr sz="1500">
              <a:solidFill>
                <a:schemeClr val="dk1"/>
              </a:solidFill>
            </a:endParaRPr>
          </a:p>
          <a:p>
            <a:pPr indent="0" lvl="0" marL="0" rtl="0" algn="l">
              <a:spcBef>
                <a:spcPts val="0"/>
              </a:spcBef>
              <a:spcAft>
                <a:spcPts val="0"/>
              </a:spcAft>
              <a:buNone/>
            </a:pPr>
            <a:r>
              <a:rPr lang="en" sz="1500">
                <a:solidFill>
                  <a:schemeClr val="dk1"/>
                </a:solidFill>
              </a:rPr>
              <a:t>RET</a:t>
            </a:r>
            <a:endParaRPr/>
          </a:p>
        </p:txBody>
      </p:sp>
      <p:sp>
        <p:nvSpPr>
          <p:cNvPr id="512" name="Google Shape;512;p49"/>
          <p:cNvSpPr/>
          <p:nvPr/>
        </p:nvSpPr>
        <p:spPr>
          <a:xfrm>
            <a:off x="5650000" y="20753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3" name="Google Shape;513;p49"/>
          <p:cNvPicPr preferRelativeResize="0"/>
          <p:nvPr/>
        </p:nvPicPr>
        <p:blipFill rotWithShape="1">
          <a:blip r:embed="rId3">
            <a:alphaModFix/>
          </a:blip>
          <a:srcRect b="29249" l="17336" r="17538" t="31218"/>
          <a:stretch/>
        </p:blipFill>
        <p:spPr>
          <a:xfrm>
            <a:off x="6673850" y="3817325"/>
            <a:ext cx="1623352" cy="572699"/>
          </a:xfrm>
          <a:prstGeom prst="rect">
            <a:avLst/>
          </a:prstGeom>
          <a:noFill/>
          <a:ln>
            <a:noFill/>
          </a:ln>
        </p:spPr>
      </p:pic>
      <p:pic>
        <p:nvPicPr>
          <p:cNvPr id="514" name="Google Shape;514;p49"/>
          <p:cNvPicPr preferRelativeResize="0"/>
          <p:nvPr/>
        </p:nvPicPr>
        <p:blipFill>
          <a:blip r:embed="rId4">
            <a:alphaModFix/>
          </a:blip>
          <a:stretch>
            <a:fillRect/>
          </a:stretch>
        </p:blipFill>
        <p:spPr>
          <a:xfrm>
            <a:off x="7527816" y="3143525"/>
            <a:ext cx="323100" cy="323100"/>
          </a:xfrm>
          <a:prstGeom prst="rect">
            <a:avLst/>
          </a:prstGeom>
          <a:noFill/>
          <a:ln>
            <a:noFill/>
          </a:ln>
        </p:spPr>
      </p:pic>
      <p:cxnSp>
        <p:nvCxnSpPr>
          <p:cNvPr id="515" name="Google Shape;515;p49"/>
          <p:cNvCxnSpPr/>
          <p:nvPr/>
        </p:nvCxnSpPr>
        <p:spPr>
          <a:xfrm>
            <a:off x="7485525" y="2868875"/>
            <a:ext cx="0" cy="872400"/>
          </a:xfrm>
          <a:prstGeom prst="straightConnector1">
            <a:avLst/>
          </a:prstGeom>
          <a:noFill/>
          <a:ln cap="flat" cmpd="sng" w="9525">
            <a:solidFill>
              <a:schemeClr val="dk2"/>
            </a:solidFill>
            <a:prstDash val="solid"/>
            <a:round/>
            <a:headEnd len="med" w="med" type="none"/>
            <a:tailEnd len="med" w="med" type="triangle"/>
          </a:ln>
        </p:spPr>
      </p:cxnSp>
      <p:sp>
        <p:nvSpPr>
          <p:cNvPr id="516" name="Google Shape;516;p49"/>
          <p:cNvSpPr txBox="1"/>
          <p:nvPr/>
        </p:nvSpPr>
        <p:spPr>
          <a:xfrm>
            <a:off x="6829125" y="4328225"/>
            <a:ext cx="1312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Helvetica Neue"/>
                <a:ea typeface="Helvetica Neue"/>
                <a:cs typeface="Helvetica Neue"/>
                <a:sym typeface="Helvetica Neue"/>
              </a:rPr>
              <a:t>Code cache</a:t>
            </a:r>
            <a:endParaRPr b="1" sz="1000">
              <a:latin typeface="Helvetica Neue"/>
              <a:ea typeface="Helvetica Neue"/>
              <a:cs typeface="Helvetica Neue"/>
              <a:sym typeface="Helvetica Neue"/>
            </a:endParaRPr>
          </a:p>
        </p:txBody>
      </p:sp>
      <p:sp>
        <p:nvSpPr>
          <p:cNvPr id="517" name="Google Shape;517;p49"/>
          <p:cNvSpPr/>
          <p:nvPr/>
        </p:nvSpPr>
        <p:spPr>
          <a:xfrm>
            <a:off x="2309099" y="3942125"/>
            <a:ext cx="2940600" cy="3231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23" name="Google Shape;523;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4" name="Google Shape;524;p50"/>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25" name="Google Shape;525;p50"/>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a:t>
            </a:r>
            <a:r>
              <a:rPr b="1" lang="en" sz="1800">
                <a:latin typeface="Helvetica Neue"/>
                <a:ea typeface="Helvetica Neue"/>
                <a:cs typeface="Helvetica Neue"/>
                <a:sym typeface="Helvetica Neue"/>
              </a:rPr>
              <a:t>compiler</a:t>
            </a:r>
            <a:endParaRPr b="1" sz="1800">
              <a:latin typeface="Helvetica Neue"/>
              <a:ea typeface="Helvetica Neue"/>
              <a:cs typeface="Helvetica Neue"/>
              <a:sym typeface="Helvetica Neue"/>
            </a:endParaRPr>
          </a:p>
        </p:txBody>
      </p:sp>
      <p:pic>
        <p:nvPicPr>
          <p:cNvPr id="526" name="Google Shape;526;p50"/>
          <p:cNvPicPr preferRelativeResize="0"/>
          <p:nvPr/>
        </p:nvPicPr>
        <p:blipFill>
          <a:blip r:embed="rId3">
            <a:alphaModFix/>
          </a:blip>
          <a:stretch>
            <a:fillRect/>
          </a:stretch>
        </p:blipFill>
        <p:spPr>
          <a:xfrm>
            <a:off x="3458925" y="1413775"/>
            <a:ext cx="5380275" cy="2695392"/>
          </a:xfrm>
          <a:prstGeom prst="rect">
            <a:avLst/>
          </a:prstGeom>
          <a:noFill/>
          <a:ln>
            <a:noFill/>
          </a:ln>
        </p:spPr>
      </p:pic>
      <p:cxnSp>
        <p:nvCxnSpPr>
          <p:cNvPr id="527" name="Google Shape;527;p50"/>
          <p:cNvCxnSpPr>
            <a:stCxn id="524" idx="3"/>
          </p:cNvCxnSpPr>
          <p:nvPr/>
        </p:nvCxnSpPr>
        <p:spPr>
          <a:xfrm>
            <a:off x="3020325" y="1948825"/>
            <a:ext cx="321600" cy="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33" name="Google Shape;533;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34" name="Google Shape;534;p51"/>
          <p:cNvPicPr preferRelativeResize="0"/>
          <p:nvPr/>
        </p:nvPicPr>
        <p:blipFill rotWithShape="1">
          <a:blip r:embed="rId3">
            <a:alphaModFix/>
          </a:blip>
          <a:srcRect b="0" l="0" r="0" t="23141"/>
          <a:stretch/>
        </p:blipFill>
        <p:spPr>
          <a:xfrm>
            <a:off x="359138" y="1281450"/>
            <a:ext cx="8425725" cy="3305274"/>
          </a:xfrm>
          <a:prstGeom prst="rect">
            <a:avLst/>
          </a:prstGeom>
          <a:noFill/>
          <a:ln>
            <a:noFill/>
          </a:ln>
        </p:spPr>
      </p:pic>
      <p:sp>
        <p:nvSpPr>
          <p:cNvPr id="535" name="Google Shape;535;p51"/>
          <p:cNvSpPr/>
          <p:nvPr/>
        </p:nvSpPr>
        <p:spPr>
          <a:xfrm>
            <a:off x="441875" y="3102000"/>
            <a:ext cx="3031200" cy="353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1"/>
          <p:cNvSpPr/>
          <p:nvPr/>
        </p:nvSpPr>
        <p:spPr>
          <a:xfrm>
            <a:off x="5278200" y="4155825"/>
            <a:ext cx="3031200" cy="353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1"/>
          <p:cNvSpPr txBox="1"/>
          <p:nvPr/>
        </p:nvSpPr>
        <p:spPr>
          <a:xfrm>
            <a:off x="5684749" y="4094775"/>
            <a:ext cx="1873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Helvetica Neue Light"/>
                <a:ea typeface="Helvetica Neue Light"/>
                <a:cs typeface="Helvetica Neue Light"/>
                <a:sym typeface="Helvetica Neue Light"/>
              </a:rPr>
              <a:t>executions</a:t>
            </a:r>
            <a:r>
              <a:rPr lang="en" sz="1000">
                <a:latin typeface="Helvetica Neue Light"/>
                <a:ea typeface="Helvetica Neue Light"/>
                <a:cs typeface="Helvetica Neue Light"/>
                <a:sym typeface="Helvetica Neue Light"/>
              </a:rPr>
              <a:t> per second</a:t>
            </a:r>
            <a:endParaRPr sz="1000">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1000">
                <a:latin typeface="Helvetica Neue Light"/>
                <a:ea typeface="Helvetica Neue Light"/>
                <a:cs typeface="Helvetica Neue Light"/>
                <a:sym typeface="Helvetica Neue Light"/>
              </a:rPr>
              <a:t>(higher is better)</a:t>
            </a:r>
            <a:endParaRPr sz="1000">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pSp>
        <p:nvGrpSpPr>
          <p:cNvPr id="80" name="Google Shape;80;p16"/>
          <p:cNvGrpSpPr/>
          <p:nvPr/>
        </p:nvGrpSpPr>
        <p:grpSpPr>
          <a:xfrm>
            <a:off x="1933850" y="354888"/>
            <a:ext cx="5276300" cy="4433725"/>
            <a:chOff x="1933850" y="709775"/>
            <a:chExt cx="5276300" cy="4433725"/>
          </a:xfrm>
        </p:grpSpPr>
        <p:pic>
          <p:nvPicPr>
            <p:cNvPr id="81" name="Google Shape;81;p16"/>
            <p:cNvPicPr preferRelativeResize="0"/>
            <p:nvPr/>
          </p:nvPicPr>
          <p:blipFill>
            <a:blip r:embed="rId3">
              <a:alphaModFix/>
            </a:blip>
            <a:stretch>
              <a:fillRect/>
            </a:stretch>
          </p:blipFill>
          <p:spPr>
            <a:xfrm>
              <a:off x="1933850" y="709775"/>
              <a:ext cx="5276300" cy="4433725"/>
            </a:xfrm>
            <a:prstGeom prst="rect">
              <a:avLst/>
            </a:prstGeom>
            <a:noFill/>
            <a:ln>
              <a:noFill/>
            </a:ln>
          </p:spPr>
        </p:pic>
        <p:pic>
          <p:nvPicPr>
            <p:cNvPr id="82" name="Google Shape;82;p16"/>
            <p:cNvPicPr preferRelativeResize="0"/>
            <p:nvPr/>
          </p:nvPicPr>
          <p:blipFill>
            <a:blip r:embed="rId4">
              <a:alphaModFix/>
            </a:blip>
            <a:stretch>
              <a:fillRect/>
            </a:stretch>
          </p:blipFill>
          <p:spPr>
            <a:xfrm>
              <a:off x="3024843" y="4060650"/>
              <a:ext cx="1547158" cy="914230"/>
            </a:xfrm>
            <a:prstGeom prst="rect">
              <a:avLst/>
            </a:prstGeom>
            <a:noFill/>
            <a:ln>
              <a:noFill/>
            </a:ln>
          </p:spPr>
        </p:pic>
        <p:sp>
          <p:nvSpPr>
            <p:cNvPr id="83" name="Google Shape;83;p16"/>
            <p:cNvSpPr/>
            <p:nvPr/>
          </p:nvSpPr>
          <p:spPr>
            <a:xfrm>
              <a:off x="3004025" y="4008250"/>
              <a:ext cx="227100" cy="24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6"/>
          <p:cNvSpPr/>
          <p:nvPr/>
        </p:nvSpPr>
        <p:spPr>
          <a:xfrm>
            <a:off x="2060890" y="3024721"/>
            <a:ext cx="1336200" cy="3231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6073100" y="2535900"/>
            <a:ext cx="1008900" cy="4278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43" name="Google Shape;543;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52"/>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45" name="Google Shape;545;p52"/>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546" name="Google Shape;546;p52"/>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547" name="Google Shape;547;p52"/>
          <p:cNvSpPr txBox="1"/>
          <p:nvPr/>
        </p:nvSpPr>
        <p:spPr>
          <a:xfrm>
            <a:off x="3820800" y="2804725"/>
            <a:ext cx="1502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 30.</a:t>
            </a:r>
            <a:endParaRPr/>
          </a:p>
          <a:p>
            <a:pPr indent="0" lvl="0" marL="0" rtl="0" algn="l">
              <a:spcBef>
                <a:spcPts val="0"/>
              </a:spcBef>
              <a:spcAft>
                <a:spcPts val="0"/>
              </a:spcAft>
              <a:buNone/>
            </a:pPr>
            <a:r>
              <a:rPr lang="en"/>
              <a:t>b := a * 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&gt; 10) ifTrue: [</a:t>
            </a:r>
            <a:endParaRPr/>
          </a:p>
          <a:p>
            <a:pPr indent="0" lvl="0" marL="0" rtl="0" algn="l">
              <a:spcBef>
                <a:spcPts val="0"/>
              </a:spcBef>
              <a:spcAft>
                <a:spcPts val="0"/>
              </a:spcAft>
              <a:buNone/>
            </a:pPr>
            <a:r>
              <a:rPr lang="en"/>
              <a:t>   b := b - 10.</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 b * (60 / 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3"/>
          <p:cNvSpPr txBox="1"/>
          <p:nvPr/>
        </p:nvSpPr>
        <p:spPr>
          <a:xfrm>
            <a:off x="3820800" y="2800788"/>
            <a:ext cx="1659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 30.</a:t>
            </a:r>
            <a:endParaRPr/>
          </a:p>
          <a:p>
            <a:pPr indent="0" lvl="0" marL="0" rtl="0" algn="l">
              <a:spcBef>
                <a:spcPts val="0"/>
              </a:spcBef>
              <a:spcAft>
                <a:spcPts val="0"/>
              </a:spcAft>
              <a:buNone/>
            </a:pPr>
            <a:r>
              <a:rPr lang="en"/>
              <a:t>b := </a:t>
            </a:r>
            <a:r>
              <a:rPr lang="en">
                <a:solidFill>
                  <a:srgbClr val="0000FF"/>
                </a:solidFill>
              </a:rPr>
              <a:t>30</a:t>
            </a:r>
            <a:r>
              <a:rPr lang="en"/>
              <a:t> * 4.</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solidFill>
                  <a:srgbClr val="0000FF"/>
                </a:solidFill>
              </a:rPr>
              <a:t>30</a:t>
            </a:r>
            <a:r>
              <a:rPr lang="en"/>
              <a:t> &gt; 10) ifTrue: [</a:t>
            </a:r>
            <a:endParaRPr/>
          </a:p>
          <a:p>
            <a:pPr indent="0" lvl="0" marL="0" rtl="0" algn="l">
              <a:spcBef>
                <a:spcPts val="0"/>
              </a:spcBef>
              <a:spcAft>
                <a:spcPts val="0"/>
              </a:spcAft>
              <a:buNone/>
            </a:pPr>
            <a:r>
              <a:rPr lang="en"/>
              <a:t>   b := b - 10.</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 b * (60 / </a:t>
            </a:r>
            <a:r>
              <a:rPr lang="en">
                <a:solidFill>
                  <a:srgbClr val="0000FF"/>
                </a:solidFill>
              </a:rPr>
              <a:t>30</a:t>
            </a:r>
            <a:r>
              <a:rPr lang="en"/>
              <a:t>)</a:t>
            </a:r>
            <a:endParaRPr/>
          </a:p>
        </p:txBody>
      </p:sp>
      <p:sp>
        <p:nvSpPr>
          <p:cNvPr id="553" name="Google Shape;553;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54" name="Google Shape;554;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5" name="Google Shape;555;p53"/>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56" name="Google Shape;556;p53"/>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557" name="Google Shape;557;p53"/>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558" name="Google Shape;558;p53"/>
          <p:cNvSpPr txBox="1"/>
          <p:nvPr/>
        </p:nvSpPr>
        <p:spPr>
          <a:xfrm>
            <a:off x="5558875" y="3438450"/>
            <a:ext cx="230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Constant propagation</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64" name="Google Shape;564;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5" name="Google Shape;565;p54"/>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66" name="Google Shape;566;p54"/>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sp>
        <p:nvSpPr>
          <p:cNvPr id="567" name="Google Shape;567;p54"/>
          <p:cNvSpPr txBox="1"/>
          <p:nvPr/>
        </p:nvSpPr>
        <p:spPr>
          <a:xfrm>
            <a:off x="3827388" y="2802187"/>
            <a:ext cx="1659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 := 30.</a:t>
            </a:r>
            <a:endParaRPr/>
          </a:p>
          <a:p>
            <a:pPr indent="0" lvl="0" marL="0" rtl="0" algn="l">
              <a:spcBef>
                <a:spcPts val="0"/>
              </a:spcBef>
              <a:spcAft>
                <a:spcPts val="0"/>
              </a:spcAft>
              <a:buNone/>
            </a:pPr>
            <a:r>
              <a:rPr lang="en"/>
              <a:t>b := </a:t>
            </a:r>
            <a:r>
              <a:rPr lang="en">
                <a:solidFill>
                  <a:srgbClr val="0000FF"/>
                </a:solidFill>
              </a:rPr>
              <a:t>120</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solidFill>
                  <a:srgbClr val="0000FF"/>
                </a:solidFill>
              </a:rPr>
              <a:t>true</a:t>
            </a:r>
            <a:r>
              <a:rPr lang="en"/>
              <a:t>) ifTrue: [</a:t>
            </a:r>
            <a:endParaRPr/>
          </a:p>
          <a:p>
            <a:pPr indent="0" lvl="0" marL="0" rtl="0" algn="l">
              <a:spcBef>
                <a:spcPts val="0"/>
              </a:spcBef>
              <a:spcAft>
                <a:spcPts val="0"/>
              </a:spcAft>
              <a:buNone/>
            </a:pPr>
            <a:r>
              <a:rPr lang="en"/>
              <a:t>   b := b - 10.</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 b * </a:t>
            </a:r>
            <a:r>
              <a:rPr lang="en">
                <a:solidFill>
                  <a:srgbClr val="0000FF"/>
                </a:solidFill>
              </a:rPr>
              <a:t>2</a:t>
            </a:r>
            <a:endParaRPr>
              <a:solidFill>
                <a:srgbClr val="0000FF"/>
              </a:solidFill>
            </a:endParaRPr>
          </a:p>
        </p:txBody>
      </p:sp>
      <p:cxnSp>
        <p:nvCxnSpPr>
          <p:cNvPr id="568" name="Google Shape;568;p54"/>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569" name="Google Shape;569;p54"/>
          <p:cNvSpPr txBox="1"/>
          <p:nvPr/>
        </p:nvSpPr>
        <p:spPr>
          <a:xfrm>
            <a:off x="5558875" y="3438450"/>
            <a:ext cx="191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Constant folding</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75" name="Google Shape;575;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6" name="Google Shape;576;p55"/>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77" name="Google Shape;577;p55"/>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578" name="Google Shape;578;p55"/>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579" name="Google Shape;579;p55"/>
          <p:cNvSpPr txBox="1"/>
          <p:nvPr/>
        </p:nvSpPr>
        <p:spPr>
          <a:xfrm>
            <a:off x="3827388" y="2808849"/>
            <a:ext cx="1659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trike="sngStrike">
                <a:solidFill>
                  <a:srgbClr val="B7B7B7"/>
                </a:solidFill>
              </a:rPr>
              <a:t>a := 30.</a:t>
            </a:r>
            <a:endParaRPr strike="sngStrike">
              <a:solidFill>
                <a:srgbClr val="B7B7B7"/>
              </a:solidFill>
            </a:endParaRPr>
          </a:p>
          <a:p>
            <a:pPr indent="0" lvl="0" marL="0" rtl="0" algn="l">
              <a:spcBef>
                <a:spcPts val="0"/>
              </a:spcBef>
              <a:spcAft>
                <a:spcPts val="0"/>
              </a:spcAft>
              <a:buNone/>
            </a:pPr>
            <a:r>
              <a:rPr lang="en"/>
              <a:t>b := 120.</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(true) ifTrue: [</a:t>
            </a:r>
            <a:endParaRPr>
              <a:solidFill>
                <a:schemeClr val="dk1"/>
              </a:solidFill>
            </a:endParaRPr>
          </a:p>
          <a:p>
            <a:pPr indent="0" lvl="0" marL="0" rtl="0" algn="l">
              <a:spcBef>
                <a:spcPts val="0"/>
              </a:spcBef>
              <a:spcAft>
                <a:spcPts val="0"/>
              </a:spcAft>
              <a:buNone/>
            </a:pPr>
            <a:r>
              <a:rPr lang="en">
                <a:solidFill>
                  <a:schemeClr val="dk1"/>
                </a:solidFill>
              </a:rPr>
              <a:t>   b := b - 10.</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p>
            <a:pPr indent="0" lvl="0" marL="0" rtl="0" algn="l">
              <a:spcBef>
                <a:spcPts val="0"/>
              </a:spcBef>
              <a:spcAft>
                <a:spcPts val="0"/>
              </a:spcAft>
              <a:buNone/>
            </a:pPr>
            <a:r>
              <a:rPr lang="en"/>
              <a:t>^ b * 2</a:t>
            </a:r>
            <a:endParaRPr/>
          </a:p>
        </p:txBody>
      </p:sp>
      <p:sp>
        <p:nvSpPr>
          <p:cNvPr id="580" name="Google Shape;580;p55"/>
          <p:cNvSpPr txBox="1"/>
          <p:nvPr/>
        </p:nvSpPr>
        <p:spPr>
          <a:xfrm>
            <a:off x="5558875" y="3438450"/>
            <a:ext cx="226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Dead code elimination</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86" name="Google Shape;586;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7" name="Google Shape;587;p56"/>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88" name="Google Shape;588;p56"/>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589" name="Google Shape;589;p56"/>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590" name="Google Shape;590;p56"/>
          <p:cNvSpPr txBox="1"/>
          <p:nvPr/>
        </p:nvSpPr>
        <p:spPr>
          <a:xfrm>
            <a:off x="3827388" y="2808849"/>
            <a:ext cx="1659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trike="sngStrike">
              <a:solidFill>
                <a:srgbClr val="B7B7B7"/>
              </a:solidFill>
            </a:endParaRPr>
          </a:p>
          <a:p>
            <a:pPr indent="0" lvl="0" marL="0" rtl="0" algn="l">
              <a:spcBef>
                <a:spcPts val="0"/>
              </a:spcBef>
              <a:spcAft>
                <a:spcPts val="0"/>
              </a:spcAft>
              <a:buNone/>
            </a:pPr>
            <a:r>
              <a:rPr lang="en"/>
              <a:t>b := 120.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strike="sngStrike">
                <a:solidFill>
                  <a:srgbClr val="CCCCCC"/>
                </a:solidFill>
              </a:rPr>
              <a:t>(true) ifTrue: [</a:t>
            </a:r>
            <a:endParaRPr strike="sngStrike">
              <a:solidFill>
                <a:srgbClr val="CCCCCC"/>
              </a:solidFill>
            </a:endParaRPr>
          </a:p>
          <a:p>
            <a:pPr indent="0" lvl="0" marL="0" rtl="0" algn="l">
              <a:spcBef>
                <a:spcPts val="0"/>
              </a:spcBef>
              <a:spcAft>
                <a:spcPts val="0"/>
              </a:spcAft>
              <a:buNone/>
            </a:pPr>
            <a:r>
              <a:rPr lang="en"/>
              <a:t>   b := b - 10.</a:t>
            </a:r>
            <a:endParaRPr/>
          </a:p>
          <a:p>
            <a:pPr indent="0" lvl="0" marL="0" rtl="0" algn="l">
              <a:spcBef>
                <a:spcPts val="0"/>
              </a:spcBef>
              <a:spcAft>
                <a:spcPts val="0"/>
              </a:spcAft>
              <a:buNone/>
            </a:pPr>
            <a:r>
              <a:rPr lang="en" strike="sngStrike">
                <a:solidFill>
                  <a:srgbClr val="CCCCCC"/>
                </a:solidFill>
              </a:rPr>
              <a:t>].</a:t>
            </a:r>
            <a:endParaRPr strike="sngStrike">
              <a:solidFill>
                <a:srgbClr val="CCCCCC"/>
              </a:solidFill>
            </a:endParaRPr>
          </a:p>
          <a:p>
            <a:pPr indent="0" lvl="0" marL="0" rtl="0" algn="l">
              <a:spcBef>
                <a:spcPts val="0"/>
              </a:spcBef>
              <a:spcAft>
                <a:spcPts val="0"/>
              </a:spcAft>
              <a:buNone/>
            </a:pPr>
            <a:r>
              <a:rPr lang="en"/>
              <a:t>^ b * 2</a:t>
            </a:r>
            <a:endParaRPr/>
          </a:p>
        </p:txBody>
      </p:sp>
      <p:sp>
        <p:nvSpPr>
          <p:cNvPr id="591" name="Google Shape;591;p56"/>
          <p:cNvSpPr txBox="1"/>
          <p:nvPr/>
        </p:nvSpPr>
        <p:spPr>
          <a:xfrm>
            <a:off x="5558875" y="3438450"/>
            <a:ext cx="20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Method inlining</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597" name="Google Shape;597;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8" name="Google Shape;598;p57"/>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599" name="Google Shape;599;p57"/>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600" name="Google Shape;600;p57"/>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601" name="Google Shape;601;p57"/>
          <p:cNvSpPr txBox="1"/>
          <p:nvPr/>
        </p:nvSpPr>
        <p:spPr>
          <a:xfrm>
            <a:off x="3827388" y="3248374"/>
            <a:ext cx="1659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 := </a:t>
            </a:r>
            <a:r>
              <a:rPr lang="en">
                <a:solidFill>
                  <a:srgbClr val="0000FF"/>
                </a:solidFill>
              </a:rPr>
              <a:t>110</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b * 2</a:t>
            </a:r>
            <a:endParaRPr/>
          </a:p>
        </p:txBody>
      </p:sp>
      <p:sp>
        <p:nvSpPr>
          <p:cNvPr id="602" name="Google Shape;602;p57"/>
          <p:cNvSpPr txBox="1"/>
          <p:nvPr/>
        </p:nvSpPr>
        <p:spPr>
          <a:xfrm>
            <a:off x="5558875" y="3438450"/>
            <a:ext cx="21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Constant propagation + folding</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608" name="Google Shape;608;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9" name="Google Shape;609;p58"/>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610" name="Google Shape;610;p58"/>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611" name="Google Shape;611;p58"/>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612" name="Google Shape;612;p58"/>
          <p:cNvSpPr txBox="1"/>
          <p:nvPr/>
        </p:nvSpPr>
        <p:spPr>
          <a:xfrm>
            <a:off x="3845063" y="3438449"/>
            <a:ext cx="16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lang="en">
                <a:solidFill>
                  <a:srgbClr val="0000FF"/>
                </a:solidFill>
              </a:rPr>
              <a:t>220</a:t>
            </a:r>
            <a:endParaRPr>
              <a:solidFill>
                <a:srgbClr val="0000FF"/>
              </a:solidFill>
            </a:endParaRPr>
          </a:p>
        </p:txBody>
      </p:sp>
      <p:sp>
        <p:nvSpPr>
          <p:cNvPr id="613" name="Google Shape;613;p58"/>
          <p:cNvSpPr txBox="1"/>
          <p:nvPr/>
        </p:nvSpPr>
        <p:spPr>
          <a:xfrm>
            <a:off x="5558875" y="3438450"/>
            <a:ext cx="21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Constant propagation + folding</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619" name="Google Shape;619;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0" name="Google Shape;620;p59"/>
          <p:cNvSpPr txBox="1"/>
          <p:nvPr/>
        </p:nvSpPr>
        <p:spPr>
          <a:xfrm>
            <a:off x="665025" y="1717975"/>
            <a:ext cx="23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621" name="Google Shape;621;p59"/>
          <p:cNvSpPr txBox="1"/>
          <p:nvPr/>
        </p:nvSpPr>
        <p:spPr>
          <a:xfrm>
            <a:off x="665025" y="3407700"/>
            <a:ext cx="27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cxnSp>
        <p:nvCxnSpPr>
          <p:cNvPr id="622" name="Google Shape;622;p59"/>
          <p:cNvCxnSpPr/>
          <p:nvPr/>
        </p:nvCxnSpPr>
        <p:spPr>
          <a:xfrm>
            <a:off x="3020325" y="3651334"/>
            <a:ext cx="321600" cy="0"/>
          </a:xfrm>
          <a:prstGeom prst="straightConnector1">
            <a:avLst/>
          </a:prstGeom>
          <a:noFill/>
          <a:ln cap="flat" cmpd="sng" w="19050">
            <a:solidFill>
              <a:schemeClr val="dk2"/>
            </a:solidFill>
            <a:prstDash val="solid"/>
            <a:round/>
            <a:headEnd len="med" w="med" type="none"/>
            <a:tailEnd len="med" w="med" type="triangle"/>
          </a:ln>
        </p:spPr>
      </p:cxnSp>
      <p:sp>
        <p:nvSpPr>
          <p:cNvPr id="623" name="Google Shape;623;p59"/>
          <p:cNvSpPr txBox="1"/>
          <p:nvPr/>
        </p:nvSpPr>
        <p:spPr>
          <a:xfrm>
            <a:off x="3751775" y="2023825"/>
            <a:ext cx="1195500" cy="2147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solidFill>
                  <a:schemeClr val="dk1"/>
                </a:solidFill>
              </a:rPr>
              <a:t>push 3</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a</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push b</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a:t>
            </a:r>
            <a:endParaRPr sz="1500">
              <a:solidFill>
                <a:schemeClr val="dk1"/>
              </a:solidFill>
            </a:endParaRPr>
          </a:p>
          <a:p>
            <a:pPr indent="0" lvl="0" marL="0" rtl="0" algn="l">
              <a:lnSpc>
                <a:spcPct val="150000"/>
              </a:lnSpc>
              <a:spcBef>
                <a:spcPts val="0"/>
              </a:spcBef>
              <a:spcAft>
                <a:spcPts val="0"/>
              </a:spcAft>
              <a:buNone/>
            </a:pPr>
            <a:r>
              <a:rPr lang="en" sz="1500">
                <a:solidFill>
                  <a:schemeClr val="dk1"/>
                </a:solidFill>
              </a:rPr>
              <a:t>send ceiling</a:t>
            </a:r>
            <a:endParaRPr sz="1500">
              <a:solidFill>
                <a:schemeClr val="dk1"/>
              </a:solidFill>
            </a:endParaRPr>
          </a:p>
        </p:txBody>
      </p:sp>
      <p:sp>
        <p:nvSpPr>
          <p:cNvPr id="624" name="Google Shape;624;p59"/>
          <p:cNvSpPr txBox="1"/>
          <p:nvPr/>
        </p:nvSpPr>
        <p:spPr>
          <a:xfrm>
            <a:off x="6092625" y="2427775"/>
            <a:ext cx="17253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FADD d0, d0, d1</a:t>
            </a:r>
            <a:endParaRPr sz="1500">
              <a:solidFill>
                <a:schemeClr val="dk1"/>
              </a:solidFill>
            </a:endParaRPr>
          </a:p>
          <a:p>
            <a:pPr indent="0" lvl="0" marL="0" rtl="0" algn="l">
              <a:spcBef>
                <a:spcPts val="0"/>
              </a:spcBef>
              <a:spcAft>
                <a:spcPts val="0"/>
              </a:spcAft>
              <a:buNone/>
            </a:pPr>
            <a:r>
              <a:rPr lang="en" sz="1500">
                <a:solidFill>
                  <a:schemeClr val="dk1"/>
                </a:solidFill>
              </a:rPr>
              <a:t>FMOV d1, #3</a:t>
            </a:r>
            <a:endParaRPr sz="1500">
              <a:solidFill>
                <a:schemeClr val="dk1"/>
              </a:solidFill>
            </a:endParaRPr>
          </a:p>
          <a:p>
            <a:pPr indent="0" lvl="0" marL="0" rtl="0" algn="l">
              <a:spcBef>
                <a:spcPts val="0"/>
              </a:spcBef>
              <a:spcAft>
                <a:spcPts val="0"/>
              </a:spcAft>
              <a:buNone/>
            </a:pPr>
            <a:r>
              <a:rPr lang="en" sz="1500">
                <a:solidFill>
                  <a:schemeClr val="dk1"/>
                </a:solidFill>
              </a:rPr>
              <a:t>FDIV d0, d1, d0</a:t>
            </a:r>
            <a:endParaRPr sz="1500">
              <a:solidFill>
                <a:schemeClr val="dk1"/>
              </a:solidFill>
            </a:endParaRPr>
          </a:p>
          <a:p>
            <a:pPr indent="0" lvl="0" marL="0" rtl="0" algn="l">
              <a:spcBef>
                <a:spcPts val="0"/>
              </a:spcBef>
              <a:spcAft>
                <a:spcPts val="0"/>
              </a:spcAft>
              <a:buNone/>
            </a:pPr>
            <a:r>
              <a:rPr lang="en" sz="1500">
                <a:solidFill>
                  <a:schemeClr val="dk1"/>
                </a:solidFill>
              </a:rPr>
              <a:t>FRINTP d0, d0</a:t>
            </a:r>
            <a:endParaRPr sz="1500">
              <a:solidFill>
                <a:schemeClr val="dk1"/>
              </a:solidFill>
            </a:endParaRPr>
          </a:p>
          <a:p>
            <a:pPr indent="0" lvl="0" marL="0" rtl="0" algn="l">
              <a:spcBef>
                <a:spcPts val="0"/>
              </a:spcBef>
              <a:spcAft>
                <a:spcPts val="0"/>
              </a:spcAft>
              <a:buNone/>
            </a:pPr>
            <a:r>
              <a:rPr lang="en" sz="1500">
                <a:solidFill>
                  <a:schemeClr val="dk1"/>
                </a:solidFill>
              </a:rPr>
              <a:t>RET</a:t>
            </a:r>
            <a:endParaRPr/>
          </a:p>
        </p:txBody>
      </p:sp>
      <p:sp>
        <p:nvSpPr>
          <p:cNvPr id="625" name="Google Shape;625;p59"/>
          <p:cNvSpPr/>
          <p:nvPr/>
        </p:nvSpPr>
        <p:spPr>
          <a:xfrm>
            <a:off x="5119750" y="28972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9"/>
          <p:cNvSpPr txBox="1"/>
          <p:nvPr/>
        </p:nvSpPr>
        <p:spPr>
          <a:xfrm>
            <a:off x="3777000" y="1552700"/>
            <a:ext cx="239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Speculative optimizations</a:t>
            </a:r>
            <a:endParaRPr b="1">
              <a:solidFill>
                <a:schemeClr val="dk1"/>
              </a:solidFill>
              <a:latin typeface="Helvetica Neue"/>
              <a:ea typeface="Helvetica Neue"/>
              <a:cs typeface="Helvetica Neue"/>
              <a:sym typeface="Helvetica Neue"/>
            </a:endParaRPr>
          </a:p>
        </p:txBody>
      </p:sp>
      <p:sp>
        <p:nvSpPr>
          <p:cNvPr id="627" name="Google Shape;627;p59"/>
          <p:cNvSpPr txBox="1"/>
          <p:nvPr/>
        </p:nvSpPr>
        <p:spPr>
          <a:xfrm>
            <a:off x="6101251" y="1726825"/>
            <a:ext cx="22149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solidFill>
                  <a:srgbClr val="0000FF"/>
                </a:solidFill>
              </a:rPr>
              <a:t>if (a or b are not Float)</a:t>
            </a:r>
            <a:endParaRPr sz="1500">
              <a:solidFill>
                <a:srgbClr val="0000FF"/>
              </a:solidFill>
            </a:endParaRPr>
          </a:p>
          <a:p>
            <a:pPr indent="0" lvl="0" marL="0" rtl="0" algn="l">
              <a:lnSpc>
                <a:spcPct val="150000"/>
              </a:lnSpc>
              <a:spcBef>
                <a:spcPts val="0"/>
              </a:spcBef>
              <a:spcAft>
                <a:spcPts val="0"/>
              </a:spcAft>
              <a:buNone/>
            </a:pPr>
            <a:r>
              <a:rPr lang="en" sz="1500">
                <a:solidFill>
                  <a:srgbClr val="0000FF"/>
                </a:solidFill>
              </a:rPr>
              <a:t>   ^ deoptimize()</a:t>
            </a:r>
            <a:endParaRPr sz="15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Just In Time compilers</a:t>
            </a:r>
            <a:endParaRPr b="1">
              <a:latin typeface="Helvetica Neue"/>
              <a:ea typeface="Helvetica Neue"/>
              <a:cs typeface="Helvetica Neue"/>
              <a:sym typeface="Helvetica Neue"/>
            </a:endParaRPr>
          </a:p>
        </p:txBody>
      </p:sp>
      <p:sp>
        <p:nvSpPr>
          <p:cNvPr id="633" name="Google Shape;633;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4" name="Google Shape;634;p60"/>
          <p:cNvSpPr txBox="1"/>
          <p:nvPr/>
        </p:nvSpPr>
        <p:spPr>
          <a:xfrm>
            <a:off x="2887978" y="2340900"/>
            <a:ext cx="215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Baseline compiler</a:t>
            </a:r>
            <a:endParaRPr b="1" sz="1800">
              <a:latin typeface="Helvetica Neue"/>
              <a:ea typeface="Helvetica Neue"/>
              <a:cs typeface="Helvetica Neue"/>
              <a:sym typeface="Helvetica Neue"/>
            </a:endParaRPr>
          </a:p>
        </p:txBody>
      </p:sp>
      <p:sp>
        <p:nvSpPr>
          <p:cNvPr id="635" name="Google Shape;635;p60"/>
          <p:cNvSpPr txBox="1"/>
          <p:nvPr/>
        </p:nvSpPr>
        <p:spPr>
          <a:xfrm>
            <a:off x="6218250" y="2340900"/>
            <a:ext cx="243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Optimizing compiler</a:t>
            </a:r>
            <a:endParaRPr b="1" sz="1800">
              <a:latin typeface="Helvetica Neue"/>
              <a:ea typeface="Helvetica Neue"/>
              <a:cs typeface="Helvetica Neue"/>
              <a:sym typeface="Helvetica Neue"/>
            </a:endParaRPr>
          </a:p>
        </p:txBody>
      </p:sp>
      <p:sp>
        <p:nvSpPr>
          <p:cNvPr id="636" name="Google Shape;636;p60"/>
          <p:cNvSpPr txBox="1"/>
          <p:nvPr/>
        </p:nvSpPr>
        <p:spPr>
          <a:xfrm>
            <a:off x="491550" y="2340900"/>
            <a:ext cx="130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Intérprete</a:t>
            </a:r>
            <a:endParaRPr b="1" sz="1800">
              <a:latin typeface="Helvetica Neue"/>
              <a:ea typeface="Helvetica Neue"/>
              <a:cs typeface="Helvetica Neue"/>
              <a:sym typeface="Helvetica Neue"/>
            </a:endParaRPr>
          </a:p>
        </p:txBody>
      </p:sp>
      <p:cxnSp>
        <p:nvCxnSpPr>
          <p:cNvPr id="637" name="Google Shape;637;p60"/>
          <p:cNvCxnSpPr>
            <a:stCxn id="636" idx="3"/>
            <a:endCxn id="634" idx="1"/>
          </p:cNvCxnSpPr>
          <p:nvPr/>
        </p:nvCxnSpPr>
        <p:spPr>
          <a:xfrm>
            <a:off x="1798650" y="2571750"/>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638" name="Google Shape;638;p60"/>
          <p:cNvCxnSpPr>
            <a:stCxn id="634" idx="3"/>
            <a:endCxn id="635" idx="1"/>
          </p:cNvCxnSpPr>
          <p:nvPr/>
        </p:nvCxnSpPr>
        <p:spPr>
          <a:xfrm>
            <a:off x="5042878" y="2571750"/>
            <a:ext cx="1175400" cy="0"/>
          </a:xfrm>
          <a:prstGeom prst="straightConnector1">
            <a:avLst/>
          </a:prstGeom>
          <a:noFill/>
          <a:ln cap="flat" cmpd="sng" w="19050">
            <a:solidFill>
              <a:schemeClr val="dk2"/>
            </a:solidFill>
            <a:prstDash val="solid"/>
            <a:round/>
            <a:headEnd len="med" w="med" type="none"/>
            <a:tailEnd len="med" w="med" type="triangle"/>
          </a:ln>
        </p:spPr>
      </p:cxnSp>
      <p:cxnSp>
        <p:nvCxnSpPr>
          <p:cNvPr id="639" name="Google Shape;639;p60"/>
          <p:cNvCxnSpPr>
            <a:stCxn id="634" idx="2"/>
            <a:endCxn id="636" idx="2"/>
          </p:cNvCxnSpPr>
          <p:nvPr/>
        </p:nvCxnSpPr>
        <p:spPr>
          <a:xfrm rot="5400000">
            <a:off x="2554978" y="1392750"/>
            <a:ext cx="600" cy="2820300"/>
          </a:xfrm>
          <a:prstGeom prst="curvedConnector3">
            <a:avLst>
              <a:gd fmla="val 123258333" name="adj1"/>
            </a:avLst>
          </a:prstGeom>
          <a:noFill/>
          <a:ln cap="flat" cmpd="sng" w="19050">
            <a:solidFill>
              <a:srgbClr val="980000"/>
            </a:solidFill>
            <a:prstDash val="solid"/>
            <a:round/>
            <a:headEnd len="med" w="med" type="none"/>
            <a:tailEnd len="med" w="med" type="stealth"/>
          </a:ln>
        </p:spPr>
      </p:cxnSp>
      <p:cxnSp>
        <p:nvCxnSpPr>
          <p:cNvPr id="640" name="Google Shape;640;p60"/>
          <p:cNvCxnSpPr>
            <a:stCxn id="635" idx="2"/>
            <a:endCxn id="636" idx="2"/>
          </p:cNvCxnSpPr>
          <p:nvPr/>
        </p:nvCxnSpPr>
        <p:spPr>
          <a:xfrm rot="5400000">
            <a:off x="4290000" y="-342150"/>
            <a:ext cx="600" cy="6290100"/>
          </a:xfrm>
          <a:prstGeom prst="curvedConnector3">
            <a:avLst>
              <a:gd fmla="val 207387500" name="adj1"/>
            </a:avLst>
          </a:prstGeom>
          <a:noFill/>
          <a:ln cap="flat" cmpd="sng" w="19050">
            <a:solidFill>
              <a:srgbClr val="980000"/>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Final architecture</a:t>
            </a:r>
            <a:endParaRPr b="1">
              <a:latin typeface="Helvetica Neue"/>
              <a:ea typeface="Helvetica Neue"/>
              <a:cs typeface="Helvetica Neue"/>
              <a:sym typeface="Helvetica Neue"/>
            </a:endParaRPr>
          </a:p>
        </p:txBody>
      </p:sp>
      <p:sp>
        <p:nvSpPr>
          <p:cNvPr id="646" name="Google Shape;646;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47" name="Google Shape;647;p61"/>
          <p:cNvPicPr preferRelativeResize="0"/>
          <p:nvPr/>
        </p:nvPicPr>
        <p:blipFill>
          <a:blip r:embed="rId3">
            <a:alphaModFix/>
          </a:blip>
          <a:stretch>
            <a:fillRect/>
          </a:stretch>
        </p:blipFill>
        <p:spPr>
          <a:xfrm>
            <a:off x="248150" y="865325"/>
            <a:ext cx="8420152" cy="3811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
        <p:nvSpPr>
          <p:cNvPr id="92" name="Google Shape;92;p17"/>
          <p:cNvSpPr txBox="1"/>
          <p:nvPr/>
        </p:nvSpPr>
        <p:spPr>
          <a:xfrm>
            <a:off x="1040225" y="376125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3" name="Google Shape;93;p17"/>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4" name="Google Shape;9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5" name="Google Shape;95;p17"/>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96" name="Google Shape;96;p17"/>
          <p:cNvPicPr preferRelativeResize="0"/>
          <p:nvPr/>
        </p:nvPicPr>
        <p:blipFill>
          <a:blip r:embed="rId4">
            <a:alphaModFix/>
          </a:blip>
          <a:stretch>
            <a:fillRect/>
          </a:stretch>
        </p:blipFill>
        <p:spPr>
          <a:xfrm>
            <a:off x="7407537" y="849300"/>
            <a:ext cx="1731164" cy="1303447"/>
          </a:xfrm>
          <a:prstGeom prst="rect">
            <a:avLst/>
          </a:prstGeom>
          <a:noFill/>
          <a:ln>
            <a:noFill/>
          </a:ln>
        </p:spPr>
      </p:pic>
      <p:pic>
        <p:nvPicPr>
          <p:cNvPr id="97" name="Google Shape;97;p17"/>
          <p:cNvPicPr preferRelativeResize="0"/>
          <p:nvPr/>
        </p:nvPicPr>
        <p:blipFill>
          <a:blip r:embed="rId5">
            <a:alphaModFix/>
          </a:blip>
          <a:stretch>
            <a:fillRect/>
          </a:stretch>
        </p:blipFill>
        <p:spPr>
          <a:xfrm>
            <a:off x="7900835" y="1141235"/>
            <a:ext cx="850616" cy="531632"/>
          </a:xfrm>
          <a:prstGeom prst="rect">
            <a:avLst/>
          </a:prstGeom>
          <a:noFill/>
          <a:ln>
            <a:noFill/>
          </a:ln>
        </p:spPr>
      </p:pic>
      <p:pic>
        <p:nvPicPr>
          <p:cNvPr id="98" name="Google Shape;98;p17"/>
          <p:cNvPicPr preferRelativeResize="0"/>
          <p:nvPr/>
        </p:nvPicPr>
        <p:blipFill>
          <a:blip r:embed="rId4">
            <a:alphaModFix/>
          </a:blip>
          <a:stretch>
            <a:fillRect/>
          </a:stretch>
        </p:blipFill>
        <p:spPr>
          <a:xfrm>
            <a:off x="1617437" y="913525"/>
            <a:ext cx="1731164" cy="1303447"/>
          </a:xfrm>
          <a:prstGeom prst="rect">
            <a:avLst/>
          </a:prstGeom>
          <a:noFill/>
          <a:ln>
            <a:noFill/>
          </a:ln>
        </p:spPr>
      </p:pic>
      <p:pic>
        <p:nvPicPr>
          <p:cNvPr id="99" name="Google Shape;99;p17"/>
          <p:cNvPicPr preferRelativeResize="0"/>
          <p:nvPr/>
        </p:nvPicPr>
        <p:blipFill>
          <a:blip r:embed="rId6">
            <a:alphaModFix/>
          </a:blip>
          <a:stretch>
            <a:fillRect/>
          </a:stretch>
        </p:blipFill>
        <p:spPr>
          <a:xfrm>
            <a:off x="2060728" y="1173631"/>
            <a:ext cx="922947" cy="615602"/>
          </a:xfrm>
          <a:prstGeom prst="rect">
            <a:avLst/>
          </a:prstGeom>
          <a:noFill/>
          <a:ln>
            <a:noFill/>
          </a:ln>
        </p:spPr>
      </p:pic>
      <p:grpSp>
        <p:nvGrpSpPr>
          <p:cNvPr id="100" name="Google Shape;100;p17"/>
          <p:cNvGrpSpPr/>
          <p:nvPr/>
        </p:nvGrpSpPr>
        <p:grpSpPr>
          <a:xfrm>
            <a:off x="642397" y="1795563"/>
            <a:ext cx="1212726" cy="1552376"/>
            <a:chOff x="642397" y="1795563"/>
            <a:chExt cx="1212726" cy="1552376"/>
          </a:xfrm>
        </p:grpSpPr>
        <p:pic>
          <p:nvPicPr>
            <p:cNvPr id="101" name="Google Shape;101;p17"/>
            <p:cNvPicPr preferRelativeResize="0"/>
            <p:nvPr/>
          </p:nvPicPr>
          <p:blipFill>
            <a:blip r:embed="rId7">
              <a:alphaModFix/>
            </a:blip>
            <a:stretch>
              <a:fillRect/>
            </a:stretch>
          </p:blipFill>
          <p:spPr>
            <a:xfrm flipH="1">
              <a:off x="642397" y="1795563"/>
              <a:ext cx="1212726" cy="1552376"/>
            </a:xfrm>
            <a:prstGeom prst="rect">
              <a:avLst/>
            </a:prstGeom>
            <a:noFill/>
            <a:ln>
              <a:noFill/>
            </a:ln>
          </p:spPr>
        </p:pic>
        <p:pic>
          <p:nvPicPr>
            <p:cNvPr id="102" name="Google Shape;102;p17"/>
            <p:cNvPicPr preferRelativeResize="0"/>
            <p:nvPr/>
          </p:nvPicPr>
          <p:blipFill rotWithShape="1">
            <a:blip r:embed="rId8">
              <a:alphaModFix/>
            </a:blip>
            <a:srcRect b="7958" l="7364" r="45785" t="5633"/>
            <a:stretch/>
          </p:blipFill>
          <p:spPr>
            <a:xfrm>
              <a:off x="759063" y="2143863"/>
              <a:ext cx="979388" cy="946200"/>
            </a:xfrm>
            <a:prstGeom prst="rect">
              <a:avLst/>
            </a:prstGeom>
            <a:noFill/>
            <a:ln>
              <a:noFill/>
            </a:ln>
          </p:spPr>
        </p:pic>
      </p:grpSp>
      <p:pic>
        <p:nvPicPr>
          <p:cNvPr id="103" name="Google Shape;103;p17"/>
          <p:cNvPicPr preferRelativeResize="0"/>
          <p:nvPr/>
        </p:nvPicPr>
        <p:blipFill>
          <a:blip r:embed="rId9">
            <a:alphaModFix/>
          </a:blip>
          <a:stretch>
            <a:fillRect/>
          </a:stretch>
        </p:blipFill>
        <p:spPr>
          <a:xfrm>
            <a:off x="7900825" y="1141225"/>
            <a:ext cx="850627" cy="53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Recap</a:t>
            </a:r>
            <a:endParaRPr b="1">
              <a:latin typeface="Helvetica Neue"/>
              <a:ea typeface="Helvetica Neue"/>
              <a:cs typeface="Helvetica Neue"/>
              <a:sym typeface="Helvetica Neue"/>
            </a:endParaRPr>
          </a:p>
        </p:txBody>
      </p:sp>
      <p:sp>
        <p:nvSpPr>
          <p:cNvPr id="653" name="Google Shape;653;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4" name="Google Shape;654;p62"/>
          <p:cNvSpPr txBox="1"/>
          <p:nvPr/>
        </p:nvSpPr>
        <p:spPr>
          <a:xfrm>
            <a:off x="599602" y="1216225"/>
            <a:ext cx="13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elvetica Neue"/>
                <a:ea typeface="Helvetica Neue"/>
                <a:cs typeface="Helvetica Neue"/>
                <a:sym typeface="Helvetica Neue"/>
              </a:rPr>
              <a:t>Interpreters</a:t>
            </a:r>
            <a:endParaRPr b="1">
              <a:latin typeface="Helvetica Neue"/>
              <a:ea typeface="Helvetica Neue"/>
              <a:cs typeface="Helvetica Neue"/>
              <a:sym typeface="Helvetica Neue"/>
            </a:endParaRPr>
          </a:p>
        </p:txBody>
      </p:sp>
      <p:sp>
        <p:nvSpPr>
          <p:cNvPr id="655" name="Google Shape;655;p62"/>
          <p:cNvSpPr txBox="1"/>
          <p:nvPr/>
        </p:nvSpPr>
        <p:spPr>
          <a:xfrm>
            <a:off x="599604" y="2489850"/>
            <a:ext cx="16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elvetica Neue"/>
                <a:ea typeface="Helvetica Neue"/>
                <a:cs typeface="Helvetica Neue"/>
                <a:sym typeface="Helvetica Neue"/>
              </a:rPr>
              <a:t>Compilers</a:t>
            </a:r>
            <a:endParaRPr b="1">
              <a:latin typeface="Helvetica Neue"/>
              <a:ea typeface="Helvetica Neue"/>
              <a:cs typeface="Helvetica Neue"/>
              <a:sym typeface="Helvetica Neue"/>
            </a:endParaRPr>
          </a:p>
        </p:txBody>
      </p:sp>
      <p:sp>
        <p:nvSpPr>
          <p:cNvPr id="656" name="Google Shape;656;p62"/>
          <p:cNvSpPr txBox="1"/>
          <p:nvPr/>
        </p:nvSpPr>
        <p:spPr>
          <a:xfrm>
            <a:off x="761806" y="1616425"/>
            <a:ext cx="174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AST interpreter</a:t>
            </a:r>
            <a:endParaRPr>
              <a:latin typeface="Helvetica Neue"/>
              <a:ea typeface="Helvetica Neue"/>
              <a:cs typeface="Helvetica Neue"/>
              <a:sym typeface="Helvetica Neue"/>
            </a:endParaRPr>
          </a:p>
        </p:txBody>
      </p:sp>
      <p:sp>
        <p:nvSpPr>
          <p:cNvPr id="657" name="Google Shape;657;p62"/>
          <p:cNvSpPr txBox="1"/>
          <p:nvPr/>
        </p:nvSpPr>
        <p:spPr>
          <a:xfrm>
            <a:off x="761799" y="1964775"/>
            <a:ext cx="200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B</a:t>
            </a:r>
            <a:r>
              <a:rPr lang="en">
                <a:latin typeface="Helvetica Neue"/>
                <a:ea typeface="Helvetica Neue"/>
                <a:cs typeface="Helvetica Neue"/>
                <a:sym typeface="Helvetica Neue"/>
              </a:rPr>
              <a:t>ytecode interpreter</a:t>
            </a:r>
            <a:endParaRPr>
              <a:latin typeface="Helvetica Neue"/>
              <a:ea typeface="Helvetica Neue"/>
              <a:cs typeface="Helvetica Neue"/>
              <a:sym typeface="Helvetica Neue"/>
            </a:endParaRPr>
          </a:p>
        </p:txBody>
      </p:sp>
      <p:sp>
        <p:nvSpPr>
          <p:cNvPr id="658" name="Google Shape;658;p62"/>
          <p:cNvSpPr txBox="1"/>
          <p:nvPr/>
        </p:nvSpPr>
        <p:spPr>
          <a:xfrm>
            <a:off x="761800" y="2834550"/>
            <a:ext cx="43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Compiling to machine code (ahead-of-time)</a:t>
            </a:r>
            <a:endParaRPr>
              <a:latin typeface="Helvetica Neue"/>
              <a:ea typeface="Helvetica Neue"/>
              <a:cs typeface="Helvetica Neue"/>
              <a:sym typeface="Helvetica Neue"/>
            </a:endParaRPr>
          </a:p>
        </p:txBody>
      </p:sp>
      <p:sp>
        <p:nvSpPr>
          <p:cNvPr id="659" name="Google Shape;659;p62"/>
          <p:cNvSpPr txBox="1"/>
          <p:nvPr/>
        </p:nvSpPr>
        <p:spPr>
          <a:xfrm>
            <a:off x="761800" y="3153500"/>
            <a:ext cx="43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Compiling to </a:t>
            </a:r>
            <a:r>
              <a:rPr lang="en">
                <a:latin typeface="Helvetica Neue"/>
                <a:ea typeface="Helvetica Neue"/>
                <a:cs typeface="Helvetica Neue"/>
                <a:sym typeface="Helvetica Neue"/>
              </a:rPr>
              <a:t>bytecode</a:t>
            </a:r>
            <a:endParaRPr>
              <a:latin typeface="Helvetica Neue"/>
              <a:ea typeface="Helvetica Neue"/>
              <a:cs typeface="Helvetica Neue"/>
              <a:sym typeface="Helvetica Neue"/>
            </a:endParaRPr>
          </a:p>
        </p:txBody>
      </p:sp>
      <p:sp>
        <p:nvSpPr>
          <p:cNvPr id="660" name="Google Shape;660;p62"/>
          <p:cNvSpPr txBox="1"/>
          <p:nvPr/>
        </p:nvSpPr>
        <p:spPr>
          <a:xfrm>
            <a:off x="761800" y="3511650"/>
            <a:ext cx="43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Compiling to machine code</a:t>
            </a:r>
            <a:r>
              <a:rPr lang="en">
                <a:latin typeface="Helvetica Neue"/>
                <a:ea typeface="Helvetica Neue"/>
                <a:cs typeface="Helvetica Neue"/>
                <a:sym typeface="Helvetica Neue"/>
              </a:rPr>
              <a:t> (just-in-time)</a:t>
            </a:r>
            <a:endParaRPr>
              <a:latin typeface="Helvetica Neue"/>
              <a:ea typeface="Helvetica Neue"/>
              <a:cs typeface="Helvetica Neue"/>
              <a:sym typeface="Helvetica Neue"/>
            </a:endParaRPr>
          </a:p>
        </p:txBody>
      </p:sp>
      <p:sp>
        <p:nvSpPr>
          <p:cNvPr id="661" name="Google Shape;661;p62"/>
          <p:cNvSpPr txBox="1"/>
          <p:nvPr/>
        </p:nvSpPr>
        <p:spPr>
          <a:xfrm>
            <a:off x="1053550" y="3817150"/>
            <a:ext cx="438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Helvetica Neue"/>
                <a:ea typeface="Helvetica Neue"/>
                <a:cs typeface="Helvetica Neue"/>
                <a:sym typeface="Helvetica Neue"/>
              </a:rPr>
              <a:t>Baseline compilers</a:t>
            </a:r>
            <a:endParaRPr sz="1200">
              <a:latin typeface="Helvetica Neue"/>
              <a:ea typeface="Helvetica Neue"/>
              <a:cs typeface="Helvetica Neue"/>
              <a:sym typeface="Helvetica Neue"/>
            </a:endParaRPr>
          </a:p>
        </p:txBody>
      </p:sp>
      <p:sp>
        <p:nvSpPr>
          <p:cNvPr id="662" name="Google Shape;662;p62"/>
          <p:cNvSpPr txBox="1"/>
          <p:nvPr/>
        </p:nvSpPr>
        <p:spPr>
          <a:xfrm>
            <a:off x="1051373" y="4126306"/>
            <a:ext cx="438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Helvetica Neue"/>
                <a:ea typeface="Helvetica Neue"/>
                <a:cs typeface="Helvetica Neue"/>
                <a:sym typeface="Helvetica Neue"/>
              </a:rPr>
              <a:t>Optimizing</a:t>
            </a:r>
            <a:r>
              <a:rPr lang="en" sz="1200">
                <a:latin typeface="Helvetica Neue"/>
                <a:ea typeface="Helvetica Neue"/>
                <a:cs typeface="Helvetica Neue"/>
                <a:sym typeface="Helvetica Neue"/>
              </a:rPr>
              <a:t> compilers</a:t>
            </a:r>
            <a:endParaRPr sz="1200">
              <a:latin typeface="Helvetica Neue"/>
              <a:ea typeface="Helvetica Neue"/>
              <a:cs typeface="Helvetica Neue"/>
              <a:sym typeface="Helvetica Neue"/>
            </a:endParaRPr>
          </a:p>
        </p:txBody>
      </p:sp>
      <p:pic>
        <p:nvPicPr>
          <p:cNvPr id="663" name="Google Shape;663;p62"/>
          <p:cNvPicPr preferRelativeResize="0"/>
          <p:nvPr/>
        </p:nvPicPr>
        <p:blipFill rotWithShape="1">
          <a:blip r:embed="rId3">
            <a:alphaModFix/>
          </a:blip>
          <a:srcRect b="0" l="0" r="0" t="0"/>
          <a:stretch/>
        </p:blipFill>
        <p:spPr>
          <a:xfrm>
            <a:off x="8024478" y="1272078"/>
            <a:ext cx="807820" cy="807802"/>
          </a:xfrm>
          <a:prstGeom prst="rect">
            <a:avLst/>
          </a:prstGeom>
          <a:noFill/>
          <a:ln>
            <a:noFill/>
          </a:ln>
        </p:spPr>
      </p:pic>
      <p:pic>
        <p:nvPicPr>
          <p:cNvPr id="664" name="Google Shape;664;p62"/>
          <p:cNvPicPr preferRelativeResize="0"/>
          <p:nvPr/>
        </p:nvPicPr>
        <p:blipFill>
          <a:blip r:embed="rId4">
            <a:alphaModFix/>
          </a:blip>
          <a:stretch>
            <a:fillRect/>
          </a:stretch>
        </p:blipFill>
        <p:spPr>
          <a:xfrm>
            <a:off x="6470533" y="1360358"/>
            <a:ext cx="580635" cy="580622"/>
          </a:xfrm>
          <a:prstGeom prst="rect">
            <a:avLst/>
          </a:prstGeom>
          <a:noFill/>
          <a:ln>
            <a:noFill/>
          </a:ln>
        </p:spPr>
      </p:pic>
      <p:cxnSp>
        <p:nvCxnSpPr>
          <p:cNvPr id="665" name="Google Shape;665;p62"/>
          <p:cNvCxnSpPr/>
          <p:nvPr/>
        </p:nvCxnSpPr>
        <p:spPr>
          <a:xfrm>
            <a:off x="5756370" y="1650676"/>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666" name="Google Shape;666;p62"/>
          <p:cNvCxnSpPr/>
          <p:nvPr/>
        </p:nvCxnSpPr>
        <p:spPr>
          <a:xfrm>
            <a:off x="7221395" y="1574469"/>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667" name="Google Shape;667;p62"/>
          <p:cNvCxnSpPr/>
          <p:nvPr/>
        </p:nvCxnSpPr>
        <p:spPr>
          <a:xfrm>
            <a:off x="7232870" y="1360344"/>
            <a:ext cx="609900" cy="0"/>
          </a:xfrm>
          <a:prstGeom prst="straightConnector1">
            <a:avLst/>
          </a:prstGeom>
          <a:noFill/>
          <a:ln cap="flat" cmpd="sng" w="19050">
            <a:solidFill>
              <a:schemeClr val="dk2"/>
            </a:solidFill>
            <a:prstDash val="solid"/>
            <a:round/>
            <a:headEnd len="med" w="med" type="none"/>
            <a:tailEnd len="med" w="med" type="triangle"/>
          </a:ln>
        </p:spPr>
      </p:cxnSp>
      <p:cxnSp>
        <p:nvCxnSpPr>
          <p:cNvPr id="668" name="Google Shape;668;p62"/>
          <p:cNvCxnSpPr/>
          <p:nvPr/>
        </p:nvCxnSpPr>
        <p:spPr>
          <a:xfrm>
            <a:off x="7221395" y="1803069"/>
            <a:ext cx="609900" cy="0"/>
          </a:xfrm>
          <a:prstGeom prst="straightConnector1">
            <a:avLst/>
          </a:prstGeom>
          <a:noFill/>
          <a:ln cap="flat" cmpd="sng" w="19050">
            <a:solidFill>
              <a:schemeClr val="dk2"/>
            </a:solidFill>
            <a:prstDash val="solid"/>
            <a:round/>
            <a:headEnd len="med" w="med" type="none"/>
            <a:tailEnd len="med" w="med" type="triangle"/>
          </a:ln>
        </p:spPr>
      </p:cxnSp>
      <p:pic>
        <p:nvPicPr>
          <p:cNvPr id="669" name="Google Shape;669;p62"/>
          <p:cNvPicPr preferRelativeResize="0"/>
          <p:nvPr/>
        </p:nvPicPr>
        <p:blipFill>
          <a:blip r:embed="rId5">
            <a:alphaModFix/>
          </a:blip>
          <a:stretch>
            <a:fillRect/>
          </a:stretch>
        </p:blipFill>
        <p:spPr>
          <a:xfrm>
            <a:off x="6518538" y="3013582"/>
            <a:ext cx="601974" cy="601972"/>
          </a:xfrm>
          <a:prstGeom prst="rect">
            <a:avLst/>
          </a:prstGeom>
          <a:noFill/>
          <a:ln>
            <a:noFill/>
          </a:ln>
        </p:spPr>
      </p:pic>
      <p:cxnSp>
        <p:nvCxnSpPr>
          <p:cNvPr id="670" name="Google Shape;670;p62"/>
          <p:cNvCxnSpPr/>
          <p:nvPr/>
        </p:nvCxnSpPr>
        <p:spPr>
          <a:xfrm>
            <a:off x="5706380" y="3288325"/>
            <a:ext cx="632400" cy="0"/>
          </a:xfrm>
          <a:prstGeom prst="straightConnector1">
            <a:avLst/>
          </a:prstGeom>
          <a:noFill/>
          <a:ln cap="flat" cmpd="sng" w="19050">
            <a:solidFill>
              <a:schemeClr val="dk2"/>
            </a:solidFill>
            <a:prstDash val="solid"/>
            <a:round/>
            <a:headEnd len="med" w="med" type="none"/>
            <a:tailEnd len="med" w="med" type="triangle"/>
          </a:ln>
        </p:spPr>
      </p:cxnSp>
      <p:cxnSp>
        <p:nvCxnSpPr>
          <p:cNvPr id="671" name="Google Shape;671;p62"/>
          <p:cNvCxnSpPr/>
          <p:nvPr/>
        </p:nvCxnSpPr>
        <p:spPr>
          <a:xfrm>
            <a:off x="7325892" y="3288325"/>
            <a:ext cx="632400" cy="0"/>
          </a:xfrm>
          <a:prstGeom prst="straightConnector1">
            <a:avLst/>
          </a:prstGeom>
          <a:noFill/>
          <a:ln cap="flat" cmpd="sng" w="19050">
            <a:solidFill>
              <a:schemeClr val="dk2"/>
            </a:solidFill>
            <a:prstDash val="solid"/>
            <a:round/>
            <a:headEnd len="med" w="med" type="none"/>
            <a:tailEnd len="med" w="med" type="triangle"/>
          </a:ln>
        </p:spPr>
      </p:cxnSp>
      <p:cxnSp>
        <p:nvCxnSpPr>
          <p:cNvPr id="672" name="Google Shape;672;p62"/>
          <p:cNvCxnSpPr/>
          <p:nvPr/>
        </p:nvCxnSpPr>
        <p:spPr>
          <a:xfrm>
            <a:off x="6503330" y="4282175"/>
            <a:ext cx="632400" cy="0"/>
          </a:xfrm>
          <a:prstGeom prst="straightConnector1">
            <a:avLst/>
          </a:prstGeom>
          <a:noFill/>
          <a:ln cap="flat" cmpd="sng" w="19050">
            <a:solidFill>
              <a:schemeClr val="dk2"/>
            </a:solidFill>
            <a:prstDash val="solid"/>
            <a:round/>
            <a:headEnd len="med" w="med" type="none"/>
            <a:tailEnd len="med" w="med" type="triangle"/>
          </a:ln>
        </p:spPr>
      </p:cxnSp>
      <p:pic>
        <p:nvPicPr>
          <p:cNvPr id="673" name="Google Shape;673;p62"/>
          <p:cNvPicPr preferRelativeResize="0"/>
          <p:nvPr/>
        </p:nvPicPr>
        <p:blipFill rotWithShape="1">
          <a:blip r:embed="rId3">
            <a:alphaModFix/>
          </a:blip>
          <a:srcRect b="0" l="0" r="0" t="0"/>
          <a:stretch/>
        </p:blipFill>
        <p:spPr>
          <a:xfrm>
            <a:off x="7264039" y="3878278"/>
            <a:ext cx="807820" cy="807802"/>
          </a:xfrm>
          <a:prstGeom prst="rect">
            <a:avLst/>
          </a:prstGeom>
          <a:noFill/>
          <a:ln>
            <a:noFill/>
          </a:ln>
        </p:spPr>
      </p:pic>
      <p:grpSp>
        <p:nvGrpSpPr>
          <p:cNvPr id="674" name="Google Shape;674;p62"/>
          <p:cNvGrpSpPr/>
          <p:nvPr/>
        </p:nvGrpSpPr>
        <p:grpSpPr>
          <a:xfrm>
            <a:off x="4864781" y="1216063"/>
            <a:ext cx="632436" cy="869175"/>
            <a:chOff x="642397" y="1795563"/>
            <a:chExt cx="1212726" cy="1552376"/>
          </a:xfrm>
        </p:grpSpPr>
        <p:pic>
          <p:nvPicPr>
            <p:cNvPr id="675" name="Google Shape;675;p62"/>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676" name="Google Shape;676;p62"/>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grpSp>
        <p:nvGrpSpPr>
          <p:cNvPr id="677" name="Google Shape;677;p62"/>
          <p:cNvGrpSpPr/>
          <p:nvPr/>
        </p:nvGrpSpPr>
        <p:grpSpPr>
          <a:xfrm>
            <a:off x="4853156" y="2875375"/>
            <a:ext cx="632436" cy="869175"/>
            <a:chOff x="642397" y="1795563"/>
            <a:chExt cx="1212726" cy="1552376"/>
          </a:xfrm>
        </p:grpSpPr>
        <p:pic>
          <p:nvPicPr>
            <p:cNvPr id="678" name="Google Shape;678;p62"/>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679" name="Google Shape;679;p62"/>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pic>
        <p:nvPicPr>
          <p:cNvPr id="680" name="Google Shape;680;p62"/>
          <p:cNvPicPr preferRelativeResize="0"/>
          <p:nvPr/>
        </p:nvPicPr>
        <p:blipFill>
          <a:blip r:embed="rId6">
            <a:alphaModFix/>
          </a:blip>
          <a:stretch>
            <a:fillRect/>
          </a:stretch>
        </p:blipFill>
        <p:spPr>
          <a:xfrm flipH="1">
            <a:off x="8112556" y="2806476"/>
            <a:ext cx="802848" cy="1027708"/>
          </a:xfrm>
          <a:prstGeom prst="rect">
            <a:avLst/>
          </a:prstGeom>
          <a:noFill/>
          <a:ln>
            <a:noFill/>
          </a:ln>
        </p:spPr>
      </p:pic>
      <p:sp>
        <p:nvSpPr>
          <p:cNvPr id="681" name="Google Shape;681;p62"/>
          <p:cNvSpPr txBox="1"/>
          <p:nvPr/>
        </p:nvSpPr>
        <p:spPr>
          <a:xfrm>
            <a:off x="8163544" y="2930268"/>
            <a:ext cx="703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 Fry 2 slices of ham</a:t>
            </a:r>
            <a:endParaRPr sz="500"/>
          </a:p>
          <a:p>
            <a:pPr indent="0" lvl="0" marL="0" rtl="0" algn="l">
              <a:spcBef>
                <a:spcPts val="0"/>
              </a:spcBef>
              <a:spcAft>
                <a:spcPts val="0"/>
              </a:spcAft>
              <a:buNone/>
            </a:pPr>
            <a:r>
              <a:rPr lang="en" sz="500"/>
              <a:t>- Boil 300ml of beer in the same pan</a:t>
            </a:r>
            <a:endParaRPr sz="500"/>
          </a:p>
          <a:p>
            <a:pPr indent="0" lvl="0" marL="0" rtl="0" algn="l">
              <a:spcBef>
                <a:spcPts val="0"/>
              </a:spcBef>
              <a:spcAft>
                <a:spcPts val="0"/>
              </a:spcAft>
              <a:buNone/>
            </a:pPr>
            <a:r>
              <a:rPr lang="en" sz="500"/>
              <a:t>- Add grated cheese</a:t>
            </a:r>
            <a:endParaRPr sz="500"/>
          </a:p>
          <a:p>
            <a:pPr indent="0" lvl="0" marL="0" rtl="0" algn="l">
              <a:spcBef>
                <a:spcPts val="0"/>
              </a:spcBef>
              <a:spcAft>
                <a:spcPts val="0"/>
              </a:spcAft>
              <a:buNone/>
            </a:pPr>
            <a:r>
              <a:rPr lang="en" sz="500"/>
              <a:t>- Etc.</a:t>
            </a:r>
            <a:endParaRPr sz="500"/>
          </a:p>
        </p:txBody>
      </p:sp>
      <p:pic>
        <p:nvPicPr>
          <p:cNvPr id="682" name="Google Shape;682;p62"/>
          <p:cNvPicPr preferRelativeResize="0"/>
          <p:nvPr/>
        </p:nvPicPr>
        <p:blipFill>
          <a:blip r:embed="rId6">
            <a:alphaModFix/>
          </a:blip>
          <a:stretch>
            <a:fillRect/>
          </a:stretch>
        </p:blipFill>
        <p:spPr>
          <a:xfrm flipH="1">
            <a:off x="5624555" y="3842926"/>
            <a:ext cx="802848" cy="1027708"/>
          </a:xfrm>
          <a:prstGeom prst="rect">
            <a:avLst/>
          </a:prstGeom>
          <a:noFill/>
          <a:ln>
            <a:noFill/>
          </a:ln>
        </p:spPr>
      </p:pic>
      <p:sp>
        <p:nvSpPr>
          <p:cNvPr id="683" name="Google Shape;683;p62"/>
          <p:cNvSpPr txBox="1"/>
          <p:nvPr/>
        </p:nvSpPr>
        <p:spPr>
          <a:xfrm>
            <a:off x="5675544" y="3966717"/>
            <a:ext cx="703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 Fry 2 slices of ham</a:t>
            </a:r>
            <a:endParaRPr sz="500"/>
          </a:p>
          <a:p>
            <a:pPr indent="0" lvl="0" marL="0" rtl="0" algn="l">
              <a:spcBef>
                <a:spcPts val="0"/>
              </a:spcBef>
              <a:spcAft>
                <a:spcPts val="0"/>
              </a:spcAft>
              <a:buNone/>
            </a:pPr>
            <a:r>
              <a:rPr lang="en" sz="500"/>
              <a:t>- Boil 300ml of beer in the same pan</a:t>
            </a:r>
            <a:endParaRPr sz="500"/>
          </a:p>
          <a:p>
            <a:pPr indent="0" lvl="0" marL="0" rtl="0" algn="l">
              <a:spcBef>
                <a:spcPts val="0"/>
              </a:spcBef>
              <a:spcAft>
                <a:spcPts val="0"/>
              </a:spcAft>
              <a:buNone/>
            </a:pPr>
            <a:r>
              <a:rPr lang="en" sz="500"/>
              <a:t>- Add grated cheese</a:t>
            </a:r>
            <a:endParaRPr sz="500"/>
          </a:p>
          <a:p>
            <a:pPr indent="0" lvl="0" marL="0" rtl="0" algn="l">
              <a:spcBef>
                <a:spcPts val="0"/>
              </a:spcBef>
              <a:spcAft>
                <a:spcPts val="0"/>
              </a:spcAft>
              <a:buNone/>
            </a:pPr>
            <a:r>
              <a:rPr lang="en" sz="500"/>
              <a:t>- Etc.</a:t>
            </a:r>
            <a:endParaRPr sz="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
                                        <p:tgtEl>
                                          <p:spTgt spid="6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3"/>
          <p:cNvSpPr txBox="1"/>
          <p:nvPr>
            <p:ph type="ctrTitle"/>
          </p:nvPr>
        </p:nvSpPr>
        <p:spPr>
          <a:xfrm>
            <a:off x="311700" y="1499850"/>
            <a:ext cx="8520600" cy="1839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latin typeface="Helvetica Neue"/>
                <a:ea typeface="Helvetica Neue"/>
                <a:cs typeface="Helvetica Neue"/>
                <a:sym typeface="Helvetica Neue"/>
              </a:rPr>
              <a:t>Bonus:</a:t>
            </a:r>
            <a:endParaRPr b="1" sz="4800">
              <a:latin typeface="Helvetica Neue"/>
              <a:ea typeface="Helvetica Neue"/>
              <a:cs typeface="Helvetica Neue"/>
              <a:sym typeface="Helvetica Neue"/>
            </a:endParaRPr>
          </a:p>
          <a:p>
            <a:pPr indent="0" lvl="0" marL="0" rtl="0" algn="l">
              <a:spcBef>
                <a:spcPts val="0"/>
              </a:spcBef>
              <a:spcAft>
                <a:spcPts val="0"/>
              </a:spcAft>
              <a:buNone/>
            </a:pPr>
            <a:r>
              <a:rPr b="1" lang="en" sz="4800">
                <a:latin typeface="Helvetica Neue"/>
                <a:ea typeface="Helvetica Neue"/>
                <a:cs typeface="Helvetica Neue"/>
                <a:sym typeface="Helvetica Neue"/>
              </a:rPr>
              <a:t>What </a:t>
            </a:r>
            <a:r>
              <a:rPr b="1" lang="en" sz="4800">
                <a:latin typeface="Helvetica Neue"/>
                <a:ea typeface="Helvetica Neue"/>
                <a:cs typeface="Helvetica Neue"/>
                <a:sym typeface="Helvetica Neue"/>
              </a:rPr>
              <a:t>have </a:t>
            </a:r>
            <a:r>
              <a:rPr b="1" lang="en" sz="4800">
                <a:latin typeface="Helvetica Neue"/>
                <a:ea typeface="Helvetica Neue"/>
                <a:cs typeface="Helvetica Neue"/>
                <a:sym typeface="Helvetica Neue"/>
              </a:rPr>
              <a:t>I been doing</a:t>
            </a:r>
            <a:r>
              <a:rPr b="1" lang="en" sz="4800">
                <a:latin typeface="Helvetica Neue"/>
                <a:ea typeface="Helvetica Neue"/>
                <a:cs typeface="Helvetica Neue"/>
                <a:sym typeface="Helvetica Neue"/>
              </a:rPr>
              <a:t>?</a:t>
            </a:r>
            <a:endParaRPr b="1" sz="4800">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Loops are always a problem…</a:t>
            </a:r>
            <a:endParaRPr b="1">
              <a:latin typeface="Helvetica Neue"/>
              <a:ea typeface="Helvetica Neue"/>
              <a:cs typeface="Helvetica Neue"/>
              <a:sym typeface="Helvetica Neue"/>
            </a:endParaRPr>
          </a:p>
        </p:txBody>
      </p:sp>
      <p:sp>
        <p:nvSpPr>
          <p:cNvPr id="694" name="Google Shape;694;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95" name="Google Shape;695;p64"/>
          <p:cNvPicPr preferRelativeResize="0"/>
          <p:nvPr/>
        </p:nvPicPr>
        <p:blipFill>
          <a:blip r:embed="rId3">
            <a:alphaModFix/>
          </a:blip>
          <a:stretch>
            <a:fillRect/>
          </a:stretch>
        </p:blipFill>
        <p:spPr>
          <a:xfrm>
            <a:off x="311700" y="1107425"/>
            <a:ext cx="4704725" cy="960150"/>
          </a:xfrm>
          <a:prstGeom prst="rect">
            <a:avLst/>
          </a:prstGeom>
          <a:noFill/>
          <a:ln>
            <a:noFill/>
          </a:ln>
        </p:spPr>
      </p:pic>
      <p:pic>
        <p:nvPicPr>
          <p:cNvPr id="696" name="Google Shape;696;p64"/>
          <p:cNvPicPr preferRelativeResize="0"/>
          <p:nvPr/>
        </p:nvPicPr>
        <p:blipFill>
          <a:blip r:embed="rId4">
            <a:alphaModFix/>
          </a:blip>
          <a:stretch>
            <a:fillRect/>
          </a:stretch>
        </p:blipFill>
        <p:spPr>
          <a:xfrm>
            <a:off x="6106800" y="809025"/>
            <a:ext cx="2683826" cy="3854200"/>
          </a:xfrm>
          <a:prstGeom prst="rect">
            <a:avLst/>
          </a:prstGeom>
          <a:noFill/>
          <a:ln>
            <a:noFill/>
          </a:ln>
        </p:spPr>
      </p:pic>
      <p:sp>
        <p:nvSpPr>
          <p:cNvPr id="697" name="Google Shape;697;p64"/>
          <p:cNvSpPr/>
          <p:nvPr/>
        </p:nvSpPr>
        <p:spPr>
          <a:xfrm flipH="1" rot="10800000">
            <a:off x="4666275" y="2067500"/>
            <a:ext cx="1348800" cy="468900"/>
          </a:xfrm>
          <a:prstGeom prst="bentArrow">
            <a:avLst>
              <a:gd fmla="val 25000" name="adj1"/>
              <a:gd fmla="val 25000" name="adj2"/>
              <a:gd fmla="val 25000" name="adj3"/>
              <a:gd fmla="val 52772" name="adj4"/>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8" name="Google Shape;698;p64"/>
          <p:cNvPicPr preferRelativeResize="0"/>
          <p:nvPr/>
        </p:nvPicPr>
        <p:blipFill rotWithShape="1">
          <a:blip r:embed="rId5">
            <a:alphaModFix/>
          </a:blip>
          <a:srcRect b="0" l="0" r="56944" t="16366"/>
          <a:stretch/>
        </p:blipFill>
        <p:spPr>
          <a:xfrm>
            <a:off x="901475" y="2259125"/>
            <a:ext cx="3525175" cy="2721499"/>
          </a:xfrm>
          <a:prstGeom prst="rect">
            <a:avLst/>
          </a:prstGeom>
          <a:noFill/>
          <a:ln>
            <a:noFill/>
          </a:ln>
        </p:spPr>
      </p:pic>
      <p:sp>
        <p:nvSpPr>
          <p:cNvPr id="699" name="Google Shape;699;p64"/>
          <p:cNvSpPr/>
          <p:nvPr/>
        </p:nvSpPr>
        <p:spPr>
          <a:xfrm>
            <a:off x="6479600" y="2620250"/>
            <a:ext cx="2293500" cy="9060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
                                        <p:tgtEl>
                                          <p:spTgt spid="696"/>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Vector instructions</a:t>
            </a:r>
            <a:endParaRPr b="1">
              <a:latin typeface="Helvetica Neue"/>
              <a:ea typeface="Helvetica Neue"/>
              <a:cs typeface="Helvetica Neue"/>
              <a:sym typeface="Helvetica Neue"/>
            </a:endParaRPr>
          </a:p>
        </p:txBody>
      </p:sp>
      <p:pic>
        <p:nvPicPr>
          <p:cNvPr id="705" name="Google Shape;705;p65"/>
          <p:cNvPicPr preferRelativeResize="0"/>
          <p:nvPr/>
        </p:nvPicPr>
        <p:blipFill>
          <a:blip r:embed="rId3">
            <a:alphaModFix/>
          </a:blip>
          <a:stretch>
            <a:fillRect/>
          </a:stretch>
        </p:blipFill>
        <p:spPr>
          <a:xfrm>
            <a:off x="478275" y="1411800"/>
            <a:ext cx="8187449" cy="3253975"/>
          </a:xfrm>
          <a:prstGeom prst="rect">
            <a:avLst/>
          </a:prstGeom>
          <a:noFill/>
          <a:ln>
            <a:noFill/>
          </a:ln>
        </p:spPr>
      </p:pic>
      <p:pic>
        <p:nvPicPr>
          <p:cNvPr id="706" name="Google Shape;706;p65"/>
          <p:cNvPicPr preferRelativeResize="0"/>
          <p:nvPr/>
        </p:nvPicPr>
        <p:blipFill>
          <a:blip r:embed="rId4">
            <a:alphaModFix/>
          </a:blip>
          <a:stretch>
            <a:fillRect/>
          </a:stretch>
        </p:blipFill>
        <p:spPr>
          <a:xfrm rot="9663808">
            <a:off x="5205903" y="670990"/>
            <a:ext cx="1107776" cy="1107762"/>
          </a:xfrm>
          <a:prstGeom prst="rect">
            <a:avLst/>
          </a:prstGeom>
          <a:noFill/>
          <a:ln>
            <a:noFill/>
          </a:ln>
        </p:spPr>
      </p:pic>
      <p:sp>
        <p:nvSpPr>
          <p:cNvPr id="707" name="Google Shape;707;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3" name="Google Shape;713;p66"/>
          <p:cNvPicPr preferRelativeResize="0"/>
          <p:nvPr/>
        </p:nvPicPr>
        <p:blipFill>
          <a:blip r:embed="rId3">
            <a:alphaModFix/>
          </a:blip>
          <a:stretch>
            <a:fillRect/>
          </a:stretch>
        </p:blipFill>
        <p:spPr>
          <a:xfrm>
            <a:off x="890649" y="1053134"/>
            <a:ext cx="2489199" cy="3574701"/>
          </a:xfrm>
          <a:prstGeom prst="rect">
            <a:avLst/>
          </a:prstGeom>
          <a:noFill/>
          <a:ln>
            <a:noFill/>
          </a:ln>
        </p:spPr>
      </p:pic>
      <p:sp>
        <p:nvSpPr>
          <p:cNvPr id="714" name="Google Shape;714;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Vector instructions</a:t>
            </a:r>
            <a:endParaRPr b="1">
              <a:latin typeface="Helvetica Neue"/>
              <a:ea typeface="Helvetica Neue"/>
              <a:cs typeface="Helvetica Neue"/>
              <a:sym typeface="Helvetica Neue"/>
            </a:endParaRPr>
          </a:p>
        </p:txBody>
      </p:sp>
      <p:sp>
        <p:nvSpPr>
          <p:cNvPr id="715" name="Google Shape;715;p66"/>
          <p:cNvSpPr/>
          <p:nvPr/>
        </p:nvSpPr>
        <p:spPr>
          <a:xfrm>
            <a:off x="3848213" y="2640375"/>
            <a:ext cx="800400" cy="4002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 name="Google Shape;716;p66"/>
          <p:cNvGrpSpPr/>
          <p:nvPr/>
        </p:nvGrpSpPr>
        <p:grpSpPr>
          <a:xfrm>
            <a:off x="5117000" y="1088512"/>
            <a:ext cx="3470062" cy="3503925"/>
            <a:chOff x="5117000" y="1530300"/>
            <a:chExt cx="3470062" cy="3503925"/>
          </a:xfrm>
        </p:grpSpPr>
        <p:pic>
          <p:nvPicPr>
            <p:cNvPr id="717" name="Google Shape;717;p66"/>
            <p:cNvPicPr preferRelativeResize="0"/>
            <p:nvPr/>
          </p:nvPicPr>
          <p:blipFill rotWithShape="1">
            <a:blip r:embed="rId4">
              <a:alphaModFix/>
            </a:blip>
            <a:srcRect b="0" l="0" r="0" t="49652"/>
            <a:stretch/>
          </p:blipFill>
          <p:spPr>
            <a:xfrm>
              <a:off x="5117000" y="2978275"/>
              <a:ext cx="3464574" cy="2055950"/>
            </a:xfrm>
            <a:prstGeom prst="rect">
              <a:avLst/>
            </a:prstGeom>
            <a:noFill/>
            <a:ln>
              <a:noFill/>
            </a:ln>
          </p:spPr>
        </p:pic>
        <p:pic>
          <p:nvPicPr>
            <p:cNvPr id="718" name="Google Shape;718;p66"/>
            <p:cNvPicPr preferRelativeResize="0"/>
            <p:nvPr/>
          </p:nvPicPr>
          <p:blipFill rotWithShape="1">
            <a:blip r:embed="rId4">
              <a:alphaModFix/>
            </a:blip>
            <a:srcRect b="64541" l="0" r="0" t="0"/>
            <a:stretch/>
          </p:blipFill>
          <p:spPr>
            <a:xfrm>
              <a:off x="5122488" y="1530300"/>
              <a:ext cx="3464574" cy="1447974"/>
            </a:xfrm>
            <a:prstGeom prst="rect">
              <a:avLst/>
            </a:prstGeom>
            <a:noFill/>
            <a:ln>
              <a:noFill/>
            </a:ln>
          </p:spPr>
        </p:pic>
      </p:grpSp>
      <p:sp>
        <p:nvSpPr>
          <p:cNvPr id="719" name="Google Shape;719;p66"/>
          <p:cNvSpPr/>
          <p:nvPr/>
        </p:nvSpPr>
        <p:spPr>
          <a:xfrm>
            <a:off x="1238881" y="2717481"/>
            <a:ext cx="2141100" cy="8571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6"/>
          <p:cNvSpPr/>
          <p:nvPr/>
        </p:nvSpPr>
        <p:spPr>
          <a:xfrm>
            <a:off x="5449450" y="2535900"/>
            <a:ext cx="1939500" cy="8571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Helvetica Neue"/>
                <a:ea typeface="Helvetica Neue"/>
                <a:cs typeface="Helvetica Neue"/>
                <a:sym typeface="Helvetica Neue"/>
              </a:rPr>
              <a:t>SIMD Design Space</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p:txBody>
      </p:sp>
      <p:sp>
        <p:nvSpPr>
          <p:cNvPr id="726" name="Google Shape;726;p67"/>
          <p:cNvSpPr txBox="1"/>
          <p:nvPr/>
        </p:nvSpPr>
        <p:spPr>
          <a:xfrm>
            <a:off x="202950" y="1259475"/>
            <a:ext cx="4236000" cy="22533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VM Primitives</a:t>
            </a:r>
            <a:endParaRPr sz="24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1" sz="24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1" sz="2400">
              <a:latin typeface="Helvetica Neue"/>
              <a:ea typeface="Helvetica Neue"/>
              <a:cs typeface="Helvetica Neue"/>
              <a:sym typeface="Helvetica Neue"/>
            </a:endParaRPr>
          </a:p>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Vectorized Bytecode</a:t>
            </a:r>
            <a:endParaRPr sz="24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400">
              <a:latin typeface="Helvetica Neue"/>
              <a:ea typeface="Helvetica Neue"/>
              <a:cs typeface="Helvetica Neue"/>
              <a:sym typeface="Helvetica Neue"/>
            </a:endParaRPr>
          </a:p>
        </p:txBody>
      </p:sp>
      <p:sp>
        <p:nvSpPr>
          <p:cNvPr id="727" name="Google Shape;727;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are vector instructions generated in</a:t>
            </a:r>
            <a:r>
              <a:rPr b="1" lang="en"/>
              <a:t> Pharo?</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3" name="Google Shape;733;p68"/>
          <p:cNvSpPr txBox="1"/>
          <p:nvPr/>
        </p:nvSpPr>
        <p:spPr>
          <a:xfrm>
            <a:off x="388400" y="2600250"/>
            <a:ext cx="13224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Source Code</a:t>
            </a:r>
            <a:endParaRPr/>
          </a:p>
        </p:txBody>
      </p:sp>
      <p:sp>
        <p:nvSpPr>
          <p:cNvPr id="734" name="Google Shape;734;p68"/>
          <p:cNvSpPr/>
          <p:nvPr/>
        </p:nvSpPr>
        <p:spPr>
          <a:xfrm>
            <a:off x="1811075" y="2718300"/>
            <a:ext cx="328200" cy="164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8"/>
          <p:cNvSpPr txBox="1"/>
          <p:nvPr/>
        </p:nvSpPr>
        <p:spPr>
          <a:xfrm>
            <a:off x="2239538" y="2492722"/>
            <a:ext cx="13224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Primitive / </a:t>
            </a:r>
            <a:r>
              <a:rPr lang="en"/>
              <a:t>Bytecode</a:t>
            </a:r>
            <a:endParaRPr/>
          </a:p>
        </p:txBody>
      </p:sp>
      <p:sp>
        <p:nvSpPr>
          <p:cNvPr id="736" name="Google Shape;736;p68"/>
          <p:cNvSpPr/>
          <p:nvPr/>
        </p:nvSpPr>
        <p:spPr>
          <a:xfrm>
            <a:off x="3662225" y="2718300"/>
            <a:ext cx="328200" cy="164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8"/>
          <p:cNvSpPr/>
          <p:nvPr/>
        </p:nvSpPr>
        <p:spPr>
          <a:xfrm>
            <a:off x="4090700" y="2600250"/>
            <a:ext cx="1149000" cy="400200"/>
          </a:xfrm>
          <a:prstGeom prst="diamond">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Hot?</a:t>
            </a:r>
            <a:endParaRPr/>
          </a:p>
        </p:txBody>
      </p:sp>
      <p:sp>
        <p:nvSpPr>
          <p:cNvPr id="738" name="Google Shape;738;p68"/>
          <p:cNvSpPr/>
          <p:nvPr/>
        </p:nvSpPr>
        <p:spPr>
          <a:xfrm rot="-2697778">
            <a:off x="5258320" y="2462204"/>
            <a:ext cx="328168" cy="16419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8"/>
          <p:cNvSpPr/>
          <p:nvPr/>
        </p:nvSpPr>
        <p:spPr>
          <a:xfrm rot="2702222">
            <a:off x="5258322" y="2974446"/>
            <a:ext cx="328168" cy="16419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8"/>
          <p:cNvSpPr txBox="1"/>
          <p:nvPr/>
        </p:nvSpPr>
        <p:spPr>
          <a:xfrm>
            <a:off x="5678625" y="2200050"/>
            <a:ext cx="1203000" cy="4002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Interpreter</a:t>
            </a:r>
            <a:endParaRPr/>
          </a:p>
        </p:txBody>
      </p:sp>
      <p:sp>
        <p:nvSpPr>
          <p:cNvPr id="741" name="Google Shape;741;p68"/>
          <p:cNvSpPr txBox="1"/>
          <p:nvPr/>
        </p:nvSpPr>
        <p:spPr>
          <a:xfrm>
            <a:off x="5678625" y="3000450"/>
            <a:ext cx="1203000" cy="4002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JIT compiler</a:t>
            </a:r>
            <a:endParaRPr/>
          </a:p>
        </p:txBody>
      </p:sp>
      <p:sp>
        <p:nvSpPr>
          <p:cNvPr id="742" name="Google Shape;742;p68"/>
          <p:cNvSpPr txBox="1"/>
          <p:nvPr/>
        </p:nvSpPr>
        <p:spPr>
          <a:xfrm>
            <a:off x="5127375" y="2292450"/>
            <a:ext cx="348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No</a:t>
            </a:r>
            <a:endParaRPr sz="800"/>
          </a:p>
        </p:txBody>
      </p:sp>
      <p:sp>
        <p:nvSpPr>
          <p:cNvPr id="743" name="Google Shape;743;p68"/>
          <p:cNvSpPr txBox="1"/>
          <p:nvPr/>
        </p:nvSpPr>
        <p:spPr>
          <a:xfrm>
            <a:off x="5085050" y="3000450"/>
            <a:ext cx="390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Yes</a:t>
            </a:r>
            <a:endParaRPr sz="800"/>
          </a:p>
        </p:txBody>
      </p:sp>
      <p:sp>
        <p:nvSpPr>
          <p:cNvPr id="744" name="Google Shape;744;p68"/>
          <p:cNvSpPr/>
          <p:nvPr/>
        </p:nvSpPr>
        <p:spPr>
          <a:xfrm>
            <a:off x="7006500" y="2318100"/>
            <a:ext cx="328200" cy="164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8"/>
          <p:cNvSpPr/>
          <p:nvPr/>
        </p:nvSpPr>
        <p:spPr>
          <a:xfrm>
            <a:off x="7006500" y="3118500"/>
            <a:ext cx="328200" cy="1641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8"/>
          <p:cNvSpPr txBox="1"/>
          <p:nvPr/>
        </p:nvSpPr>
        <p:spPr>
          <a:xfrm>
            <a:off x="7433200" y="2200050"/>
            <a:ext cx="13224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Machine code</a:t>
            </a:r>
            <a:endParaRPr/>
          </a:p>
        </p:txBody>
      </p:sp>
      <p:sp>
        <p:nvSpPr>
          <p:cNvPr id="747" name="Google Shape;747;p68"/>
          <p:cNvSpPr txBox="1"/>
          <p:nvPr/>
        </p:nvSpPr>
        <p:spPr>
          <a:xfrm>
            <a:off x="7433200" y="3000450"/>
            <a:ext cx="13224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Machine code</a:t>
            </a:r>
            <a:endParaRPr/>
          </a:p>
        </p:txBody>
      </p:sp>
      <p:sp>
        <p:nvSpPr>
          <p:cNvPr id="748" name="Google Shape;748;p68"/>
          <p:cNvSpPr txBox="1"/>
          <p:nvPr/>
        </p:nvSpPr>
        <p:spPr>
          <a:xfrm>
            <a:off x="2159725" y="2054122"/>
            <a:ext cx="5253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0000"/>
                </a:solidFill>
                <a:latin typeface="Caveat"/>
                <a:ea typeface="Caveat"/>
                <a:cs typeface="Caveat"/>
                <a:sym typeface="Caveat"/>
              </a:rPr>
              <a:t>Vector</a:t>
            </a:r>
            <a:endParaRPr sz="2500">
              <a:solidFill>
                <a:srgbClr val="FF0000"/>
              </a:solidFill>
              <a:latin typeface="Caveat"/>
              <a:ea typeface="Caveat"/>
              <a:cs typeface="Caveat"/>
              <a:sym typeface="Caveat"/>
            </a:endParaRPr>
          </a:p>
        </p:txBody>
      </p:sp>
      <p:sp>
        <p:nvSpPr>
          <p:cNvPr id="749" name="Google Shape;749;p68"/>
          <p:cNvSpPr txBox="1"/>
          <p:nvPr/>
        </p:nvSpPr>
        <p:spPr>
          <a:xfrm>
            <a:off x="7320538" y="2571750"/>
            <a:ext cx="5253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0000"/>
                </a:solidFill>
                <a:latin typeface="Caveat"/>
                <a:ea typeface="Caveat"/>
                <a:cs typeface="Caveat"/>
                <a:sym typeface="Caveat"/>
              </a:rPr>
              <a:t>Vector</a:t>
            </a:r>
            <a:endParaRPr sz="2500">
              <a:solidFill>
                <a:srgbClr val="FF0000"/>
              </a:solidFill>
              <a:latin typeface="Caveat"/>
              <a:ea typeface="Caveat"/>
              <a:cs typeface="Caveat"/>
              <a:sym typeface="Caveat"/>
            </a:endParaRPr>
          </a:p>
        </p:txBody>
      </p:sp>
      <p:sp>
        <p:nvSpPr>
          <p:cNvPr id="750" name="Google Shape;750;p68"/>
          <p:cNvSpPr txBox="1"/>
          <p:nvPr/>
        </p:nvSpPr>
        <p:spPr>
          <a:xfrm>
            <a:off x="7320538" y="1769973"/>
            <a:ext cx="5253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accent1"/>
                </a:solidFill>
                <a:latin typeface="Caveat"/>
                <a:ea typeface="Caveat"/>
                <a:cs typeface="Caveat"/>
                <a:sym typeface="Caveat"/>
              </a:rPr>
              <a:t>Scalar</a:t>
            </a:r>
            <a:endParaRPr sz="2500">
              <a:solidFill>
                <a:schemeClr val="accent1"/>
              </a:solidFill>
              <a:latin typeface="Caveat"/>
              <a:ea typeface="Caveat"/>
              <a:cs typeface="Caveat"/>
              <a:sym typeface="Cave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Helvetica Neue"/>
                <a:ea typeface="Helvetica Neue"/>
                <a:cs typeface="Helvetica Neue"/>
                <a:sym typeface="Helvetica Neue"/>
              </a:rPr>
              <a:t>SIMD Design Space</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p:txBody>
      </p:sp>
      <p:sp>
        <p:nvSpPr>
          <p:cNvPr id="756" name="Google Shape;756;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7" name="Google Shape;757;p69"/>
          <p:cNvSpPr txBox="1"/>
          <p:nvPr/>
        </p:nvSpPr>
        <p:spPr>
          <a:xfrm>
            <a:off x="202950" y="1259475"/>
            <a:ext cx="4236000" cy="18285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VM Primitives</a:t>
            </a:r>
            <a:endParaRPr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b="1" lang="en" sz="2400">
                <a:latin typeface="Helvetica Neue"/>
                <a:ea typeface="Helvetica Neue"/>
                <a:cs typeface="Helvetica Neue"/>
                <a:sym typeface="Helvetica Neue"/>
              </a:rPr>
              <a:t>Specialized</a:t>
            </a:r>
            <a:endParaRPr b="1"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Faster, less checks</a:t>
            </a:r>
            <a:endParaRPr sz="2400">
              <a:latin typeface="Helvetica Neue"/>
              <a:ea typeface="Helvetica Neue"/>
              <a:cs typeface="Helvetica Neue"/>
              <a:sym typeface="Helvetica Neue"/>
            </a:endParaRPr>
          </a:p>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Vectorized Bytecode</a:t>
            </a:r>
            <a:endParaRPr sz="2400">
              <a:latin typeface="Helvetica Neue"/>
              <a:ea typeface="Helvetica Neue"/>
              <a:cs typeface="Helvetica Neue"/>
              <a:sym typeface="Helvetica Neue"/>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Helvetica Neue"/>
                <a:ea typeface="Helvetica Neue"/>
                <a:cs typeface="Helvetica Neue"/>
                <a:sym typeface="Helvetica Neue"/>
              </a:rPr>
              <a:t>SIMD Design Space</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p:txBody>
      </p:sp>
      <p:sp>
        <p:nvSpPr>
          <p:cNvPr id="763" name="Google Shape;763;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4" name="Google Shape;764;p70"/>
          <p:cNvSpPr txBox="1"/>
          <p:nvPr/>
        </p:nvSpPr>
        <p:spPr>
          <a:xfrm>
            <a:off x="202950" y="1259475"/>
            <a:ext cx="42360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VM Primitives</a:t>
            </a:r>
            <a:endParaRPr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b="1" lang="en" sz="2400">
                <a:latin typeface="Helvetica Neue"/>
                <a:ea typeface="Helvetica Neue"/>
                <a:cs typeface="Helvetica Neue"/>
                <a:sym typeface="Helvetica Neue"/>
              </a:rPr>
              <a:t>Specialized</a:t>
            </a:r>
            <a:endParaRPr b="1"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Faster, less checks</a:t>
            </a:r>
            <a:endParaRPr sz="2400">
              <a:latin typeface="Helvetica Neue"/>
              <a:ea typeface="Helvetica Neue"/>
              <a:cs typeface="Helvetica Neue"/>
              <a:sym typeface="Helvetica Neue"/>
            </a:endParaRPr>
          </a:p>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Vectorized Bytecode</a:t>
            </a:r>
            <a:endParaRPr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b="1" lang="en" sz="2400">
                <a:latin typeface="Helvetica Neue"/>
                <a:ea typeface="Helvetica Neue"/>
                <a:cs typeface="Helvetica Neue"/>
                <a:sym typeface="Helvetica Neue"/>
              </a:rPr>
              <a:t>Composable</a:t>
            </a:r>
            <a:endParaRPr b="1"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Safe at the expense of speed</a:t>
            </a:r>
            <a:endParaRPr sz="2400">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Helvetica Neue"/>
                <a:ea typeface="Helvetica Neue"/>
                <a:cs typeface="Helvetica Neue"/>
                <a:sym typeface="Helvetica Neue"/>
              </a:rPr>
              <a:t>SIMD Design Space</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p:txBody>
      </p:sp>
      <p:sp>
        <p:nvSpPr>
          <p:cNvPr id="770" name="Google Shape;770;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1" name="Google Shape;771;p71"/>
          <p:cNvSpPr txBox="1"/>
          <p:nvPr/>
        </p:nvSpPr>
        <p:spPr>
          <a:xfrm>
            <a:off x="202950" y="1259475"/>
            <a:ext cx="42360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VM Primitives</a:t>
            </a:r>
            <a:endParaRPr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b="1" lang="en" sz="2400">
                <a:latin typeface="Helvetica Neue"/>
                <a:ea typeface="Helvetica Neue"/>
                <a:cs typeface="Helvetica Neue"/>
                <a:sym typeface="Helvetica Neue"/>
              </a:rPr>
              <a:t>Specialized</a:t>
            </a:r>
            <a:endParaRPr b="1"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Faster, less checks</a:t>
            </a:r>
            <a:endParaRPr sz="2400">
              <a:latin typeface="Helvetica Neue"/>
              <a:ea typeface="Helvetica Neue"/>
              <a:cs typeface="Helvetica Neue"/>
              <a:sym typeface="Helvetica Neue"/>
            </a:endParaRPr>
          </a:p>
          <a:p>
            <a:pPr indent="-381000" lvl="0" marL="4572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Vectorized Bytecode</a:t>
            </a:r>
            <a:endParaRPr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b="1" lang="en" sz="2400">
                <a:latin typeface="Helvetica Neue"/>
                <a:ea typeface="Helvetica Neue"/>
                <a:cs typeface="Helvetica Neue"/>
                <a:sym typeface="Helvetica Neue"/>
              </a:rPr>
              <a:t>Composable</a:t>
            </a:r>
            <a:endParaRPr b="1" sz="2400">
              <a:latin typeface="Helvetica Neue"/>
              <a:ea typeface="Helvetica Neue"/>
              <a:cs typeface="Helvetica Neue"/>
              <a:sym typeface="Helvetica Neue"/>
            </a:endParaRPr>
          </a:p>
          <a:p>
            <a:pPr indent="-381000" lvl="1" marL="914400" rtl="0" algn="l">
              <a:lnSpc>
                <a:spcPct val="115000"/>
              </a:lnSpc>
              <a:spcBef>
                <a:spcPts val="0"/>
              </a:spcBef>
              <a:spcAft>
                <a:spcPts val="0"/>
              </a:spcAft>
              <a:buSzPts val="2400"/>
              <a:buFont typeface="Helvetica Neue"/>
              <a:buChar char="○"/>
            </a:pPr>
            <a:r>
              <a:rPr lang="en" sz="2400">
                <a:latin typeface="Helvetica Neue"/>
                <a:ea typeface="Helvetica Neue"/>
                <a:cs typeface="Helvetica Neue"/>
                <a:sym typeface="Helvetica Neue"/>
              </a:rPr>
              <a:t>Safe at the expense of speed</a:t>
            </a:r>
            <a:endParaRPr sz="2400">
              <a:latin typeface="Helvetica Neue"/>
              <a:ea typeface="Helvetica Neue"/>
              <a:cs typeface="Helvetica Neue"/>
              <a:sym typeface="Helvetica Neue"/>
            </a:endParaRPr>
          </a:p>
        </p:txBody>
      </p:sp>
      <p:pic>
        <p:nvPicPr>
          <p:cNvPr id="772" name="Google Shape;772;p71"/>
          <p:cNvPicPr preferRelativeResize="0"/>
          <p:nvPr/>
        </p:nvPicPr>
        <p:blipFill rotWithShape="1">
          <a:blip r:embed="rId3">
            <a:alphaModFix/>
          </a:blip>
          <a:srcRect b="0" l="0" r="0" t="783"/>
          <a:stretch/>
        </p:blipFill>
        <p:spPr>
          <a:xfrm>
            <a:off x="4572000" y="139388"/>
            <a:ext cx="4468074" cy="486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p:nvPr/>
        </p:nvSpPr>
        <p:spPr>
          <a:xfrm>
            <a:off x="3291875" y="1720500"/>
            <a:ext cx="2047572" cy="179290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0" name="Google Shape;11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8"/>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12" name="Google Shape;112;p18"/>
          <p:cNvPicPr preferRelativeResize="0"/>
          <p:nvPr/>
        </p:nvPicPr>
        <p:blipFill>
          <a:blip r:embed="rId4">
            <a:alphaModFix/>
          </a:blip>
          <a:stretch>
            <a:fillRect/>
          </a:stretch>
        </p:blipFill>
        <p:spPr>
          <a:xfrm>
            <a:off x="7407537" y="849300"/>
            <a:ext cx="1731164" cy="1303447"/>
          </a:xfrm>
          <a:prstGeom prst="rect">
            <a:avLst/>
          </a:prstGeom>
          <a:noFill/>
          <a:ln>
            <a:noFill/>
          </a:ln>
        </p:spPr>
      </p:pic>
      <p:pic>
        <p:nvPicPr>
          <p:cNvPr id="113" name="Google Shape;113;p18"/>
          <p:cNvPicPr preferRelativeResize="0"/>
          <p:nvPr/>
        </p:nvPicPr>
        <p:blipFill>
          <a:blip r:embed="rId4">
            <a:alphaModFix/>
          </a:blip>
          <a:stretch>
            <a:fillRect/>
          </a:stretch>
        </p:blipFill>
        <p:spPr>
          <a:xfrm>
            <a:off x="1617437" y="913525"/>
            <a:ext cx="1731164" cy="1303447"/>
          </a:xfrm>
          <a:prstGeom prst="rect">
            <a:avLst/>
          </a:prstGeom>
          <a:noFill/>
          <a:ln>
            <a:noFill/>
          </a:ln>
        </p:spPr>
      </p:pic>
      <p:pic>
        <p:nvPicPr>
          <p:cNvPr id="114" name="Google Shape;114;p18"/>
          <p:cNvPicPr preferRelativeResize="0"/>
          <p:nvPr/>
        </p:nvPicPr>
        <p:blipFill>
          <a:blip r:embed="rId5">
            <a:alphaModFix/>
          </a:blip>
          <a:stretch>
            <a:fillRect/>
          </a:stretch>
        </p:blipFill>
        <p:spPr>
          <a:xfrm>
            <a:off x="2060728" y="1173631"/>
            <a:ext cx="922947" cy="615602"/>
          </a:xfrm>
          <a:prstGeom prst="rect">
            <a:avLst/>
          </a:prstGeom>
          <a:noFill/>
          <a:ln>
            <a:noFill/>
          </a:ln>
        </p:spPr>
      </p:pic>
      <p:pic>
        <p:nvPicPr>
          <p:cNvPr id="115" name="Google Shape;115;p18"/>
          <p:cNvPicPr preferRelativeResize="0"/>
          <p:nvPr/>
        </p:nvPicPr>
        <p:blipFill>
          <a:blip r:embed="rId6">
            <a:alphaModFix/>
          </a:blip>
          <a:stretch>
            <a:fillRect/>
          </a:stretch>
        </p:blipFill>
        <p:spPr>
          <a:xfrm>
            <a:off x="3890350" y="2064275"/>
            <a:ext cx="850624" cy="1105375"/>
          </a:xfrm>
          <a:prstGeom prst="rect">
            <a:avLst/>
          </a:prstGeom>
          <a:noFill/>
          <a:ln>
            <a:noFill/>
          </a:ln>
        </p:spPr>
      </p:pic>
      <p:grpSp>
        <p:nvGrpSpPr>
          <p:cNvPr id="116" name="Google Shape;116;p18"/>
          <p:cNvGrpSpPr/>
          <p:nvPr/>
        </p:nvGrpSpPr>
        <p:grpSpPr>
          <a:xfrm>
            <a:off x="642397" y="1795563"/>
            <a:ext cx="1212726" cy="1552376"/>
            <a:chOff x="642397" y="1795563"/>
            <a:chExt cx="1212726" cy="1552376"/>
          </a:xfrm>
        </p:grpSpPr>
        <p:pic>
          <p:nvPicPr>
            <p:cNvPr id="117" name="Google Shape;117;p18"/>
            <p:cNvPicPr preferRelativeResize="0"/>
            <p:nvPr/>
          </p:nvPicPr>
          <p:blipFill>
            <a:blip r:embed="rId7">
              <a:alphaModFix/>
            </a:blip>
            <a:stretch>
              <a:fillRect/>
            </a:stretch>
          </p:blipFill>
          <p:spPr>
            <a:xfrm flipH="1">
              <a:off x="642397" y="1795563"/>
              <a:ext cx="1212726" cy="1552376"/>
            </a:xfrm>
            <a:prstGeom prst="rect">
              <a:avLst/>
            </a:prstGeom>
            <a:noFill/>
            <a:ln>
              <a:noFill/>
            </a:ln>
          </p:spPr>
        </p:pic>
        <p:pic>
          <p:nvPicPr>
            <p:cNvPr id="118" name="Google Shape;118;p18"/>
            <p:cNvPicPr preferRelativeResize="0"/>
            <p:nvPr/>
          </p:nvPicPr>
          <p:blipFill rotWithShape="1">
            <a:blip r:embed="rId8">
              <a:alphaModFix/>
            </a:blip>
            <a:srcRect b="7958" l="7364" r="45785" t="5633"/>
            <a:stretch/>
          </p:blipFill>
          <p:spPr>
            <a:xfrm>
              <a:off x="759063" y="2143863"/>
              <a:ext cx="979388" cy="946200"/>
            </a:xfrm>
            <a:prstGeom prst="rect">
              <a:avLst/>
            </a:prstGeom>
            <a:noFill/>
            <a:ln>
              <a:noFill/>
            </a:ln>
          </p:spPr>
        </p:pic>
      </p:grpSp>
      <p:sp>
        <p:nvSpPr>
          <p:cNvPr id="119" name="Google Shape;119;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pic>
        <p:nvPicPr>
          <p:cNvPr id="120" name="Google Shape;120;p18"/>
          <p:cNvPicPr preferRelativeResize="0"/>
          <p:nvPr/>
        </p:nvPicPr>
        <p:blipFill>
          <a:blip r:embed="rId9">
            <a:alphaModFix/>
          </a:blip>
          <a:stretch>
            <a:fillRect/>
          </a:stretch>
        </p:blipFill>
        <p:spPr>
          <a:xfrm>
            <a:off x="7900825" y="1141225"/>
            <a:ext cx="850627" cy="5316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72"/>
          <p:cNvSpPr txBox="1"/>
          <p:nvPr>
            <p:ph type="title"/>
          </p:nvPr>
        </p:nvSpPr>
        <p:spPr>
          <a:xfrm>
            <a:off x="311700" y="2956473"/>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Open research</a:t>
            </a:r>
            <a:endParaRPr/>
          </a:p>
          <a:p>
            <a:pPr indent="0" lvl="0" marL="0" rtl="0" algn="l">
              <a:spcBef>
                <a:spcPts val="0"/>
              </a:spcBef>
              <a:spcAft>
                <a:spcPts val="0"/>
              </a:spcAft>
              <a:buNone/>
            </a:pPr>
            <a:r>
              <a:t/>
            </a:r>
            <a:endParaRPr/>
          </a:p>
        </p:txBody>
      </p:sp>
      <p:sp>
        <p:nvSpPr>
          <p:cNvPr id="778" name="Google Shape;778;p72"/>
          <p:cNvSpPr txBox="1"/>
          <p:nvPr/>
        </p:nvSpPr>
        <p:spPr>
          <a:xfrm>
            <a:off x="424850" y="3594767"/>
            <a:ext cx="6991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Can we have the best of both worlds?</a:t>
            </a:r>
            <a:endParaRPr sz="2100"/>
          </a:p>
        </p:txBody>
      </p:sp>
      <p:sp>
        <p:nvSpPr>
          <p:cNvPr id="779" name="Google Shape;779;p72"/>
          <p:cNvSpPr txBox="1"/>
          <p:nvPr/>
        </p:nvSpPr>
        <p:spPr>
          <a:xfrm>
            <a:off x="807850" y="4041354"/>
            <a:ext cx="75795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 sz="2100"/>
              <a:t>Composability</a:t>
            </a:r>
            <a:endParaRPr sz="2100"/>
          </a:p>
        </p:txBody>
      </p:sp>
      <p:sp>
        <p:nvSpPr>
          <p:cNvPr id="780" name="Google Shape;780;p72"/>
          <p:cNvSpPr txBox="1"/>
          <p:nvPr/>
        </p:nvSpPr>
        <p:spPr>
          <a:xfrm>
            <a:off x="807850" y="4422279"/>
            <a:ext cx="75795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 sz="2100"/>
              <a:t>Performance</a:t>
            </a:r>
            <a:endParaRPr sz="2100"/>
          </a:p>
        </p:txBody>
      </p:sp>
      <p:sp>
        <p:nvSpPr>
          <p:cNvPr id="781" name="Google Shape;781;p72"/>
          <p:cNvSpPr txBox="1"/>
          <p:nvPr/>
        </p:nvSpPr>
        <p:spPr>
          <a:xfrm>
            <a:off x="4080450" y="4168285"/>
            <a:ext cx="45915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50">
                <a:solidFill>
                  <a:schemeClr val="dk1"/>
                </a:solidFill>
              </a:rPr>
              <a:t>Performant vectorized bytecode</a:t>
            </a:r>
            <a:endParaRPr b="1" sz="2250">
              <a:solidFill>
                <a:schemeClr val="dk1"/>
              </a:solidFill>
            </a:endParaRPr>
          </a:p>
        </p:txBody>
      </p:sp>
      <p:sp>
        <p:nvSpPr>
          <p:cNvPr id="782" name="Google Shape;782;p72"/>
          <p:cNvSpPr txBox="1"/>
          <p:nvPr/>
        </p:nvSpPr>
        <p:spPr>
          <a:xfrm>
            <a:off x="424850" y="2243247"/>
            <a:ext cx="463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Arithmetic operations on arrays          </a:t>
            </a:r>
            <a:endParaRPr sz="2100"/>
          </a:p>
        </p:txBody>
      </p:sp>
      <p:cxnSp>
        <p:nvCxnSpPr>
          <p:cNvPr id="783" name="Google Shape;783;p72"/>
          <p:cNvCxnSpPr/>
          <p:nvPr/>
        </p:nvCxnSpPr>
        <p:spPr>
          <a:xfrm>
            <a:off x="4338621" y="2500673"/>
            <a:ext cx="461400" cy="0"/>
          </a:xfrm>
          <a:prstGeom prst="straightConnector1">
            <a:avLst/>
          </a:prstGeom>
          <a:noFill/>
          <a:ln cap="flat" cmpd="sng" w="9525">
            <a:solidFill>
              <a:schemeClr val="dk2"/>
            </a:solidFill>
            <a:prstDash val="solid"/>
            <a:round/>
            <a:headEnd len="med" w="med" type="none"/>
            <a:tailEnd len="med" w="med" type="triangle"/>
          </a:ln>
        </p:spPr>
      </p:cxnSp>
      <p:sp>
        <p:nvSpPr>
          <p:cNvPr id="784" name="Google Shape;784;p72"/>
          <p:cNvSpPr txBox="1"/>
          <p:nvPr/>
        </p:nvSpPr>
        <p:spPr>
          <a:xfrm>
            <a:off x="4876211" y="2149674"/>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rPr>
              <a:t>testbed for primitives vs bytecodes</a:t>
            </a:r>
            <a:endParaRPr/>
          </a:p>
        </p:txBody>
      </p:sp>
      <p:sp>
        <p:nvSpPr>
          <p:cNvPr id="785" name="Google Shape;785;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latin typeface="Helvetica Neue"/>
                <a:ea typeface="Helvetica Neue"/>
                <a:cs typeface="Helvetica Neue"/>
                <a:sym typeface="Helvetica Neue"/>
              </a:rPr>
              <a:t>What do we have today?</a:t>
            </a:r>
            <a:endParaRPr b="1">
              <a:latin typeface="Helvetica Neue"/>
              <a:ea typeface="Helvetica Neue"/>
              <a:cs typeface="Helvetica Neue"/>
              <a:sym typeface="Helvetica Neue"/>
            </a:endParaRPr>
          </a:p>
          <a:p>
            <a:pPr indent="0" lvl="0" marL="0" rtl="0" algn="l">
              <a:spcBef>
                <a:spcPts val="0"/>
              </a:spcBef>
              <a:spcAft>
                <a:spcPts val="0"/>
              </a:spcAft>
              <a:buNone/>
            </a:pPr>
            <a:r>
              <a:t/>
            </a:r>
            <a:endParaRPr b="1">
              <a:latin typeface="Helvetica Neue"/>
              <a:ea typeface="Helvetica Neue"/>
              <a:cs typeface="Helvetica Neue"/>
              <a:sym typeface="Helvetica Neue"/>
            </a:endParaRPr>
          </a:p>
        </p:txBody>
      </p:sp>
      <p:sp>
        <p:nvSpPr>
          <p:cNvPr id="786" name="Google Shape;786;p72"/>
          <p:cNvSpPr txBox="1"/>
          <p:nvPr/>
        </p:nvSpPr>
        <p:spPr>
          <a:xfrm>
            <a:off x="461800" y="1017725"/>
            <a:ext cx="6991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t>Optimized primitives for specific operations</a:t>
            </a:r>
            <a:endParaRPr sz="2100"/>
          </a:p>
        </p:txBody>
      </p:sp>
      <p:sp>
        <p:nvSpPr>
          <p:cNvPr id="787" name="Google Shape;787;p72"/>
          <p:cNvSpPr txBox="1"/>
          <p:nvPr/>
        </p:nvSpPr>
        <p:spPr>
          <a:xfrm>
            <a:off x="844800" y="1613175"/>
            <a:ext cx="75795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 sz="2100"/>
              <a:t>Object initialization          2x faster with vector instructions</a:t>
            </a:r>
            <a:endParaRPr sz="2100"/>
          </a:p>
        </p:txBody>
      </p:sp>
      <p:cxnSp>
        <p:nvCxnSpPr>
          <p:cNvPr id="788" name="Google Shape;788;p72"/>
          <p:cNvCxnSpPr/>
          <p:nvPr/>
        </p:nvCxnSpPr>
        <p:spPr>
          <a:xfrm>
            <a:off x="3754555" y="1867123"/>
            <a:ext cx="461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1"/>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
                                        <p:tgtEl>
                                          <p:spTgt spid="7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
                                        <p:tgtEl>
                                          <p:spTgt spid="779"/>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1"/>
                                        <p:tgtEl>
                                          <p:spTgt spid="7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73"/>
          <p:cNvSpPr txBox="1"/>
          <p:nvPr>
            <p:ph type="ctrTitle"/>
          </p:nvPr>
        </p:nvSpPr>
        <p:spPr>
          <a:xfrm>
            <a:off x="311700" y="2075400"/>
            <a:ext cx="8520600" cy="992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latin typeface="Helvetica Neue"/>
                <a:ea typeface="Helvetica Neue"/>
                <a:cs typeface="Helvetica Neue"/>
                <a:sym typeface="Helvetica Neue"/>
              </a:rPr>
              <a:t>Thanks!</a:t>
            </a:r>
            <a:endParaRPr b="1" sz="4800">
              <a:latin typeface="Helvetica Neue"/>
              <a:ea typeface="Helvetica Neue"/>
              <a:cs typeface="Helvetica Neue"/>
              <a:sym typeface="Helvetica Neue"/>
            </a:endParaRPr>
          </a:p>
        </p:txBody>
      </p:sp>
      <p:sp>
        <p:nvSpPr>
          <p:cNvPr id="794" name="Google Shape;794;p73"/>
          <p:cNvSpPr txBox="1"/>
          <p:nvPr/>
        </p:nvSpPr>
        <p:spPr>
          <a:xfrm>
            <a:off x="311700" y="4280750"/>
            <a:ext cx="4133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Nico Rainhart</a:t>
            </a:r>
            <a:endParaRPr b="1">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a:solidFill>
                  <a:schemeClr val="dk1"/>
                </a:solidFill>
                <a:latin typeface="Helvetica Neue"/>
                <a:ea typeface="Helvetica Neue"/>
                <a:cs typeface="Helvetica Neue"/>
                <a:sym typeface="Helvetica Neue"/>
              </a:rPr>
              <a:t>RMoD - September 2022</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6" name="Google Shape;12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19"/>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28" name="Google Shape;128;p19"/>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129" name="Google Shape;129;p19"/>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130" name="Google Shape;130;p19"/>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grpSp>
        <p:nvGrpSpPr>
          <p:cNvPr id="131" name="Google Shape;131;p19"/>
          <p:cNvGrpSpPr/>
          <p:nvPr/>
        </p:nvGrpSpPr>
        <p:grpSpPr>
          <a:xfrm>
            <a:off x="642397" y="1795563"/>
            <a:ext cx="1212726" cy="1552376"/>
            <a:chOff x="642397" y="1795563"/>
            <a:chExt cx="1212726" cy="1552376"/>
          </a:xfrm>
        </p:grpSpPr>
        <p:pic>
          <p:nvPicPr>
            <p:cNvPr id="132" name="Google Shape;132;p19"/>
            <p:cNvPicPr preferRelativeResize="0"/>
            <p:nvPr/>
          </p:nvPicPr>
          <p:blipFill>
            <a:blip r:embed="rId5">
              <a:alphaModFix/>
            </a:blip>
            <a:stretch>
              <a:fillRect/>
            </a:stretch>
          </p:blipFill>
          <p:spPr>
            <a:xfrm flipH="1">
              <a:off x="642397" y="1795563"/>
              <a:ext cx="1212726" cy="1552376"/>
            </a:xfrm>
            <a:prstGeom prst="rect">
              <a:avLst/>
            </a:prstGeom>
            <a:noFill/>
            <a:ln>
              <a:noFill/>
            </a:ln>
          </p:spPr>
        </p:pic>
        <p:pic>
          <p:nvPicPr>
            <p:cNvPr id="133" name="Google Shape;133;p19"/>
            <p:cNvPicPr preferRelativeResize="0"/>
            <p:nvPr/>
          </p:nvPicPr>
          <p:blipFill rotWithShape="1">
            <a:blip r:embed="rId6">
              <a:alphaModFix/>
            </a:blip>
            <a:srcRect b="7958" l="7364" r="45785" t="5633"/>
            <a:stretch/>
          </p:blipFill>
          <p:spPr>
            <a:xfrm>
              <a:off x="759063" y="2143863"/>
              <a:ext cx="979388" cy="946200"/>
            </a:xfrm>
            <a:prstGeom prst="rect">
              <a:avLst/>
            </a:prstGeom>
            <a:noFill/>
            <a:ln>
              <a:noFill/>
            </a:ln>
          </p:spPr>
        </p:pic>
      </p:grpSp>
      <p:sp>
        <p:nvSpPr>
          <p:cNvPr id="134" name="Google Shape;134;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20"/>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41" name="Google Shape;141;p20"/>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142" name="Google Shape;142;p20"/>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143" name="Google Shape;143;p20"/>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144" name="Google Shape;144;p20"/>
          <p:cNvPicPr preferRelativeResize="0"/>
          <p:nvPr/>
        </p:nvPicPr>
        <p:blipFill>
          <a:blip r:embed="rId5">
            <a:alphaModFix/>
          </a:blip>
          <a:stretch>
            <a:fillRect/>
          </a:stretch>
        </p:blipFill>
        <p:spPr>
          <a:xfrm>
            <a:off x="4216762" y="1091750"/>
            <a:ext cx="1731164" cy="1303447"/>
          </a:xfrm>
          <a:prstGeom prst="rect">
            <a:avLst/>
          </a:prstGeom>
          <a:noFill/>
          <a:ln>
            <a:noFill/>
          </a:ln>
        </p:spPr>
      </p:pic>
      <p:sp>
        <p:nvSpPr>
          <p:cNvPr id="145" name="Google Shape;145;p20"/>
          <p:cNvSpPr txBox="1"/>
          <p:nvPr/>
        </p:nvSpPr>
        <p:spPr>
          <a:xfrm>
            <a:off x="4473525" y="1394826"/>
            <a:ext cx="1376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Fry 2 slices</a:t>
            </a:r>
            <a:endParaRPr>
              <a:solidFill>
                <a:schemeClr val="dk1"/>
              </a:solidFill>
            </a:endParaRPr>
          </a:p>
          <a:p>
            <a:pPr indent="0" lvl="0" marL="0" rtl="0" algn="ctr">
              <a:spcBef>
                <a:spcPts val="0"/>
              </a:spcBef>
              <a:spcAft>
                <a:spcPts val="0"/>
              </a:spcAft>
              <a:buNone/>
            </a:pPr>
            <a:r>
              <a:rPr lang="en">
                <a:solidFill>
                  <a:schemeClr val="dk1"/>
                </a:solidFill>
              </a:rPr>
              <a:t>of ham</a:t>
            </a:r>
            <a:endParaRPr/>
          </a:p>
        </p:txBody>
      </p:sp>
      <p:grpSp>
        <p:nvGrpSpPr>
          <p:cNvPr id="146" name="Google Shape;146;p20"/>
          <p:cNvGrpSpPr/>
          <p:nvPr/>
        </p:nvGrpSpPr>
        <p:grpSpPr>
          <a:xfrm>
            <a:off x="642397" y="1795563"/>
            <a:ext cx="1212726" cy="1552376"/>
            <a:chOff x="642397" y="1795563"/>
            <a:chExt cx="1212726" cy="1552376"/>
          </a:xfrm>
        </p:grpSpPr>
        <p:pic>
          <p:nvPicPr>
            <p:cNvPr id="147" name="Google Shape;147;p20"/>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148" name="Google Shape;148;p20"/>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
        <p:nvSpPr>
          <p:cNvPr id="149" name="Google Shape;149;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nvSpPr>
        <p:spPr>
          <a:xfrm>
            <a:off x="1226400" y="4425100"/>
            <a:ext cx="54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5" name="Google Shape;15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6" name="Google Shape;156;p21"/>
          <p:cNvPicPr preferRelativeResize="0"/>
          <p:nvPr/>
        </p:nvPicPr>
        <p:blipFill rotWithShape="1">
          <a:blip r:embed="rId3">
            <a:alphaModFix/>
          </a:blip>
          <a:srcRect b="0" l="0" r="0" t="0"/>
          <a:stretch/>
        </p:blipFill>
        <p:spPr>
          <a:xfrm>
            <a:off x="6310475" y="1895515"/>
            <a:ext cx="1442886" cy="1442885"/>
          </a:xfrm>
          <a:prstGeom prst="rect">
            <a:avLst/>
          </a:prstGeom>
          <a:noFill/>
          <a:ln>
            <a:noFill/>
          </a:ln>
        </p:spPr>
      </p:pic>
      <p:pic>
        <p:nvPicPr>
          <p:cNvPr id="157" name="Google Shape;157;p21"/>
          <p:cNvPicPr preferRelativeResize="0"/>
          <p:nvPr/>
        </p:nvPicPr>
        <p:blipFill>
          <a:blip r:embed="rId4">
            <a:alphaModFix/>
          </a:blip>
          <a:stretch>
            <a:fillRect/>
          </a:stretch>
        </p:blipFill>
        <p:spPr>
          <a:xfrm>
            <a:off x="3534900" y="2053200"/>
            <a:ext cx="1037100" cy="1037100"/>
          </a:xfrm>
          <a:prstGeom prst="rect">
            <a:avLst/>
          </a:prstGeom>
          <a:noFill/>
          <a:ln>
            <a:noFill/>
          </a:ln>
        </p:spPr>
      </p:pic>
      <p:cxnSp>
        <p:nvCxnSpPr>
          <p:cNvPr id="158" name="Google Shape;158;p21"/>
          <p:cNvCxnSpPr/>
          <p:nvPr/>
        </p:nvCxnSpPr>
        <p:spPr>
          <a:xfrm>
            <a:off x="2259300" y="2571763"/>
            <a:ext cx="1089300" cy="0"/>
          </a:xfrm>
          <a:prstGeom prst="straightConnector1">
            <a:avLst/>
          </a:prstGeom>
          <a:noFill/>
          <a:ln cap="flat" cmpd="sng" w="19050">
            <a:solidFill>
              <a:schemeClr val="dk2"/>
            </a:solidFill>
            <a:prstDash val="solid"/>
            <a:round/>
            <a:headEnd len="med" w="med" type="none"/>
            <a:tailEnd len="med" w="med" type="triangle"/>
          </a:ln>
        </p:spPr>
      </p:cxnSp>
      <p:cxnSp>
        <p:nvCxnSpPr>
          <p:cNvPr id="159" name="Google Shape;159;p21"/>
          <p:cNvCxnSpPr/>
          <p:nvPr/>
        </p:nvCxnSpPr>
        <p:spPr>
          <a:xfrm>
            <a:off x="4876050" y="2571750"/>
            <a:ext cx="1089300" cy="0"/>
          </a:xfrm>
          <a:prstGeom prst="straightConnector1">
            <a:avLst/>
          </a:prstGeom>
          <a:noFill/>
          <a:ln cap="flat" cmpd="sng" w="19050">
            <a:solidFill>
              <a:schemeClr val="dk2"/>
            </a:solidFill>
            <a:prstDash val="solid"/>
            <a:round/>
            <a:headEnd len="med" w="med" type="none"/>
            <a:tailEnd len="med" w="med" type="triangle"/>
          </a:ln>
        </p:spPr>
      </p:cxnSp>
      <p:pic>
        <p:nvPicPr>
          <p:cNvPr id="160" name="Google Shape;160;p21"/>
          <p:cNvPicPr preferRelativeResize="0"/>
          <p:nvPr/>
        </p:nvPicPr>
        <p:blipFill>
          <a:blip r:embed="rId5">
            <a:alphaModFix/>
          </a:blip>
          <a:stretch>
            <a:fillRect/>
          </a:stretch>
        </p:blipFill>
        <p:spPr>
          <a:xfrm>
            <a:off x="4216762" y="1091750"/>
            <a:ext cx="1731164" cy="1303447"/>
          </a:xfrm>
          <a:prstGeom prst="rect">
            <a:avLst/>
          </a:prstGeom>
          <a:noFill/>
          <a:ln>
            <a:noFill/>
          </a:ln>
        </p:spPr>
      </p:pic>
      <p:sp>
        <p:nvSpPr>
          <p:cNvPr id="161" name="Google Shape;161;p21"/>
          <p:cNvSpPr txBox="1"/>
          <p:nvPr/>
        </p:nvSpPr>
        <p:spPr>
          <a:xfrm>
            <a:off x="4452013" y="1293629"/>
            <a:ext cx="1376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B</a:t>
            </a:r>
            <a:r>
              <a:rPr lang="en">
                <a:solidFill>
                  <a:schemeClr val="dk1"/>
                </a:solidFill>
              </a:rPr>
              <a:t>oil </a:t>
            </a:r>
            <a:r>
              <a:rPr lang="en"/>
              <a:t>some</a:t>
            </a:r>
            <a:r>
              <a:rPr lang="en"/>
              <a:t> beer in the same pan </a:t>
            </a:r>
            <a:endParaRPr/>
          </a:p>
        </p:txBody>
      </p:sp>
      <p:grpSp>
        <p:nvGrpSpPr>
          <p:cNvPr id="162" name="Google Shape;162;p21"/>
          <p:cNvGrpSpPr/>
          <p:nvPr/>
        </p:nvGrpSpPr>
        <p:grpSpPr>
          <a:xfrm>
            <a:off x="642397" y="1795563"/>
            <a:ext cx="1212726" cy="1552376"/>
            <a:chOff x="642397" y="1795563"/>
            <a:chExt cx="1212726" cy="1552376"/>
          </a:xfrm>
        </p:grpSpPr>
        <p:pic>
          <p:nvPicPr>
            <p:cNvPr id="163" name="Google Shape;163;p21"/>
            <p:cNvPicPr preferRelativeResize="0"/>
            <p:nvPr/>
          </p:nvPicPr>
          <p:blipFill>
            <a:blip r:embed="rId6">
              <a:alphaModFix/>
            </a:blip>
            <a:stretch>
              <a:fillRect/>
            </a:stretch>
          </p:blipFill>
          <p:spPr>
            <a:xfrm flipH="1">
              <a:off x="642397" y="1795563"/>
              <a:ext cx="1212726" cy="1552376"/>
            </a:xfrm>
            <a:prstGeom prst="rect">
              <a:avLst/>
            </a:prstGeom>
            <a:noFill/>
            <a:ln>
              <a:noFill/>
            </a:ln>
          </p:spPr>
        </p:pic>
        <p:pic>
          <p:nvPicPr>
            <p:cNvPr id="164" name="Google Shape;164;p21"/>
            <p:cNvPicPr preferRelativeResize="0"/>
            <p:nvPr/>
          </p:nvPicPr>
          <p:blipFill rotWithShape="1">
            <a:blip r:embed="rId7">
              <a:alphaModFix/>
            </a:blip>
            <a:srcRect b="7958" l="7364" r="45785" t="5633"/>
            <a:stretch/>
          </p:blipFill>
          <p:spPr>
            <a:xfrm>
              <a:off x="759063" y="2143863"/>
              <a:ext cx="979388" cy="946200"/>
            </a:xfrm>
            <a:prstGeom prst="rect">
              <a:avLst/>
            </a:prstGeom>
            <a:noFill/>
            <a:ln>
              <a:noFill/>
            </a:ln>
          </p:spPr>
        </p:pic>
      </p:grpSp>
      <p:sp>
        <p:nvSpPr>
          <p:cNvPr id="165" name="Google Shape;165;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120">
                <a:latin typeface="Helvetica Neue"/>
                <a:ea typeface="Helvetica Neue"/>
                <a:cs typeface="Helvetica Neue"/>
                <a:sym typeface="Helvetica Neue"/>
              </a:rPr>
              <a:t>Running a program is like cooking a welsh…</a:t>
            </a:r>
            <a:endParaRPr b="1" sz="212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